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sldIdLst>
    <p:sldId id="294" r:id="rId5"/>
    <p:sldId id="293" r:id="rId6"/>
    <p:sldId id="295" r:id="rId7"/>
    <p:sldId id="292" r:id="rId8"/>
    <p:sldId id="267" r:id="rId9"/>
    <p:sldId id="257" r:id="rId10"/>
    <p:sldId id="277" r:id="rId11"/>
    <p:sldId id="269" r:id="rId12"/>
    <p:sldId id="270" r:id="rId13"/>
    <p:sldId id="283" r:id="rId14"/>
    <p:sldId id="276" r:id="rId15"/>
    <p:sldId id="284" r:id="rId16"/>
    <p:sldId id="285" r:id="rId17"/>
    <p:sldId id="286" r:id="rId18"/>
    <p:sldId id="287" r:id="rId19"/>
    <p:sldId id="278" r:id="rId20"/>
    <p:sldId id="288" r:id="rId21"/>
    <p:sldId id="273" r:id="rId22"/>
    <p:sldId id="274" r:id="rId23"/>
    <p:sldId id="275" r:id="rId24"/>
    <p:sldId id="279" r:id="rId25"/>
    <p:sldId id="289" r:id="rId26"/>
    <p:sldId id="280" r:id="rId27"/>
    <p:sldId id="290" r:id="rId28"/>
    <p:sldId id="281" r:id="rId29"/>
    <p:sldId id="296" r:id="rId30"/>
    <p:sldId id="297" r:id="rId3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5E62"/>
    <a:srgbClr val="324678"/>
    <a:srgbClr val="D43644"/>
    <a:srgbClr val="D43642"/>
    <a:srgbClr val="F81010"/>
    <a:srgbClr val="E60000"/>
    <a:srgbClr val="1B4B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03C17-8EC2-477E-BC47-79EB255FB4A8}" type="datetimeFigureOut">
              <a:rPr lang="en-GB" smtClean="0"/>
              <a:t>03/03/2025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E61BF-460F-4803-8997-0E2F4017069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7510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3E61BF-460F-4803-8997-0E2F40170692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944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3E61BF-460F-4803-8997-0E2F40170692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221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EAFB8-2D56-4DE6-817F-10C5EDB95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7ACC84-13E6-4B8C-8496-7AFCBF6408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3CD00-2F7E-4704-B2D2-CB57552C2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9217-116E-4B9C-BC55-5E67D1F61BFB}" type="datetimeFigureOut">
              <a:rPr lang="en-GB" smtClean="0"/>
              <a:t>03/03/2025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F58800-B6E5-4231-B2B3-885344208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AC55B-33B7-4267-9A66-0229F7BF2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CE0F-2D07-43A4-AB19-911E18C61F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84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ED630-7103-4229-AEF6-67DEE76BE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7066E2-51F7-4335-B00F-F7B424DFE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B86AD-3DEF-4A52-A79B-BED4E0AA3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9217-116E-4B9C-BC55-5E67D1F61BFB}" type="datetimeFigureOut">
              <a:rPr lang="en-GB" smtClean="0"/>
              <a:t>03/03/2025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0472D-8B5F-45D9-930C-E84A86DE0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4D385-F77C-40E0-A299-1697B77BB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CE0F-2D07-43A4-AB19-911E18C61F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30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7E3122-6006-489C-877B-697D9B8E5E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D35241-6389-416A-9D4D-028052E2CA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84354-38A9-4212-8127-56A3CE0B0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9217-116E-4B9C-BC55-5E67D1F61BFB}" type="datetimeFigureOut">
              <a:rPr lang="en-GB" smtClean="0"/>
              <a:t>03/03/2025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582FF-3441-478F-8A37-2761459E5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A2DD3-BE46-4D90-9F7B-DB44C5F3A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CE0F-2D07-43A4-AB19-911E18C61F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56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D0ADE-6787-4BEB-8584-6BD710647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4D5E9-E233-4F83-AA30-54F93D148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0D78A-6AC6-45D2-9951-94E01F19A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9217-116E-4B9C-BC55-5E67D1F61BFB}" type="datetimeFigureOut">
              <a:rPr lang="en-GB" smtClean="0"/>
              <a:t>03/03/2025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47578-5734-45EC-B0F0-93CA2856A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34EC4-F3BE-4CB3-9C49-07F1052D3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CE0F-2D07-43A4-AB19-911E18C61F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98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D5A95-1ED5-452F-A259-939A8B763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DEF88-EFDA-4AFC-AE12-A06D7A120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070E2-2654-4A74-B8B1-4F5465908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9217-116E-4B9C-BC55-5E67D1F61BFB}" type="datetimeFigureOut">
              <a:rPr lang="en-GB" smtClean="0"/>
              <a:t>03/03/2025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3E392-4155-4BEF-885E-1E22CFC8D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65BB9-32F8-4FB7-8EF1-0BACB88E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CE0F-2D07-43A4-AB19-911E18C61F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675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EF230-5FD3-4D0E-B336-BE5A3C70A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442E0-C9B5-42C6-9566-FD7CDDCB2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D6E68-2724-47A7-B538-347ACE6D9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A49494-BB30-4788-A516-BD45483D6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9217-116E-4B9C-BC55-5E67D1F61BFB}" type="datetimeFigureOut">
              <a:rPr lang="en-GB" smtClean="0"/>
              <a:t>03/03/2025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59705F-AE35-4DA7-871E-A896D528D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2A87A-E52D-4D9D-9E92-86C24BD1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CE0F-2D07-43A4-AB19-911E18C61F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9828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517B7-0A49-48B0-9A33-C9FDC8F7F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E89AE-6D8E-4327-99DC-1A10E16A8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C65877-FD79-4149-B2A3-623F1C763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1E69D9-CA2D-438B-807C-E3EEFF506A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3A2129-B76B-4D7A-9BBF-188C8F2A97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53452B-4A1E-42B6-986F-2632E415C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9217-116E-4B9C-BC55-5E67D1F61BFB}" type="datetimeFigureOut">
              <a:rPr lang="en-GB" smtClean="0"/>
              <a:t>03/03/2025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C3CD43-8CCF-4DB8-ACB5-C9CDC4FB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D70FCA-4967-4036-87EC-4B3A36A28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CE0F-2D07-43A4-AB19-911E18C61F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5030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7469B-F9E9-449E-975F-42364F12C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B9BCA8-B078-41D0-81B2-07C6A4A43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9217-116E-4B9C-BC55-5E67D1F61BFB}" type="datetimeFigureOut">
              <a:rPr lang="en-GB" smtClean="0"/>
              <a:t>03/03/2025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EC73C8-11A6-4AF6-929D-22E84D96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33E19-3E73-4867-BF50-E3DE1E91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CE0F-2D07-43A4-AB19-911E18C61F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933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5E8FB7-390C-4A6D-820F-67D2E19E3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9217-116E-4B9C-BC55-5E67D1F61BFB}" type="datetimeFigureOut">
              <a:rPr lang="en-GB" smtClean="0"/>
              <a:t>03/03/2025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7870E9-F397-4371-AEFA-5EFA8B9B5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8F5526-1EFE-4A5A-8612-529EB9288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CE0F-2D07-43A4-AB19-911E18C61F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31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49557-CFF3-4DB4-8C52-0310A6F4B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2E156-736C-475B-B465-19D720A7C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2AD06C-A20B-4622-9DCB-9D16CAD6E4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7F8FDC-6759-492A-8497-107ACB65B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9217-116E-4B9C-BC55-5E67D1F61BFB}" type="datetimeFigureOut">
              <a:rPr lang="en-GB" smtClean="0"/>
              <a:t>03/03/2025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EBE7A-D6D8-4ECD-8886-CF54D3063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DF09E2-5F38-4DF9-8363-C0A46474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CE0F-2D07-43A4-AB19-911E18C61F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973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8C17-17B3-47B5-83D0-3B26FEBDA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A5C87B-BCE2-4B97-9CC8-98412DF987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B52A8-130D-4ADB-8152-4DBCD32AF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21260-30C0-4462-B4C7-277E5838B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9217-116E-4B9C-BC55-5E67D1F61BFB}" type="datetimeFigureOut">
              <a:rPr lang="en-GB" smtClean="0"/>
              <a:t>03/03/2025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CC40E-3428-4147-BFC9-132666930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0A80ED-0D3B-4F14-B00B-86F87687E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CE0F-2D07-43A4-AB19-911E18C61F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079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246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CC0C4B-DEC4-4A5C-9046-3079BD845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976B96-15FC-4738-9917-1CE52E236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A5AF2-4AAA-4C67-91F2-97C0638848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99217-116E-4B9C-BC55-5E67D1F61BFB}" type="datetimeFigureOut">
              <a:rPr lang="en-GB" smtClean="0"/>
              <a:t>03/03/2025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096A9-0770-47B4-8F8C-EC10D81E2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6DA1E-6801-44F6-A743-568F07BA85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9CE0F-2D07-43A4-AB19-911E18C61F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759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sv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30E284-0669-43FA-9734-ED0F12F2F47D}"/>
              </a:ext>
            </a:extLst>
          </p:cNvPr>
          <p:cNvSpPr/>
          <p:nvPr/>
        </p:nvSpPr>
        <p:spPr>
          <a:xfrm flipH="1">
            <a:off x="692572" y="-100013"/>
            <a:ext cx="387704" cy="6978651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7783FE-7039-49A3-9ABE-3DEA01675D1A}"/>
              </a:ext>
            </a:extLst>
          </p:cNvPr>
          <p:cNvSpPr/>
          <p:nvPr/>
        </p:nvSpPr>
        <p:spPr>
          <a:xfrm>
            <a:off x="2030440" y="-79375"/>
            <a:ext cx="894615" cy="695801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7DA35F-7EA8-4A68-91A6-AC750B404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3178" y="1300161"/>
            <a:ext cx="7406897" cy="1819273"/>
          </a:xfrm>
        </p:spPr>
        <p:txBody>
          <a:bodyPr>
            <a:noAutofit/>
          </a:bodyPr>
          <a:lstStyle/>
          <a:p>
            <a:r>
              <a:rPr lang="en-GB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Setting Update 2025/26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ED5747F8-484E-4C5C-9864-0CDF5119DF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2300" y="3608052"/>
            <a:ext cx="4664928" cy="1409700"/>
          </a:xfrm>
        </p:spPr>
        <p:txBody>
          <a:bodyPr>
            <a:normAutofit/>
          </a:bodyPr>
          <a:lstStyle/>
          <a:p>
            <a:r>
              <a:rPr lang="en-GB" sz="320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JAC Briefing 13</a:t>
            </a:r>
            <a:r>
              <a:rPr lang="en-GB" sz="3200" kern="1400" baseline="300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th</a:t>
            </a:r>
            <a:r>
              <a:rPr lang="en-GB" sz="320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March 2025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36A8A0-D1F2-4538-B315-8435BDC14BF5}"/>
              </a:ext>
            </a:extLst>
          </p:cNvPr>
          <p:cNvSpPr/>
          <p:nvPr/>
        </p:nvSpPr>
        <p:spPr>
          <a:xfrm flipH="1">
            <a:off x="3309299" y="-79375"/>
            <a:ext cx="87636" cy="70580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F251AE-A2EE-47C7-9296-3066B185DB60}"/>
              </a:ext>
            </a:extLst>
          </p:cNvPr>
          <p:cNvSpPr/>
          <p:nvPr/>
        </p:nvSpPr>
        <p:spPr>
          <a:xfrm>
            <a:off x="3653683" y="-100014"/>
            <a:ext cx="428626" cy="6978653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6F92CC-4403-44D2-8943-5404B2F4F924}"/>
              </a:ext>
            </a:extLst>
          </p:cNvPr>
          <p:cNvSpPr/>
          <p:nvPr/>
        </p:nvSpPr>
        <p:spPr>
          <a:xfrm flipH="1">
            <a:off x="1526672" y="-100015"/>
            <a:ext cx="247020" cy="69786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Subtitle 11">
            <a:extLst>
              <a:ext uri="{FF2B5EF4-FFF2-40B4-BE49-F238E27FC236}">
                <a16:creationId xmlns:a16="http://schemas.microsoft.com/office/drawing/2014/main" id="{3D744468-1769-441D-883A-57DE4B92737C}"/>
              </a:ext>
            </a:extLst>
          </p:cNvPr>
          <p:cNvSpPr txBox="1">
            <a:spLocks/>
          </p:cNvSpPr>
          <p:nvPr/>
        </p:nvSpPr>
        <p:spPr>
          <a:xfrm>
            <a:off x="6045920" y="5399091"/>
            <a:ext cx="4497688" cy="4770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Darren Garwood-Pask CFO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214011F-366D-492D-AD2F-1BBC408459A7}"/>
              </a:ext>
            </a:extLst>
          </p:cNvPr>
          <p:cNvSpPr/>
          <p:nvPr/>
        </p:nvSpPr>
        <p:spPr>
          <a:xfrm>
            <a:off x="262260" y="2271710"/>
            <a:ext cx="4238625" cy="231457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D11FEB40-24FD-4E39-8A63-8358A36B1A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602621" y="2647948"/>
            <a:ext cx="3557904" cy="15621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114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33655"/>
            <a:ext cx="8963025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Factors (2)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426616" y="1389828"/>
            <a:ext cx="9339935" cy="4949073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Police Specifics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Gwent Police real-term reduction in cash of 19.2% between 2010/11 and 2025/26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Inflation impact in 2023/24 across all Forces of £639m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No pay award funding from Government for 2025/26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Mitigation ‘levers’ restricted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6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Fixed Police Officer and PCSO numbers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6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Growth in ‘Ring-fenced’ specific Grant Funding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6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Capital Financing restricted to revenue/borrowing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6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Cashable savings ‘exhausted’…..productivity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6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Depleted Reserves and Committed Funds</a:t>
            </a:r>
          </a:p>
          <a:p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734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18415"/>
            <a:ext cx="8963025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 Funding - National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396136" y="1405068"/>
            <a:ext cx="9370415" cy="5452932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Legacy Council Tax Grants maintained for English PCCs - £552.4m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Pension Grant increased....but not enough…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PUP maintenance rolled into Core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Still no Capital City Grant for Cardiff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NIC Grant provided…..but not enough…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New NHP Grant provided…no detail yet…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Relocations lower at £914m…Gwent ‘Loss’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No new savings target, but Commercial Efficiencies and Collaboration Programme</a:t>
            </a:r>
          </a:p>
        </p:txBody>
      </p:sp>
    </p:spTree>
    <p:extLst>
      <p:ext uri="{BB962C8B-B14F-4D97-AF65-F5344CB8AC3E}">
        <p14:creationId xmlns:p14="http://schemas.microsoft.com/office/powerpoint/2010/main" val="2388661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18415"/>
            <a:ext cx="8963025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 Funding - Gwent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396136" y="1260220"/>
            <a:ext cx="9370415" cy="5597780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HO Grant increase of £5.953m – all ringfenced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Actual increase £3.274 higher than expected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Core growth only 3.71%......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Shortfalls £6.4m pension grant, £113k NIC grant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Reallocations ‘cost’ Gwent £10m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Settlement still not concluded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Apprenticeship Levy shortfall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Capital financing issues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Significant new pressures e.g. Dangerous dogs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Funding Formula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Power of Competence</a:t>
            </a:r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989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18415"/>
            <a:ext cx="9708726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MoJ/WG Funding - Gwent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396136" y="1260220"/>
            <a:ext cx="9370415" cy="5597780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MoJ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£29k (4.2%) cash cut on Generic Victims Grant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Flat-cash since 2013/14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DA/SV Grant remains at flat-cash - £575k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Welsh Government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Part reinstatement of previously cut PCSO Grant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Increase funding of 50 PCSOs across Wales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300 PCSOs up to 350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61 up to 71 WG Funded (74 match funded)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Likely growth from 135 (budget bid) to 145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Details and confirmation awaited </a:t>
            </a:r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221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18415"/>
            <a:ext cx="8963025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Tax Funding (1)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396136" y="1405068"/>
            <a:ext cx="9370415" cy="5452932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National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£14 p.a. increase for English PCCs (8</a:t>
            </a:r>
            <a:r>
              <a:rPr lang="en-GB" sz="2800" b="0" kern="1400" baseline="300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th</a:t>
            </a: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year)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Large variation on impact of this across E&amp;W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Gwent (November)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6.82% (£23.84) built into Chief’s Bid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£4.619m deficit for 2025/26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Gwent (December)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Provisional Settlement provides £3.274m more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MoJ Settlement  provide £29k less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£1.374m deficit for 2025/26</a:t>
            </a:r>
          </a:p>
        </p:txBody>
      </p:sp>
    </p:spTree>
    <p:extLst>
      <p:ext uri="{BB962C8B-B14F-4D97-AF65-F5344CB8AC3E}">
        <p14:creationId xmlns:p14="http://schemas.microsoft.com/office/powerpoint/2010/main" val="3539115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18415"/>
            <a:ext cx="8963025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Tax Funding (2)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396136" y="1405068"/>
            <a:ext cx="9370415" cy="5452932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Gwent (January)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£1m investment in new P, C &amp; J Plan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Confirmation of Local CT Bases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Scrutiny of savings and new pressures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Results of public engagement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Increase investment in PCSOs (122 to 135)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CT Precept Proposal of 7.95% (£27.79)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£1.679m deficit for 2025/26</a:t>
            </a:r>
          </a:p>
        </p:txBody>
      </p:sp>
    </p:spTree>
    <p:extLst>
      <p:ext uri="{BB962C8B-B14F-4D97-AF65-F5344CB8AC3E}">
        <p14:creationId xmlns:p14="http://schemas.microsoft.com/office/powerpoint/2010/main" val="455429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11483"/>
            <a:ext cx="8963025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Expenditure - Revenue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434913" y="1244898"/>
            <a:ext cx="9492379" cy="5372797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1,506 Police Officers, 135 (145) PCSOs, 825.6 Police Staff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3% pay award (2% plus 1% contingency)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Inflation 3%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No change to rev contrib’n to capital (£7.15m)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£3.7m of unavoidable  pressures in 2025/26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Net budget of £183.841m will deliver: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P, C &amp; J Plan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Chief’s Strategic Intentions (December Presentation)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‘Increasing Trust and Confidence in Policing and the Justice System across Gwent’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28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371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11483"/>
            <a:ext cx="8963025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Expenditure - Capital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434913" y="1381088"/>
            <a:ext cx="9352699" cy="5372797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Funding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No Capital support from Government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Limited option for capital receipts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Reserves and Committed Funds depleted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Borrowing rates ‘unaffordable’ but £16.5m forecast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Only current option is revenue contrib’n to capital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Capital Programme 2025/26 to 2029/30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5-year capital budget £47.869m (£22.457m 25/26)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No reflection of new Estate Strategy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Includes JFU remaining amount £10m (£16m total)</a:t>
            </a: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083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2421"/>
            <a:ext cx="9281477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Savings and Efficiencies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453024" y="1326760"/>
            <a:ext cx="9388909" cy="5528819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£54.914m of cashable savings to 31/03/24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£698k forecast for 2024/25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£397k of savings and £360k of efficiencies forecast for 2025/26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£1.7m of cashable savings forecast for life of MTFP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…..Deficit still £5.633m in 2029/30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Continuous Improvement Programme remains focussed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VFM Profiles analysis.. but recognise weakness </a:t>
            </a: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603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4620" y="2430"/>
            <a:ext cx="10097380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Reserves/Committed Funds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17626" y="1335817"/>
            <a:ext cx="9709666" cy="5519753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By 2029/30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£5.500m General Reserve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£15.692m of Committed Funds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Includes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Underwriting of £5.926m of deficits over next 3 years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£16.500m of borrowing to maintain the position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Risk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Insufficient ESN transition Reserve (£5.197m)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No set aside for future Funding Formula transition </a:t>
            </a:r>
          </a:p>
          <a:p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58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30E284-0669-43FA-9734-ED0F12F2F47D}"/>
              </a:ext>
            </a:extLst>
          </p:cNvPr>
          <p:cNvSpPr/>
          <p:nvPr/>
        </p:nvSpPr>
        <p:spPr>
          <a:xfrm flipH="1">
            <a:off x="692572" y="-100013"/>
            <a:ext cx="387704" cy="6978651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7783FE-7039-49A3-9ABE-3DEA01675D1A}"/>
              </a:ext>
            </a:extLst>
          </p:cNvPr>
          <p:cNvSpPr/>
          <p:nvPr/>
        </p:nvSpPr>
        <p:spPr>
          <a:xfrm>
            <a:off x="2030440" y="-79375"/>
            <a:ext cx="894615" cy="695801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7DA35F-7EA8-4A68-91A6-AC750B404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5085" y="427905"/>
            <a:ext cx="7406897" cy="2850316"/>
          </a:xfrm>
        </p:spPr>
        <p:txBody>
          <a:bodyPr>
            <a:noAutofit/>
          </a:bodyPr>
          <a:lstStyle/>
          <a:p>
            <a:pPr algn="l"/>
            <a:r>
              <a:rPr lang="en-GB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 </a:t>
            </a:r>
            <a:br>
              <a:rPr lang="en-GB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points presented to the PCP on 31</a:t>
            </a:r>
            <a:r>
              <a:rPr lang="en-GB" sz="48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January 2025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36A8A0-D1F2-4538-B315-8435BDC14BF5}"/>
              </a:ext>
            </a:extLst>
          </p:cNvPr>
          <p:cNvSpPr/>
          <p:nvPr/>
        </p:nvSpPr>
        <p:spPr>
          <a:xfrm flipH="1">
            <a:off x="3309299" y="-79375"/>
            <a:ext cx="87636" cy="70580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F251AE-A2EE-47C7-9296-3066B185DB60}"/>
              </a:ext>
            </a:extLst>
          </p:cNvPr>
          <p:cNvSpPr/>
          <p:nvPr/>
        </p:nvSpPr>
        <p:spPr>
          <a:xfrm>
            <a:off x="3653683" y="-100014"/>
            <a:ext cx="428626" cy="6978653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6F92CC-4403-44D2-8943-5404B2F4F924}"/>
              </a:ext>
            </a:extLst>
          </p:cNvPr>
          <p:cNvSpPr/>
          <p:nvPr/>
        </p:nvSpPr>
        <p:spPr>
          <a:xfrm flipH="1">
            <a:off x="1526672" y="-100015"/>
            <a:ext cx="247020" cy="69786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214011F-366D-492D-AD2F-1BBC408459A7}"/>
              </a:ext>
            </a:extLst>
          </p:cNvPr>
          <p:cNvSpPr/>
          <p:nvPr/>
        </p:nvSpPr>
        <p:spPr>
          <a:xfrm>
            <a:off x="262260" y="2271710"/>
            <a:ext cx="4238625" cy="231457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D11FEB40-24FD-4E39-8A63-8358A36B1A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602621" y="2647948"/>
            <a:ext cx="3557904" cy="1562100"/>
          </a:xfrm>
          <a:prstGeom prst="rect">
            <a:avLst/>
          </a:prstGeom>
          <a:ln>
            <a:noFill/>
          </a:ln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D149857-DAB6-25F3-9D7A-AD0AC1793EE0}"/>
              </a:ext>
            </a:extLst>
          </p:cNvPr>
          <p:cNvSpPr txBox="1">
            <a:spLocks/>
          </p:cNvSpPr>
          <p:nvPr/>
        </p:nvSpPr>
        <p:spPr>
          <a:xfrm>
            <a:off x="4742384" y="3556978"/>
            <a:ext cx="7406897" cy="28503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2 </a:t>
            </a:r>
            <a:br>
              <a:rPr lang="en-GB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PCP’s position at  meeting and formal response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352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11487"/>
            <a:ext cx="8963025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 Influences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398696" y="1326752"/>
            <a:ext cx="9599307" cy="5531248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Public become ‘majority shareholders’ by 2027/28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Extent of ‘non-visible’ policing and safeguarding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CT Precept Ranges: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Welsh PCCs £22.52 (6.44%) to £28.55 (8.6%)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Gwent LAs £76.75 (4.95%) to £114.26 (7.9%)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4.63 ratio of Police to LAs for same % increase</a:t>
            </a:r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CT Base growth: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1.22% in Gwent, 0.91% average across other 3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But….’spring back’ from previous growth in other 3</a:t>
            </a:r>
          </a:p>
          <a:p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583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11483"/>
            <a:ext cx="8963025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416807" y="1317705"/>
            <a:ext cx="9349744" cy="5528812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Financial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Legacy and Global events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Interest rates and inflation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Funding Formula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UK Government Policy Changes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Organisational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‘Retrenching’ of partners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Inability to deliver further cashable savings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Societal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Complex crime types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Impact of economic and political climate</a:t>
            </a: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3962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11483"/>
            <a:ext cx="8963025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416807" y="1317705"/>
            <a:ext cx="9349744" cy="5528812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New ways of working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Productivity improvements through ICT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L/T Government sustainable investment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Gwent PSB and co-commissioning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Future ‘Power of Competence’</a:t>
            </a: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36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11485"/>
            <a:ext cx="8963025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- Financial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389648" y="1308652"/>
            <a:ext cx="9425124" cy="5537863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Financial - Revenue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Non-recurrent surplus of £2.810m for 2024/25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1.41% variance against gross budget of £198.976m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Surplus from invest’t income and deferred borrowing</a:t>
            </a:r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Financial – Capital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Original 2024/25 budget of £19.751m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Forecast spend of £17.496m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Variance primarily from rephasing of schemes</a:t>
            </a:r>
          </a:p>
          <a:p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0610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11485"/>
            <a:ext cx="9656253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- Operational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389648" y="1308652"/>
            <a:ext cx="9425124" cy="5537863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Crime and Incidents  - 2024/25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200,000 incidents, up from 180,000 in 2023/24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60,000 crimes, up from 57,000 in 2023/24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Growth in shoplifting, vehicles, acquisitive &amp; violence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Reduction in burglary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‘Turning the corner’ on shoplifting, vehicle &amp; ASB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Sustained good performance on 999 and 101 calls</a:t>
            </a:r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PEEL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Currently ongoing - Due to report in first half of 2025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PCC’s new scrutiny and accountability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Publicly transparent and locally focussed</a:t>
            </a:r>
          </a:p>
        </p:txBody>
      </p:sp>
    </p:spTree>
    <p:extLst>
      <p:ext uri="{BB962C8B-B14F-4D97-AF65-F5344CB8AC3E}">
        <p14:creationId xmlns:p14="http://schemas.microsoft.com/office/powerpoint/2010/main" val="33126830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11480"/>
            <a:ext cx="8963025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25 Statement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416814" y="1290548"/>
            <a:ext cx="9510478" cy="5555972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S151 Officer’s legal duty to report 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The robustness of estimates 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Adequacy of Reserves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But….caveats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Real reduction in Government grant of 19% over past 15 years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Impact on economic factors from global events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rgbClr val="FF000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Unaffordability of capital financing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Complexity of policing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Government policy changes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Sustainability of previous savings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Sustainability agenda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28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  <p:pic>
        <p:nvPicPr>
          <p:cNvPr id="3" name="Graphic 2" descr="Checkmark with solid fill">
            <a:extLst>
              <a:ext uri="{FF2B5EF4-FFF2-40B4-BE49-F238E27FC236}">
                <a16:creationId xmlns:a16="http://schemas.microsoft.com/office/drawing/2014/main" id="{8CD78817-502D-CAFD-D12D-F6656586C9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64305" y="1701711"/>
            <a:ext cx="472289" cy="597869"/>
          </a:xfrm>
          <a:prstGeom prst="rect">
            <a:avLst/>
          </a:prstGeom>
        </p:spPr>
      </p:pic>
      <p:pic>
        <p:nvPicPr>
          <p:cNvPr id="4" name="Graphic 3" descr="Checkmark with solid fill">
            <a:extLst>
              <a:ext uri="{FF2B5EF4-FFF2-40B4-BE49-F238E27FC236}">
                <a16:creationId xmlns:a16="http://schemas.microsoft.com/office/drawing/2014/main" id="{96DAAC82-17DC-07EC-AD93-B6F8237CAD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43646" y="2158911"/>
            <a:ext cx="472289" cy="597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3390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30E284-0669-43FA-9734-ED0F12F2F47D}"/>
              </a:ext>
            </a:extLst>
          </p:cNvPr>
          <p:cNvSpPr/>
          <p:nvPr/>
        </p:nvSpPr>
        <p:spPr>
          <a:xfrm flipH="1">
            <a:off x="692572" y="-100013"/>
            <a:ext cx="387704" cy="6978651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7783FE-7039-49A3-9ABE-3DEA01675D1A}"/>
              </a:ext>
            </a:extLst>
          </p:cNvPr>
          <p:cNvSpPr/>
          <p:nvPr/>
        </p:nvSpPr>
        <p:spPr>
          <a:xfrm>
            <a:off x="2030440" y="-79375"/>
            <a:ext cx="894615" cy="695801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7DA35F-7EA8-4A68-91A6-AC750B404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0885" y="2479674"/>
            <a:ext cx="7406897" cy="1819273"/>
          </a:xfrm>
        </p:spPr>
        <p:txBody>
          <a:bodyPr>
            <a:noAutofit/>
          </a:bodyPr>
          <a:lstStyle/>
          <a:p>
            <a:r>
              <a:rPr lang="en-GB" sz="9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2</a:t>
            </a:r>
            <a:endParaRPr lang="en-GB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36A8A0-D1F2-4538-B315-8435BDC14BF5}"/>
              </a:ext>
            </a:extLst>
          </p:cNvPr>
          <p:cNvSpPr/>
          <p:nvPr/>
        </p:nvSpPr>
        <p:spPr>
          <a:xfrm flipH="1">
            <a:off x="3309299" y="-79375"/>
            <a:ext cx="87636" cy="70580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F251AE-A2EE-47C7-9296-3066B185DB60}"/>
              </a:ext>
            </a:extLst>
          </p:cNvPr>
          <p:cNvSpPr/>
          <p:nvPr/>
        </p:nvSpPr>
        <p:spPr>
          <a:xfrm>
            <a:off x="3653683" y="-100014"/>
            <a:ext cx="428626" cy="6978653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6F92CC-4403-44D2-8943-5404B2F4F924}"/>
              </a:ext>
            </a:extLst>
          </p:cNvPr>
          <p:cNvSpPr/>
          <p:nvPr/>
        </p:nvSpPr>
        <p:spPr>
          <a:xfrm flipH="1">
            <a:off x="1526672" y="-100015"/>
            <a:ext cx="247020" cy="69786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214011F-366D-492D-AD2F-1BBC408459A7}"/>
              </a:ext>
            </a:extLst>
          </p:cNvPr>
          <p:cNvSpPr/>
          <p:nvPr/>
        </p:nvSpPr>
        <p:spPr>
          <a:xfrm>
            <a:off x="262260" y="2271710"/>
            <a:ext cx="4238625" cy="231457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D11FEB40-24FD-4E39-8A63-8358A36B1A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602621" y="2647948"/>
            <a:ext cx="3557904" cy="15621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49631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11485"/>
            <a:ext cx="9656253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PCP Position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389648" y="1046009"/>
            <a:ext cx="9425124" cy="5537863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Meeting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‘Headlines’ presentation given by CFO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Questions raised on: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6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Charging for Police Services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6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Pension and NI funding shortfalls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6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£550k investment in Operational Policing Model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6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£1m investment in P, C &amp; J Plan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6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Newport and Cwmbran Stations investment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6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Affordability of Council Tax Increase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6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Cost/benefit demonstration of investment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Accepted 7.95% (£27.79) increase – 10 votes to 3 </a:t>
            </a:r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Formal Response Report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Action plan needed for £1m investment</a:t>
            </a:r>
          </a:p>
        </p:txBody>
      </p:sp>
    </p:spTree>
    <p:extLst>
      <p:ext uri="{BB962C8B-B14F-4D97-AF65-F5344CB8AC3E}">
        <p14:creationId xmlns:p14="http://schemas.microsoft.com/office/powerpoint/2010/main" val="982804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30E284-0669-43FA-9734-ED0F12F2F47D}"/>
              </a:ext>
            </a:extLst>
          </p:cNvPr>
          <p:cNvSpPr/>
          <p:nvPr/>
        </p:nvSpPr>
        <p:spPr>
          <a:xfrm flipH="1">
            <a:off x="692572" y="-100013"/>
            <a:ext cx="387704" cy="6978651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7783FE-7039-49A3-9ABE-3DEA01675D1A}"/>
              </a:ext>
            </a:extLst>
          </p:cNvPr>
          <p:cNvSpPr/>
          <p:nvPr/>
        </p:nvSpPr>
        <p:spPr>
          <a:xfrm>
            <a:off x="2030440" y="-79375"/>
            <a:ext cx="894615" cy="695801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7DA35F-7EA8-4A68-91A6-AC750B404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0885" y="2479674"/>
            <a:ext cx="7406897" cy="1819273"/>
          </a:xfrm>
        </p:spPr>
        <p:txBody>
          <a:bodyPr>
            <a:noAutofit/>
          </a:bodyPr>
          <a:lstStyle/>
          <a:p>
            <a:r>
              <a:rPr lang="en-GB" sz="9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</a:t>
            </a:r>
            <a:endParaRPr lang="en-GB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36A8A0-D1F2-4538-B315-8435BDC14BF5}"/>
              </a:ext>
            </a:extLst>
          </p:cNvPr>
          <p:cNvSpPr/>
          <p:nvPr/>
        </p:nvSpPr>
        <p:spPr>
          <a:xfrm flipH="1">
            <a:off x="3309299" y="-79375"/>
            <a:ext cx="87636" cy="70580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F251AE-A2EE-47C7-9296-3066B185DB60}"/>
              </a:ext>
            </a:extLst>
          </p:cNvPr>
          <p:cNvSpPr/>
          <p:nvPr/>
        </p:nvSpPr>
        <p:spPr>
          <a:xfrm>
            <a:off x="3653683" y="-100014"/>
            <a:ext cx="428626" cy="6978653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6F92CC-4403-44D2-8943-5404B2F4F924}"/>
              </a:ext>
            </a:extLst>
          </p:cNvPr>
          <p:cNvSpPr/>
          <p:nvPr/>
        </p:nvSpPr>
        <p:spPr>
          <a:xfrm flipH="1">
            <a:off x="1526672" y="-100015"/>
            <a:ext cx="247020" cy="69786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214011F-366D-492D-AD2F-1BBC408459A7}"/>
              </a:ext>
            </a:extLst>
          </p:cNvPr>
          <p:cNvSpPr/>
          <p:nvPr/>
        </p:nvSpPr>
        <p:spPr>
          <a:xfrm>
            <a:off x="262260" y="2271710"/>
            <a:ext cx="4238625" cy="231457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D11FEB40-24FD-4E39-8A63-8358A36B1A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602621" y="2647948"/>
            <a:ext cx="3557904" cy="15621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8365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5543" y="48895"/>
            <a:ext cx="9845546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Recommendation-2025/26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396136" y="1374588"/>
            <a:ext cx="9436743" cy="4949073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Revenue Budget Requirement of £183.841m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Capital Budget Requirement of £22.458m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Budget Savings of £397k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Cashable Efficiency Savings of £360k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Council Tax Precept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£27.79 increase (7.95%)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Band D  - £377.31 (from £349.52)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Total £86.493m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74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48895"/>
            <a:ext cx="8963025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396136" y="1374588"/>
            <a:ext cx="9370415" cy="4949073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Views of residents and business must be obtained.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97% of overall budget allocated to Chief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Multiple Drivers: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Safer Street Missions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Police, Crime and Justice Plan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Policing Vision 2030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SPR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Force Delivery Plan </a:t>
            </a:r>
          </a:p>
        </p:txBody>
      </p:sp>
    </p:spTree>
    <p:extLst>
      <p:ext uri="{BB962C8B-B14F-4D97-AF65-F5344CB8AC3E}">
        <p14:creationId xmlns:p14="http://schemas.microsoft.com/office/powerpoint/2010/main" val="1025317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18415"/>
            <a:ext cx="9476054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Governance and Scrutiny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441856" y="1389828"/>
            <a:ext cx="9292944" cy="4949073"/>
          </a:xfrm>
        </p:spPr>
        <p:txBody>
          <a:bodyPr anchor="t" anchorCtr="0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3200" b="0" i="0" u="none" strike="noStrike" baseline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 and Performance Board (Chief’s Bid) 25/11/24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b="0" i="0" u="none" strike="noStrike" baseline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Joint Audit Committee 26/11/24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3200" b="0" i="0" u="none" strike="noStrike" baseline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 &amp; Estate </a:t>
            </a:r>
            <a:r>
              <a:rPr lang="en-GB" sz="3200" b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3200" b="0" i="0" u="none" strike="noStrike" baseline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ubgroup 29/11/24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3200" b="0" i="0" u="none" strike="noStrike" baseline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Police and Crime Panel 13/12/24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3200" b="0" i="0" u="none" strike="noStrike" baseline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 &amp; Estate </a:t>
            </a:r>
            <a:r>
              <a:rPr lang="en-GB" sz="3200" b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3200" b="0" i="0" u="none" strike="noStrike" baseline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ubgroup 24/01/25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3200" b="0" i="0" u="none" strike="noStrike" baseline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Police and Crime Panel 31/01/25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3200" b="0" i="0" u="none" strike="noStrike" baseline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 scrutiny between OPCC and Gwent Police </a:t>
            </a:r>
            <a:r>
              <a:rPr lang="en-GB" sz="3200" b="1" i="0" u="none" strike="noStrike" baseline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throughout</a:t>
            </a:r>
            <a:r>
              <a:rPr lang="en-GB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867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18415"/>
            <a:ext cx="8963025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Engagement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457096" y="1405068"/>
            <a:ext cx="9309455" cy="4949073"/>
          </a:xfrm>
        </p:spPr>
        <p:txBody>
          <a:bodyPr anchor="t" anchorCtr="0"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Robust process over 6 months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Dual process – face to face and digital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325 hours over 60 events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8,000 people face to face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2,780 formally had their say on Precept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confidence rate in sample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r>
              <a:rPr lang="en-GB" sz="32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in favour of an increase in Precept in the region of £2 per month</a:t>
            </a:r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910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18415"/>
            <a:ext cx="8963025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411376" y="1405068"/>
            <a:ext cx="9355175" cy="4949073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Gwent Police microcosm of National Landscape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Drivers of Crime and ASB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Early Years – 5.5% absenteeism rate in schools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Working Years – 786 GDAS clients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Older Years – 4,475 people living with dementia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Police Productivity Review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Government Commitments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Safer Streets Mission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Accountability Review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Major Policing Reforms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28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93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3A3CD9-6AFF-4CE7-BC70-444B7A3FD4D6}"/>
              </a:ext>
            </a:extLst>
          </p:cNvPr>
          <p:cNvSpPr/>
          <p:nvPr/>
        </p:nvSpPr>
        <p:spPr>
          <a:xfrm flipH="1">
            <a:off x="264708" y="-79376"/>
            <a:ext cx="287783" cy="7032625"/>
          </a:xfrm>
          <a:prstGeom prst="rect">
            <a:avLst/>
          </a:prstGeom>
          <a:solidFill>
            <a:srgbClr val="FE5E6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42A876-1B1F-43EB-A7D7-219DFF65FA24}"/>
              </a:ext>
            </a:extLst>
          </p:cNvPr>
          <p:cNvSpPr/>
          <p:nvPr/>
        </p:nvSpPr>
        <p:spPr>
          <a:xfrm>
            <a:off x="964160" y="-218939"/>
            <a:ext cx="369340" cy="7172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A44C8A-5347-474F-9469-CA87D1A991E0}"/>
              </a:ext>
            </a:extLst>
          </p:cNvPr>
          <p:cNvSpPr/>
          <p:nvPr/>
        </p:nvSpPr>
        <p:spPr>
          <a:xfrm flipH="1">
            <a:off x="1496100" y="-265604"/>
            <a:ext cx="75524" cy="7218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D7E3CE-DF49-471A-9475-834D1842E099}"/>
              </a:ext>
            </a:extLst>
          </p:cNvPr>
          <p:cNvSpPr/>
          <p:nvPr/>
        </p:nvSpPr>
        <p:spPr>
          <a:xfrm>
            <a:off x="1685044" y="-79376"/>
            <a:ext cx="296156" cy="7081838"/>
          </a:xfrm>
          <a:prstGeom prst="rect">
            <a:avLst/>
          </a:prstGeom>
          <a:solidFill>
            <a:srgbClr val="D4364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41609A-B446-439C-8546-F3DB7AE24657}"/>
              </a:ext>
            </a:extLst>
          </p:cNvPr>
          <p:cNvSpPr/>
          <p:nvPr/>
        </p:nvSpPr>
        <p:spPr>
          <a:xfrm flipH="1">
            <a:off x="726368" y="-79376"/>
            <a:ext cx="138053" cy="70818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5C61E29-7216-47D6-9683-7EE5FA40EDD9}"/>
              </a:ext>
            </a:extLst>
          </p:cNvPr>
          <p:cNvSpPr/>
          <p:nvPr/>
        </p:nvSpPr>
        <p:spPr>
          <a:xfrm>
            <a:off x="90911" y="585556"/>
            <a:ext cx="2064893" cy="115252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73A31D8F-320D-4165-B90B-B76F2D77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1" t="21666" r="13827" b="21805"/>
          <a:stretch/>
        </p:blipFill>
        <p:spPr>
          <a:xfrm>
            <a:off x="193997" y="753782"/>
            <a:ext cx="1858723" cy="816074"/>
          </a:xfrm>
          <a:prstGeom prst="rect">
            <a:avLst/>
          </a:prstGeom>
          <a:ln>
            <a:noFill/>
          </a:ln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BD0C5D35-2C81-49B7-9C9A-B570472D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63" y="33655"/>
            <a:ext cx="8963025" cy="1325563"/>
          </a:xfrm>
        </p:spPr>
        <p:txBody>
          <a:bodyPr>
            <a:noAutofit/>
          </a:bodyPr>
          <a:lstStyle/>
          <a:p>
            <a:r>
              <a:rPr lang="en-GB" sz="5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Factors (1)</a:t>
            </a:r>
            <a:endParaRPr lang="en-GB"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11">
            <a:extLst>
              <a:ext uri="{FF2B5EF4-FFF2-40B4-BE49-F238E27FC236}">
                <a16:creationId xmlns:a16="http://schemas.microsoft.com/office/drawing/2014/main" id="{85576ED1-A135-4D19-9717-03583534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426616" y="1389828"/>
            <a:ext cx="9339935" cy="4949073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Spring Budget 2024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Public Sector Productivity Plan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Spending Review Announcement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Stage 1 – 1 year budget for 2025/26 set in October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Stage 2 – 3 year CSR – concluded in Spring 2025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Autumn Budget 2024 –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CPI at 2.3%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0" kern="1400" dirty="0">
                <a:solidFill>
                  <a:schemeClr val="bg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Employer NIC 15% - £2.5m impact for Gwent</a:t>
            </a:r>
          </a:p>
          <a:p>
            <a:pPr lvl="1"/>
            <a:endParaRPr lang="en-GB" sz="28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/>
            <a:endParaRPr lang="en-GB" sz="3200" b="0" kern="1400" dirty="0">
              <a:solidFill>
                <a:schemeClr val="bg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036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CCD1E3EB569A4D821F12E10EAEC774" ma:contentTypeVersion="13" ma:contentTypeDescription="Create a new document." ma:contentTypeScope="" ma:versionID="e898c05908e7f34af7780a83ed7b8880">
  <xsd:schema xmlns:xsd="http://www.w3.org/2001/XMLSchema" xmlns:xs="http://www.w3.org/2001/XMLSchema" xmlns:p="http://schemas.microsoft.com/office/2006/metadata/properties" xmlns:ns3="7a3013fb-599a-4d9d-9b2d-0703013292b5" xmlns:ns4="65c65bb8-cea2-4051-94b9-705e26733f76" targetNamespace="http://schemas.microsoft.com/office/2006/metadata/properties" ma:root="true" ma:fieldsID="846caf59a18c638fff661f3f55da18ff" ns3:_="" ns4:_="">
    <xsd:import namespace="7a3013fb-599a-4d9d-9b2d-0703013292b5"/>
    <xsd:import namespace="65c65bb8-cea2-4051-94b9-705e26733f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013fb-599a-4d9d-9b2d-0703013292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c65bb8-cea2-4051-94b9-705e26733f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826C45-1B94-44D5-AC59-DB317632A4E8}">
  <ds:schemaRefs>
    <ds:schemaRef ds:uri="http://schemas.microsoft.com/office/2006/documentManagement/types"/>
    <ds:schemaRef ds:uri="http://purl.org/dc/terms/"/>
    <ds:schemaRef ds:uri="7a3013fb-599a-4d9d-9b2d-0703013292b5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65c65bb8-cea2-4051-94b9-705e26733f7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19F8CA0-735B-47C8-BA74-978924DF1A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6AF539-25C0-46DF-8500-7B925FB2E0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3013fb-599a-4d9d-9b2d-0703013292b5"/>
    <ds:schemaRef ds:uri="65c65bb8-cea2-4051-94b9-705e26733f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2446</TotalTime>
  <Words>1408</Words>
  <Application>Microsoft Office PowerPoint</Application>
  <PresentationFormat>Widescreen</PresentationFormat>
  <Paragraphs>312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Budget Setting Update 2025/26</vt:lpstr>
      <vt:lpstr>Part 1  Key points presented to the PCP on 31st January 2025</vt:lpstr>
      <vt:lpstr>Part 1</vt:lpstr>
      <vt:lpstr>Recommendation-2025/26</vt:lpstr>
      <vt:lpstr>Background</vt:lpstr>
      <vt:lpstr>Governance and Scrutiny</vt:lpstr>
      <vt:lpstr>Public Engagement</vt:lpstr>
      <vt:lpstr>Context</vt:lpstr>
      <vt:lpstr>Economic Factors (1)</vt:lpstr>
      <vt:lpstr>Economic Factors (2)</vt:lpstr>
      <vt:lpstr>HO Funding - National</vt:lpstr>
      <vt:lpstr>HO Funding - Gwent</vt:lpstr>
      <vt:lpstr>MoJ/WG Funding - Gwent</vt:lpstr>
      <vt:lpstr>Council Tax Funding (1)</vt:lpstr>
      <vt:lpstr>Council Tax Funding (2)</vt:lpstr>
      <vt:lpstr>Expenditure - Revenue</vt:lpstr>
      <vt:lpstr>Expenditure - Capital</vt:lpstr>
      <vt:lpstr>Savings and Efficiencies</vt:lpstr>
      <vt:lpstr>Reserves/Committed Funds</vt:lpstr>
      <vt:lpstr>External Influences</vt:lpstr>
      <vt:lpstr>Risks</vt:lpstr>
      <vt:lpstr>Opportunities</vt:lpstr>
      <vt:lpstr>Performance - Financial</vt:lpstr>
      <vt:lpstr>Performance - Operational</vt:lpstr>
      <vt:lpstr>Section 25 Statement</vt:lpstr>
      <vt:lpstr>Part 2</vt:lpstr>
      <vt:lpstr>PCP Position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Warren, Alex</dc:creator>
  <cp:lastModifiedBy>Garwood, Darren</cp:lastModifiedBy>
  <cp:revision>65</cp:revision>
  <cp:lastPrinted>2025-01-30T13:11:46Z</cp:lastPrinted>
  <dcterms:created xsi:type="dcterms:W3CDTF">2021-11-30T13:23:41Z</dcterms:created>
  <dcterms:modified xsi:type="dcterms:W3CDTF">2025-03-03T09:59:45Z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acd28b-79a3-4a0f-b0ff-4b75658b1549_Enabled">
    <vt:lpwstr>true</vt:lpwstr>
  </property>
  <property fmtid="{D5CDD505-2E9C-101B-9397-08002B2CF9AE}" pid="3" name="MSIP_Label_f2acd28b-79a3-4a0f-b0ff-4b75658b1549_SetDate">
    <vt:lpwstr>2021-11-30T13:23:41Z</vt:lpwstr>
  </property>
  <property fmtid="{D5CDD505-2E9C-101B-9397-08002B2CF9AE}" pid="4" name="MSIP_Label_f2acd28b-79a3-4a0f-b0ff-4b75658b1549_Method">
    <vt:lpwstr>Standard</vt:lpwstr>
  </property>
  <property fmtid="{D5CDD505-2E9C-101B-9397-08002B2CF9AE}" pid="5" name="MSIP_Label_f2acd28b-79a3-4a0f-b0ff-4b75658b1549_Name">
    <vt:lpwstr>OFFICIAL</vt:lpwstr>
  </property>
  <property fmtid="{D5CDD505-2E9C-101B-9397-08002B2CF9AE}" pid="6" name="MSIP_Label_f2acd28b-79a3-4a0f-b0ff-4b75658b1549_SiteId">
    <vt:lpwstr>e46c8472-ef5d-4b63-bc74-4a60db42c371</vt:lpwstr>
  </property>
  <property fmtid="{D5CDD505-2E9C-101B-9397-08002B2CF9AE}" pid="7" name="MSIP_Label_f2acd28b-79a3-4a0f-b0ff-4b75658b1549_ActionId">
    <vt:lpwstr>c81e1aa5-4778-4042-bac9-c13be00b8567</vt:lpwstr>
  </property>
  <property fmtid="{D5CDD505-2E9C-101B-9397-08002B2CF9AE}" pid="8" name="MSIP_Label_f2acd28b-79a3-4a0f-b0ff-4b75658b1549_ContentBits">
    <vt:lpwstr>0</vt:lpwstr>
  </property>
  <property fmtid="{D5CDD505-2E9C-101B-9397-08002B2CF9AE}" pid="9" name="ContentTypeId">
    <vt:lpwstr>0x010100F0CCD1E3EB569A4D821F12E10EAEC774</vt:lpwstr>
  </property>
</Properties>
</file>