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56" r:id="rId5"/>
    <p:sldId id="275" r:id="rId6"/>
    <p:sldId id="289" r:id="rId7"/>
    <p:sldId id="272" r:id="rId8"/>
    <p:sldId id="278" r:id="rId9"/>
    <p:sldId id="287" r:id="rId10"/>
    <p:sldId id="288" r:id="rId11"/>
    <p:sldId id="276" r:id="rId12"/>
    <p:sldId id="292" r:id="rId13"/>
    <p:sldId id="293" r:id="rId14"/>
    <p:sldId id="271" r:id="rId15"/>
    <p:sldId id="291" r:id="rId16"/>
    <p:sldId id="277" r:id="rId17"/>
    <p:sldId id="283" r:id="rId18"/>
    <p:sldId id="290" r:id="rId19"/>
    <p:sldId id="285" r:id="rId20"/>
    <p:sldId id="286"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B9BE892A-0E90-BA61-607C-394A63F1C8D2}" name="Thomas, Carys" initials="TC" userId="S::carys.thomas@gwent.police.uk::a5e0cab1-5ed5-42b1-8d11-ba953fc97dd3" providerId="AD"/>
  <p188:author id="{CD588AE6-85BE-BFEA-0281-95CE176CFA76}" name="Harris, Charlotte" initials="CH" userId="S::Charlotte.Harris@gwent.police.uk::7933a7e8-b82d-42ae-95e6-98549659667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A67"/>
    <a:srgbClr val="0D2B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2CCBA1-3DCF-3884-DA42-268422B38874}" v="285" dt="2026-02-04T19:00:07.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BEEBD6-E767-A64E-967A-6B73CB1B50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759A22C-BE02-774E-9513-05469B2929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2D339A-96F6-E041-920A-ADF0CA63CD2E}" type="datetimeFigureOut">
              <a:rPr lang="en-US" smtClean="0"/>
              <a:t>2/5/2026</a:t>
            </a:fld>
            <a:endParaRPr lang="en-US"/>
          </a:p>
        </p:txBody>
      </p:sp>
      <p:sp>
        <p:nvSpPr>
          <p:cNvPr id="4" name="Footer Placeholder 3">
            <a:extLst>
              <a:ext uri="{FF2B5EF4-FFF2-40B4-BE49-F238E27FC236}">
                <a16:creationId xmlns:a16="http://schemas.microsoft.com/office/drawing/2014/main" id="{B59C56D9-CAB5-064C-9D79-1C2A599E68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E90338-B1CF-8145-AE6D-75EF2ED3AC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DDB404-999C-8E45-9CC0-62A59EBAC2F1}" type="slidenum">
              <a:rPr lang="en-US" smtClean="0"/>
              <a:t>‹#›</a:t>
            </a:fld>
            <a:endParaRPr lang="en-US"/>
          </a:p>
        </p:txBody>
      </p:sp>
    </p:spTree>
    <p:extLst>
      <p:ext uri="{BB962C8B-B14F-4D97-AF65-F5344CB8AC3E}">
        <p14:creationId xmlns:p14="http://schemas.microsoft.com/office/powerpoint/2010/main" val="3726826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E99C4-5654-BA4B-B82A-F5D7BE6E471C}"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3717A-C6E4-1C46-B1FA-B9E4FCE2618A}" type="slidenum">
              <a:rPr lang="en-US" smtClean="0"/>
              <a:t>‹#›</a:t>
            </a:fld>
            <a:endParaRPr lang="en-US"/>
          </a:p>
        </p:txBody>
      </p:sp>
    </p:spTree>
    <p:extLst>
      <p:ext uri="{BB962C8B-B14F-4D97-AF65-F5344CB8AC3E}">
        <p14:creationId xmlns:p14="http://schemas.microsoft.com/office/powerpoint/2010/main" val="5518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200"/>
          </a:p>
        </p:txBody>
      </p:sp>
      <p:sp>
        <p:nvSpPr>
          <p:cNvPr id="4" name="Slide Number Placeholder 3"/>
          <p:cNvSpPr>
            <a:spLocks noGrp="1"/>
          </p:cNvSpPr>
          <p:nvPr>
            <p:ph type="sldNum" sz="quarter" idx="5"/>
          </p:nvPr>
        </p:nvSpPr>
        <p:spPr/>
        <p:txBody>
          <a:bodyPr/>
          <a:lstStyle/>
          <a:p>
            <a:fld id="{BAB3717A-C6E4-1C46-B1FA-B9E4FCE2618A}" type="slidenum">
              <a:rPr lang="en-US" smtClean="0"/>
              <a:t>2</a:t>
            </a:fld>
            <a:endParaRPr lang="en-US"/>
          </a:p>
        </p:txBody>
      </p:sp>
    </p:spTree>
    <p:extLst>
      <p:ext uri="{BB962C8B-B14F-4D97-AF65-F5344CB8AC3E}">
        <p14:creationId xmlns:p14="http://schemas.microsoft.com/office/powerpoint/2010/main" val="3142582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4</a:t>
            </a:fld>
            <a:endParaRPr lang="en-US"/>
          </a:p>
        </p:txBody>
      </p:sp>
    </p:spTree>
    <p:extLst>
      <p:ext uri="{BB962C8B-B14F-4D97-AF65-F5344CB8AC3E}">
        <p14:creationId xmlns:p14="http://schemas.microsoft.com/office/powerpoint/2010/main" val="1498559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5</a:t>
            </a:fld>
            <a:endParaRPr lang="en-US"/>
          </a:p>
        </p:txBody>
      </p:sp>
    </p:spTree>
    <p:extLst>
      <p:ext uri="{BB962C8B-B14F-4D97-AF65-F5344CB8AC3E}">
        <p14:creationId xmlns:p14="http://schemas.microsoft.com/office/powerpoint/2010/main" val="329524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A46AC-077B-5C5E-8E90-7B4269761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0B513B-EE3F-8EC9-3EC9-186738FAF9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655807-BB07-9D66-E460-E0C00FA7B865}"/>
              </a:ext>
            </a:extLst>
          </p:cNvPr>
          <p:cNvSpPr>
            <a:spLocks noGrp="1"/>
          </p:cNvSpPr>
          <p:nvPr>
            <p:ph type="body" idx="1"/>
          </p:nvPr>
        </p:nvSpPr>
        <p:spPr/>
        <p:txBody>
          <a:bodyPr/>
          <a:lstStyle/>
          <a:p>
            <a:endParaRPr lang="en-GB" sz="2200"/>
          </a:p>
        </p:txBody>
      </p:sp>
      <p:sp>
        <p:nvSpPr>
          <p:cNvPr id="4" name="Slide Number Placeholder 3">
            <a:extLst>
              <a:ext uri="{FF2B5EF4-FFF2-40B4-BE49-F238E27FC236}">
                <a16:creationId xmlns:a16="http://schemas.microsoft.com/office/drawing/2014/main" id="{C79A5383-984B-C08A-D4E3-FD141FBCC4F8}"/>
              </a:ext>
            </a:extLst>
          </p:cNvPr>
          <p:cNvSpPr>
            <a:spLocks noGrp="1"/>
          </p:cNvSpPr>
          <p:nvPr>
            <p:ph type="sldNum" sz="quarter" idx="5"/>
          </p:nvPr>
        </p:nvSpPr>
        <p:spPr/>
        <p:txBody>
          <a:bodyPr/>
          <a:lstStyle/>
          <a:p>
            <a:fld id="{BAB3717A-C6E4-1C46-B1FA-B9E4FCE2618A}" type="slidenum">
              <a:rPr lang="en-US" smtClean="0"/>
              <a:t>6</a:t>
            </a:fld>
            <a:endParaRPr lang="en-US"/>
          </a:p>
        </p:txBody>
      </p:sp>
    </p:spTree>
    <p:extLst>
      <p:ext uri="{BB962C8B-B14F-4D97-AF65-F5344CB8AC3E}">
        <p14:creationId xmlns:p14="http://schemas.microsoft.com/office/powerpoint/2010/main" val="42043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4FB8B-2357-C3D6-F8F5-8B4DF40CDB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A970E-328B-623F-24B8-B1D0DF7498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A541FD-F5B7-CDC4-B35E-726A13BC3BD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01A1EB2-AF14-0322-E1D6-CC9D79305079}"/>
              </a:ext>
            </a:extLst>
          </p:cNvPr>
          <p:cNvSpPr>
            <a:spLocks noGrp="1"/>
          </p:cNvSpPr>
          <p:nvPr>
            <p:ph type="sldNum" sz="quarter" idx="5"/>
          </p:nvPr>
        </p:nvSpPr>
        <p:spPr/>
        <p:txBody>
          <a:bodyPr/>
          <a:lstStyle/>
          <a:p>
            <a:fld id="{BAB3717A-C6E4-1C46-B1FA-B9E4FCE2618A}" type="slidenum">
              <a:rPr lang="en-US" smtClean="0"/>
              <a:t>7</a:t>
            </a:fld>
            <a:endParaRPr lang="en-US"/>
          </a:p>
        </p:txBody>
      </p:sp>
    </p:spTree>
    <p:extLst>
      <p:ext uri="{BB962C8B-B14F-4D97-AF65-F5344CB8AC3E}">
        <p14:creationId xmlns:p14="http://schemas.microsoft.com/office/powerpoint/2010/main" val="3431198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8</a:t>
            </a:fld>
            <a:endParaRPr lang="en-US"/>
          </a:p>
        </p:txBody>
      </p:sp>
    </p:spTree>
    <p:extLst>
      <p:ext uri="{BB962C8B-B14F-4D97-AF65-F5344CB8AC3E}">
        <p14:creationId xmlns:p14="http://schemas.microsoft.com/office/powerpoint/2010/main" val="107890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11</a:t>
            </a:fld>
            <a:endParaRPr lang="en-US"/>
          </a:p>
        </p:txBody>
      </p:sp>
    </p:spTree>
    <p:extLst>
      <p:ext uri="{BB962C8B-B14F-4D97-AF65-F5344CB8AC3E}">
        <p14:creationId xmlns:p14="http://schemas.microsoft.com/office/powerpoint/2010/main" val="197674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16</a:t>
            </a:fld>
            <a:endParaRPr lang="en-US"/>
          </a:p>
        </p:txBody>
      </p:sp>
    </p:spTree>
    <p:extLst>
      <p:ext uri="{BB962C8B-B14F-4D97-AF65-F5344CB8AC3E}">
        <p14:creationId xmlns:p14="http://schemas.microsoft.com/office/powerpoint/2010/main" val="2845048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AB3717A-C6E4-1C46-B1FA-B9E4FCE2618A}" type="slidenum">
              <a:rPr lang="en-US" smtClean="0"/>
              <a:t>17</a:t>
            </a:fld>
            <a:endParaRPr lang="en-US"/>
          </a:p>
        </p:txBody>
      </p:sp>
    </p:spTree>
    <p:extLst>
      <p:ext uri="{BB962C8B-B14F-4D97-AF65-F5344CB8AC3E}">
        <p14:creationId xmlns:p14="http://schemas.microsoft.com/office/powerpoint/2010/main" val="673071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FD0074-E8E6-7644-9642-73159A18037D}"/>
              </a:ext>
            </a:extLst>
          </p:cNvPr>
          <p:cNvPicPr>
            <a:picLocks noChangeAspect="1"/>
          </p:cNvPicPr>
          <p:nvPr userDrawn="1"/>
        </p:nvPicPr>
        <p:blipFill>
          <a:blip r:embed="rId2"/>
          <a:srcRect/>
          <a:stretch/>
        </p:blipFill>
        <p:spPr>
          <a:xfrm>
            <a:off x="-113288" y="-33864"/>
            <a:ext cx="12372722" cy="6937975"/>
          </a:xfrm>
          <a:prstGeom prst="rect">
            <a:avLst/>
          </a:prstGeom>
        </p:spPr>
      </p:pic>
      <p:sp>
        <p:nvSpPr>
          <p:cNvPr id="13" name="Title 12">
            <a:extLst>
              <a:ext uri="{FF2B5EF4-FFF2-40B4-BE49-F238E27FC236}">
                <a16:creationId xmlns:a16="http://schemas.microsoft.com/office/drawing/2014/main" id="{91E5A6D0-32FB-FF4D-8A67-7D62F68F0C1C}"/>
              </a:ext>
            </a:extLst>
          </p:cNvPr>
          <p:cNvSpPr>
            <a:spLocks noGrp="1"/>
          </p:cNvSpPr>
          <p:nvPr>
            <p:ph type="title" hasCustomPrompt="1"/>
          </p:nvPr>
        </p:nvSpPr>
        <p:spPr>
          <a:xfrm>
            <a:off x="328043" y="2337059"/>
            <a:ext cx="7320370" cy="1986968"/>
          </a:xfrm>
        </p:spPr>
        <p:txBody>
          <a:bodyPr anchor="t">
            <a:noAutofit/>
          </a:bodyPr>
          <a:lstStyle>
            <a:lvl1pPr>
              <a:defRPr sz="4800" b="1" i="0">
                <a:solidFill>
                  <a:schemeClr val="bg1"/>
                </a:solidFill>
                <a:latin typeface="Arial" panose="020B0604020202020204" pitchFamily="34" charset="0"/>
                <a:cs typeface="Arial" panose="020B0604020202020204" pitchFamily="34" charset="0"/>
              </a:defRPr>
            </a:lvl1pPr>
          </a:lstStyle>
          <a:p>
            <a:r>
              <a:rPr lang="en-GB"/>
              <a:t>CLICK TO EDIT.</a:t>
            </a:r>
            <a:br>
              <a:rPr lang="en-GB"/>
            </a:br>
            <a:r>
              <a:rPr lang="en-GB"/>
              <a:t>ARIAL: BOLD. 48 Pt.</a:t>
            </a:r>
            <a:br>
              <a:rPr lang="en-GB"/>
            </a:br>
            <a:r>
              <a:rPr lang="en-GB"/>
              <a:t>UPPER CASE.</a:t>
            </a:r>
            <a:endParaRPr lang="en-US"/>
          </a:p>
        </p:txBody>
      </p:sp>
      <p:sp>
        <p:nvSpPr>
          <p:cNvPr id="24" name="Text Placeholder 23">
            <a:extLst>
              <a:ext uri="{FF2B5EF4-FFF2-40B4-BE49-F238E27FC236}">
                <a16:creationId xmlns:a16="http://schemas.microsoft.com/office/drawing/2014/main" id="{77285588-E5F6-BF4B-8B10-548390FCF44D}"/>
              </a:ext>
            </a:extLst>
          </p:cNvPr>
          <p:cNvSpPr>
            <a:spLocks noGrp="1"/>
          </p:cNvSpPr>
          <p:nvPr>
            <p:ph type="body" sz="quarter" idx="10" hasCustomPrompt="1"/>
          </p:nvPr>
        </p:nvSpPr>
        <p:spPr>
          <a:xfrm>
            <a:off x="328614" y="5137904"/>
            <a:ext cx="4010912" cy="411163"/>
          </a:xfrm>
        </p:spPr>
        <p:txBody>
          <a:bodyPr>
            <a:noAutofit/>
          </a:bodyPr>
          <a:lstStyle>
            <a:lvl1pPr marL="0" indent="0">
              <a:buNone/>
              <a:defRPr sz="2800" b="1" i="0">
                <a:solidFill>
                  <a:schemeClr val="bg1"/>
                </a:solidFill>
                <a:latin typeface="Arial" panose="020B0604020202020204" pitchFamily="34" charset="0"/>
                <a:cs typeface="Arial" panose="020B0604020202020204" pitchFamily="34" charset="0"/>
              </a:defRPr>
            </a:lvl1pPr>
            <a:lvl2pPr>
              <a:defRPr sz="2800" b="1" i="0">
                <a:solidFill>
                  <a:srgbClr val="0D2B67"/>
                </a:solidFill>
                <a:latin typeface="Arial" panose="020B0604020202020204" pitchFamily="34" charset="0"/>
                <a:cs typeface="Arial" panose="020B0604020202020204" pitchFamily="34" charset="0"/>
              </a:defRPr>
            </a:lvl2pPr>
            <a:lvl3pPr>
              <a:defRPr sz="2800" b="1" i="0">
                <a:solidFill>
                  <a:srgbClr val="0D2B67"/>
                </a:solidFill>
                <a:latin typeface="Arial" panose="020B0604020202020204" pitchFamily="34" charset="0"/>
                <a:cs typeface="Arial" panose="020B0604020202020204" pitchFamily="34" charset="0"/>
              </a:defRPr>
            </a:lvl3pPr>
            <a:lvl4pPr>
              <a:defRPr sz="2800" b="1" i="0">
                <a:solidFill>
                  <a:srgbClr val="0D2B67"/>
                </a:solidFill>
                <a:latin typeface="Arial" panose="020B0604020202020204" pitchFamily="34" charset="0"/>
                <a:cs typeface="Arial" panose="020B0604020202020204" pitchFamily="34" charset="0"/>
              </a:defRPr>
            </a:lvl4pPr>
            <a:lvl5pPr>
              <a:defRPr sz="2800" b="1" i="0">
                <a:solidFill>
                  <a:srgbClr val="0D2B67"/>
                </a:solidFill>
                <a:latin typeface="Arial" panose="020B0604020202020204" pitchFamily="34" charset="0"/>
                <a:cs typeface="Arial" panose="020B0604020202020204" pitchFamily="34" charset="0"/>
              </a:defRPr>
            </a:lvl5pPr>
          </a:lstStyle>
          <a:p>
            <a:pPr lvl="0"/>
            <a:r>
              <a:rPr lang="en-US"/>
              <a:t>11/11/2020 or 2021 | 22</a:t>
            </a:r>
          </a:p>
        </p:txBody>
      </p:sp>
    </p:spTree>
    <p:extLst>
      <p:ext uri="{BB962C8B-B14F-4D97-AF65-F5344CB8AC3E}">
        <p14:creationId xmlns:p14="http://schemas.microsoft.com/office/powerpoint/2010/main" val="1064065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4331D5-D6A9-514B-9148-A6C76A6E830A}"/>
              </a:ext>
            </a:extLst>
          </p:cNvPr>
          <p:cNvPicPr>
            <a:picLocks noChangeAspect="1"/>
          </p:cNvPicPr>
          <p:nvPr userDrawn="1"/>
        </p:nvPicPr>
        <p:blipFill>
          <a:blip r:embed="rId2"/>
          <a:srcRect/>
          <a:stretch/>
        </p:blipFill>
        <p:spPr>
          <a:xfrm>
            <a:off x="-30326" y="-10287"/>
            <a:ext cx="12318905" cy="6907797"/>
          </a:xfrm>
          <a:prstGeom prst="rect">
            <a:avLst/>
          </a:prstGeom>
        </p:spPr>
      </p:pic>
      <p:sp>
        <p:nvSpPr>
          <p:cNvPr id="9" name="Title 12">
            <a:extLst>
              <a:ext uri="{FF2B5EF4-FFF2-40B4-BE49-F238E27FC236}">
                <a16:creationId xmlns:a16="http://schemas.microsoft.com/office/drawing/2014/main" id="{1AF672B3-DB79-7245-A6C3-18799E0E07AC}"/>
              </a:ext>
            </a:extLst>
          </p:cNvPr>
          <p:cNvSpPr>
            <a:spLocks noGrp="1"/>
          </p:cNvSpPr>
          <p:nvPr>
            <p:ph type="title" hasCustomPrompt="1"/>
          </p:nvPr>
        </p:nvSpPr>
        <p:spPr>
          <a:xfrm>
            <a:off x="2014916" y="118263"/>
            <a:ext cx="10089259"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a:t>TITLE – ARIAL: BOLD. 32 Pt.</a:t>
            </a:r>
            <a:endParaRPr lang="en-US"/>
          </a:p>
        </p:txBody>
      </p:sp>
    </p:spTree>
    <p:extLst>
      <p:ext uri="{BB962C8B-B14F-4D97-AF65-F5344CB8AC3E}">
        <p14:creationId xmlns:p14="http://schemas.microsoft.com/office/powerpoint/2010/main" val="122046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Ban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57B339D-C6E7-7E48-8ADE-8F00E3236AAA}"/>
              </a:ext>
            </a:extLst>
          </p:cNvPr>
          <p:cNvPicPr>
            <a:picLocks noChangeAspect="1"/>
          </p:cNvPicPr>
          <p:nvPr userDrawn="1"/>
        </p:nvPicPr>
        <p:blipFill>
          <a:blip r:embed="rId2"/>
          <a:srcRect/>
          <a:stretch/>
        </p:blipFill>
        <p:spPr>
          <a:xfrm>
            <a:off x="-56265" y="-37659"/>
            <a:ext cx="12315423" cy="6905844"/>
          </a:xfrm>
          <a:prstGeom prst="rect">
            <a:avLst/>
          </a:prstGeom>
        </p:spPr>
      </p:pic>
      <p:sp>
        <p:nvSpPr>
          <p:cNvPr id="9" name="Title 12">
            <a:extLst>
              <a:ext uri="{FF2B5EF4-FFF2-40B4-BE49-F238E27FC236}">
                <a16:creationId xmlns:a16="http://schemas.microsoft.com/office/drawing/2014/main" id="{26631E9E-E491-334B-BC32-323827EFA6CB}"/>
              </a:ext>
            </a:extLst>
          </p:cNvPr>
          <p:cNvSpPr>
            <a:spLocks noGrp="1"/>
          </p:cNvSpPr>
          <p:nvPr>
            <p:ph type="title" hasCustomPrompt="1"/>
          </p:nvPr>
        </p:nvSpPr>
        <p:spPr>
          <a:xfrm>
            <a:off x="194209" y="118263"/>
            <a:ext cx="10090768" cy="584775"/>
          </a:xfrm>
        </p:spPr>
        <p:txBody>
          <a:bodyPr anchor="ctr">
            <a:noAutofit/>
          </a:bodyPr>
          <a:lstStyle>
            <a:lvl1pPr>
              <a:defRPr sz="3200" b="1" i="0">
                <a:solidFill>
                  <a:srgbClr val="0D2B67"/>
                </a:solidFill>
                <a:latin typeface="Arial" panose="020B0604020202020204" pitchFamily="34" charset="0"/>
                <a:cs typeface="Arial" panose="020B0604020202020204" pitchFamily="34" charset="0"/>
              </a:defRPr>
            </a:lvl1pPr>
          </a:lstStyle>
          <a:p>
            <a:r>
              <a:rPr lang="en-GB"/>
              <a:t>TITLE – ARIAL: BOLD. 32 Pt.</a:t>
            </a:r>
            <a:endParaRPr lang="en-US"/>
          </a:p>
        </p:txBody>
      </p:sp>
    </p:spTree>
    <p:extLst>
      <p:ext uri="{BB962C8B-B14F-4D97-AF65-F5344CB8AC3E}">
        <p14:creationId xmlns:p14="http://schemas.microsoft.com/office/powerpoint/2010/main" val="42158422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53E076-0DCD-8F4A-9DB9-1EC4217669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7591A0C-4472-4242-AC46-07DB1D839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C30FAC8-C847-DD41-95B9-762BD6502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E31EDC-BBDB-6243-A621-46A8ECDD4442}" type="datetimeFigureOut">
              <a:rPr lang="en-US" smtClean="0"/>
              <a:t>2/5/2026</a:t>
            </a:fld>
            <a:endParaRPr lang="en-US"/>
          </a:p>
        </p:txBody>
      </p:sp>
      <p:sp>
        <p:nvSpPr>
          <p:cNvPr id="5" name="Footer Placeholder 4">
            <a:extLst>
              <a:ext uri="{FF2B5EF4-FFF2-40B4-BE49-F238E27FC236}">
                <a16:creationId xmlns:a16="http://schemas.microsoft.com/office/drawing/2014/main" id="{AA6117C7-504B-3D4F-8946-80DC32F98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E56DE4-FEE3-5E4E-9B6D-99ACF689B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DCB400-EA79-604B-8E8D-CB07B64DD210}" type="slidenum">
              <a:rPr lang="en-US" smtClean="0"/>
              <a:t>‹#›</a:t>
            </a:fld>
            <a:endParaRPr lang="en-US"/>
          </a:p>
        </p:txBody>
      </p:sp>
    </p:spTree>
    <p:extLst>
      <p:ext uri="{BB962C8B-B14F-4D97-AF65-F5344CB8AC3E}">
        <p14:creationId xmlns:p14="http://schemas.microsoft.com/office/powerpoint/2010/main" val="37185874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9CBB3-D741-E544-A2EA-BB75F58A074A}"/>
              </a:ext>
            </a:extLst>
          </p:cNvPr>
          <p:cNvSpPr>
            <a:spLocks noGrp="1"/>
          </p:cNvSpPr>
          <p:nvPr>
            <p:ph type="title"/>
          </p:nvPr>
        </p:nvSpPr>
        <p:spPr/>
        <p:txBody>
          <a:bodyPr/>
          <a:lstStyle/>
          <a:p>
            <a:r>
              <a:rPr lang="en-US">
                <a:latin typeface="Arial"/>
                <a:cs typeface="Arial"/>
              </a:rPr>
              <a:t>INTERNAL</a:t>
            </a:r>
            <a:br>
              <a:rPr lang="en-US">
                <a:latin typeface="Arial"/>
                <a:cs typeface="Arial"/>
              </a:rPr>
            </a:br>
            <a:r>
              <a:rPr lang="en-US">
                <a:latin typeface="Arial"/>
                <a:cs typeface="Arial"/>
              </a:rPr>
              <a:t>COMMUNICATIONS STRATEGY</a:t>
            </a:r>
          </a:p>
        </p:txBody>
      </p:sp>
      <p:sp>
        <p:nvSpPr>
          <p:cNvPr id="3" name="Text Placeholder 2">
            <a:extLst>
              <a:ext uri="{FF2B5EF4-FFF2-40B4-BE49-F238E27FC236}">
                <a16:creationId xmlns:a16="http://schemas.microsoft.com/office/drawing/2014/main" id="{4C7A970E-17A7-344C-8082-61BEF955A141}"/>
              </a:ext>
            </a:extLst>
          </p:cNvPr>
          <p:cNvSpPr>
            <a:spLocks noGrp="1"/>
          </p:cNvSpPr>
          <p:nvPr>
            <p:ph type="body" sz="quarter" idx="10"/>
          </p:nvPr>
        </p:nvSpPr>
        <p:spPr/>
        <p:txBody>
          <a:bodyPr vert="horz" lIns="91440" tIns="45720" rIns="91440" bIns="45720" rtlCol="0" anchor="t">
            <a:noAutofit/>
          </a:bodyPr>
          <a:lstStyle/>
          <a:p>
            <a:r>
              <a:rPr lang="en-US">
                <a:latin typeface="Arial"/>
                <a:cs typeface="Arial"/>
              </a:rPr>
              <a:t>2026-2029</a:t>
            </a:r>
            <a:endParaRPr lang="en-US"/>
          </a:p>
        </p:txBody>
      </p:sp>
    </p:spTree>
    <p:extLst>
      <p:ext uri="{BB962C8B-B14F-4D97-AF65-F5344CB8AC3E}">
        <p14:creationId xmlns:p14="http://schemas.microsoft.com/office/powerpoint/2010/main" val="1722116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C96EC-1BD6-6999-A1BC-6698564BA779}"/>
              </a:ext>
            </a:extLst>
          </p:cNvPr>
          <p:cNvSpPr>
            <a:spLocks noGrp="1"/>
          </p:cNvSpPr>
          <p:nvPr>
            <p:ph type="title"/>
          </p:nvPr>
        </p:nvSpPr>
        <p:spPr/>
        <p:txBody>
          <a:bodyPr/>
          <a:lstStyle/>
          <a:p>
            <a:r>
              <a:rPr lang="en-GB"/>
              <a:t>Our scope </a:t>
            </a:r>
          </a:p>
        </p:txBody>
      </p:sp>
      <p:sp>
        <p:nvSpPr>
          <p:cNvPr id="3" name="TextBox 2">
            <a:extLst>
              <a:ext uri="{FF2B5EF4-FFF2-40B4-BE49-F238E27FC236}">
                <a16:creationId xmlns:a16="http://schemas.microsoft.com/office/drawing/2014/main" id="{B658E2FA-0680-DDD2-867C-430AA6E82927}"/>
              </a:ext>
            </a:extLst>
          </p:cNvPr>
          <p:cNvSpPr txBox="1"/>
          <p:nvPr/>
        </p:nvSpPr>
        <p:spPr>
          <a:xfrm>
            <a:off x="2155003" y="919805"/>
            <a:ext cx="9949171" cy="2862322"/>
          </a:xfrm>
          <a:prstGeom prst="rect">
            <a:avLst/>
          </a:prstGeom>
          <a:noFill/>
        </p:spPr>
        <p:txBody>
          <a:bodyPr wrap="square" lIns="91440" tIns="45720" rIns="91440" bIns="45720" anchor="t">
            <a:spAutoFit/>
          </a:bodyPr>
          <a:lstStyle/>
          <a:p>
            <a:r>
              <a:rPr lang="en-GB" dirty="0">
                <a:latin typeface="Arial"/>
                <a:cs typeface="Arial"/>
              </a:rPr>
              <a:t>To build trust with our colleagues, our focus as a team centres on three core areas. In each, we act as trusted advisors to deliver strategic and tactical communication to help inform, support and motivate </a:t>
            </a:r>
            <a:r>
              <a:rPr lang="en-GB">
                <a:latin typeface="Arial"/>
                <a:cs typeface="Arial"/>
              </a:rPr>
              <a:t>colleagues</a:t>
            </a:r>
            <a:r>
              <a:rPr lang="en-GB" dirty="0">
                <a:latin typeface="Arial"/>
                <a:cs typeface="Arial"/>
              </a:rPr>
              <a:t>.</a:t>
            </a:r>
          </a:p>
          <a:p>
            <a:endParaRPr lang="en-GB">
              <a:latin typeface="Arial"/>
              <a:cs typeface="Arial"/>
            </a:endParaRPr>
          </a:p>
          <a:p>
            <a:r>
              <a:rPr lang="en-GB" b="1" dirty="0">
                <a:latin typeface="Arial"/>
                <a:cs typeface="Arial"/>
              </a:rPr>
              <a:t>Corporate</a:t>
            </a:r>
            <a:r>
              <a:rPr lang="en-GB" dirty="0">
                <a:latin typeface="Arial"/>
                <a:cs typeface="Arial"/>
              </a:rPr>
              <a:t> – telling our story to align everyone to a shared common goal </a:t>
            </a:r>
          </a:p>
          <a:p>
            <a:endParaRPr lang="en-GB">
              <a:latin typeface="Arial"/>
              <a:cs typeface="Arial"/>
            </a:endParaRPr>
          </a:p>
          <a:p>
            <a:r>
              <a:rPr lang="en-GB" b="1" dirty="0">
                <a:latin typeface="Arial"/>
                <a:cs typeface="Arial"/>
              </a:rPr>
              <a:t>Engagement</a:t>
            </a:r>
            <a:r>
              <a:rPr lang="en-GB" dirty="0">
                <a:latin typeface="Arial"/>
                <a:cs typeface="Arial"/>
              </a:rPr>
              <a:t> – facilitating alignment and prioritisation, and promoting conversation and collaboration</a:t>
            </a:r>
          </a:p>
          <a:p>
            <a:endParaRPr lang="en-GB">
              <a:latin typeface="Arial"/>
              <a:cs typeface="Arial"/>
            </a:endParaRPr>
          </a:p>
          <a:p>
            <a:r>
              <a:rPr lang="en-GB" b="1" dirty="0">
                <a:latin typeface="Arial"/>
                <a:cs typeface="Arial"/>
              </a:rPr>
              <a:t>Operational</a:t>
            </a:r>
            <a:r>
              <a:rPr lang="en-GB" dirty="0">
                <a:latin typeface="Arial"/>
                <a:cs typeface="Arial"/>
              </a:rPr>
              <a:t> – need to know information, including crisis and emergency communication. </a:t>
            </a:r>
          </a:p>
        </p:txBody>
      </p:sp>
    </p:spTree>
    <p:extLst>
      <p:ext uri="{BB962C8B-B14F-4D97-AF65-F5344CB8AC3E}">
        <p14:creationId xmlns:p14="http://schemas.microsoft.com/office/powerpoint/2010/main" val="74779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B579-CB11-4ED7-A549-22D3FA0ABE30}"/>
              </a:ext>
            </a:extLst>
          </p:cNvPr>
          <p:cNvSpPr>
            <a:spLocks noGrp="1"/>
          </p:cNvSpPr>
          <p:nvPr>
            <p:ph type="title"/>
          </p:nvPr>
        </p:nvSpPr>
        <p:spPr/>
        <p:txBody>
          <a:bodyPr/>
          <a:lstStyle/>
          <a:p>
            <a:r>
              <a:rPr lang="en-GB"/>
              <a:t> </a:t>
            </a:r>
          </a:p>
        </p:txBody>
      </p:sp>
      <p:sp>
        <p:nvSpPr>
          <p:cNvPr id="5" name="TextBox 4">
            <a:extLst>
              <a:ext uri="{FF2B5EF4-FFF2-40B4-BE49-F238E27FC236}">
                <a16:creationId xmlns:a16="http://schemas.microsoft.com/office/drawing/2014/main" id="{151F8D02-E7A9-434D-80F5-05FCE8ADC080}"/>
              </a:ext>
            </a:extLst>
          </p:cNvPr>
          <p:cNvSpPr txBox="1"/>
          <p:nvPr/>
        </p:nvSpPr>
        <p:spPr>
          <a:xfrm>
            <a:off x="1932287" y="505455"/>
            <a:ext cx="10263692" cy="7956024"/>
          </a:xfrm>
          <a:prstGeom prst="rect">
            <a:avLst/>
          </a:prstGeom>
          <a:noFill/>
        </p:spPr>
        <p:txBody>
          <a:bodyPr wrap="square" lIns="91440" tIns="45720" rIns="91440" bIns="45720" rtlCol="0" anchor="t">
            <a:spAutoFit/>
          </a:bodyPr>
          <a:lstStyle/>
          <a:p>
            <a:endParaRPr lang="en-GB" sz="1600" b="1">
              <a:solidFill>
                <a:srgbClr val="0D2A67"/>
              </a:solidFill>
            </a:endParaRPr>
          </a:p>
          <a:p>
            <a:r>
              <a:rPr lang="en-GB" sz="1600" b="1" dirty="0">
                <a:solidFill>
                  <a:srgbClr val="0D2A67"/>
                </a:solidFill>
                <a:latin typeface="Arial"/>
                <a:cs typeface="Arial"/>
              </a:rPr>
              <a:t>Engagement: </a:t>
            </a:r>
            <a:r>
              <a:rPr lang="en-GB" sz="1600" i="1" dirty="0">
                <a:latin typeface="Arial"/>
                <a:cs typeface="Arial"/>
              </a:rPr>
              <a:t>deliver people-focused communication, facilitating genuine two-way communication between colleagues and leadership</a:t>
            </a:r>
          </a:p>
          <a:p>
            <a:pPr marL="285750" indent="-285750">
              <a:buFont typeface="Arial" panose="020B0604020202020204" pitchFamily="34" charset="0"/>
              <a:buChar char="•"/>
            </a:pPr>
            <a:r>
              <a:rPr lang="en-GB" sz="1600" dirty="0">
                <a:latin typeface="Arial"/>
                <a:cs typeface="Arial"/>
              </a:rPr>
              <a:t>Sustain a strong narrative around the force’s mission and vision over the plan’s five-year term, sharing information about what we’re doing to achieve it  </a:t>
            </a:r>
          </a:p>
          <a:p>
            <a:pPr marL="285750" indent="-285750">
              <a:buFont typeface="Arial" panose="020B0604020202020204" pitchFamily="34" charset="0"/>
              <a:buChar char="•"/>
            </a:pPr>
            <a:r>
              <a:rPr lang="en-GB" sz="1600" dirty="0">
                <a:latin typeface="Arial"/>
                <a:cs typeface="Arial"/>
              </a:rPr>
              <a:t>Promote opportunities for two-way dialogue between leaders and colleagues, and show how leaders have listened and acted</a:t>
            </a:r>
          </a:p>
          <a:p>
            <a:pPr marL="285750" indent="-285750">
              <a:buFont typeface="Arial" panose="020B0604020202020204" pitchFamily="34" charset="0"/>
              <a:buChar char="•"/>
            </a:pPr>
            <a:r>
              <a:rPr lang="en-GB" sz="1600" dirty="0">
                <a:latin typeface="Arial"/>
                <a:cs typeface="Arial"/>
              </a:rPr>
              <a:t>Ensure internal alignment with external messages on issues that may affect trust and confidence.</a:t>
            </a:r>
          </a:p>
          <a:p>
            <a:pPr lvl="1"/>
            <a:endParaRPr lang="en-GB" sz="1600">
              <a:latin typeface="Arial"/>
              <a:cs typeface="Arial"/>
            </a:endParaRPr>
          </a:p>
          <a:p>
            <a:r>
              <a:rPr lang="en-GB" sz="1600" b="1" dirty="0">
                <a:solidFill>
                  <a:srgbClr val="0D2A67"/>
                </a:solidFill>
                <a:latin typeface="Arial"/>
                <a:cs typeface="Arial"/>
              </a:rPr>
              <a:t>Operational effectiveness: </a:t>
            </a:r>
            <a:r>
              <a:rPr lang="en-GB" sz="1600" i="1" dirty="0">
                <a:latin typeface="Arial"/>
                <a:cs typeface="Arial"/>
              </a:rPr>
              <a:t>focus our people on what is important to know, understand, and do, through proactive, transparent communication that gets the right message, to the right people, at the right time.</a:t>
            </a:r>
          </a:p>
          <a:p>
            <a:pPr marL="285750" indent="-285750">
              <a:buFont typeface="Arial" panose="020B0604020202020204" pitchFamily="34" charset="0"/>
              <a:buChar char="•"/>
            </a:pPr>
            <a:r>
              <a:rPr lang="en-GB" sz="1600" dirty="0">
                <a:latin typeface="Arial"/>
                <a:cs typeface="Arial"/>
              </a:rPr>
              <a:t>Sustain clarity and consistency</a:t>
            </a:r>
          </a:p>
          <a:p>
            <a:pPr marL="285750" indent="-285750">
              <a:buFont typeface="Arial" panose="020B0604020202020204" pitchFamily="34" charset="0"/>
              <a:buChar char="•"/>
            </a:pPr>
            <a:r>
              <a:rPr lang="en-GB" sz="1600" dirty="0">
                <a:latin typeface="Arial"/>
                <a:cs typeface="Arial"/>
              </a:rPr>
              <a:t>Further develop our channels to be effective, efficient and enable collaboration </a:t>
            </a:r>
          </a:p>
          <a:p>
            <a:pPr marL="285750" indent="-285750">
              <a:buFont typeface="Arial" panose="020B0604020202020204" pitchFamily="34" charset="0"/>
              <a:buChar char="•"/>
            </a:pPr>
            <a:r>
              <a:rPr lang="en-GB" sz="1600" dirty="0">
                <a:latin typeface="Arial"/>
                <a:cs typeface="Arial"/>
              </a:rPr>
              <a:t>Improve our measurement strategies to better evaluate as we develop our internal communications approaches  </a:t>
            </a:r>
          </a:p>
          <a:p>
            <a:pPr marL="285750" indent="-285750">
              <a:buFont typeface="Arial" panose="020B0604020202020204" pitchFamily="34" charset="0"/>
              <a:buChar char="•"/>
            </a:pPr>
            <a:r>
              <a:rPr lang="en-GB" sz="1600" dirty="0">
                <a:latin typeface="Arial"/>
                <a:cs typeface="Arial"/>
              </a:rPr>
              <a:t>Leverage developments in AI to improve efficiencies </a:t>
            </a:r>
          </a:p>
          <a:p>
            <a:pPr marL="285750" indent="-285750">
              <a:buFont typeface="Arial" panose="020B0604020202020204" pitchFamily="34" charset="0"/>
              <a:buChar char="•"/>
            </a:pPr>
            <a:r>
              <a:rPr lang="en-GB" sz="1600" dirty="0">
                <a:latin typeface="Arial"/>
                <a:cs typeface="Arial"/>
              </a:rPr>
              <a:t>Support organisational improvements within identified areas </a:t>
            </a:r>
          </a:p>
          <a:p>
            <a:pPr marL="285750" indent="-285750">
              <a:buFont typeface="Arial" panose="020B0604020202020204" pitchFamily="34" charset="0"/>
              <a:buChar char="•"/>
            </a:pPr>
            <a:r>
              <a:rPr lang="en-GB" sz="1600" dirty="0">
                <a:latin typeface="Arial"/>
                <a:cs typeface="Arial"/>
              </a:rPr>
              <a:t>Support line managers to communicate effectively with their teams.</a:t>
            </a:r>
          </a:p>
          <a:p>
            <a:pPr marL="285750" indent="-285750">
              <a:buFont typeface="Arial" panose="020B0604020202020204" pitchFamily="34" charset="0"/>
              <a:buChar char="•"/>
            </a:pPr>
            <a:endParaRPr lang="en-GB" sz="1600">
              <a:latin typeface="Arial"/>
              <a:cs typeface="Arial"/>
            </a:endParaRPr>
          </a:p>
          <a:p>
            <a:r>
              <a:rPr lang="en-GB" sz="1600" b="1" dirty="0">
                <a:solidFill>
                  <a:srgbClr val="0D2A67"/>
                </a:solidFill>
                <a:latin typeface="Arial"/>
                <a:cs typeface="Arial"/>
              </a:rPr>
              <a:t>Conduct and culture: </a:t>
            </a:r>
            <a:r>
              <a:rPr lang="en-GB" sz="1600" i="1" dirty="0">
                <a:solidFill>
                  <a:srgbClr val="0D2A67"/>
                </a:solidFill>
                <a:latin typeface="Arial"/>
                <a:cs typeface="Arial"/>
              </a:rPr>
              <a:t>s</a:t>
            </a:r>
            <a:r>
              <a:rPr lang="en-GB" sz="1600" i="1" dirty="0">
                <a:latin typeface="Arial"/>
                <a:cs typeface="Arial"/>
              </a:rPr>
              <a:t>upport ongoing cultural change to create an inclusive workforce with trusted leadership, where everyone feels heard, valued and that they belong</a:t>
            </a:r>
            <a:endParaRPr lang="en-GB" sz="1600" i="1" dirty="0">
              <a:solidFill>
                <a:srgbClr val="0D2A67"/>
              </a:solidFill>
              <a:latin typeface="Arial"/>
              <a:cs typeface="Arial"/>
            </a:endParaRPr>
          </a:p>
          <a:p>
            <a:pPr marL="285750" indent="-285750">
              <a:buFont typeface="Arial" panose="020B0604020202020204" pitchFamily="34" charset="0"/>
              <a:buChar char="•"/>
            </a:pPr>
            <a:r>
              <a:rPr lang="en-GB" sz="1600" dirty="0">
                <a:latin typeface="Arial"/>
                <a:cs typeface="Arial"/>
              </a:rPr>
              <a:t>Connect leadership with colleagues through in-person and online events to build trust and alignment </a:t>
            </a:r>
          </a:p>
          <a:p>
            <a:pPr marL="285750" indent="-285750">
              <a:buFont typeface="Arial" panose="020B0604020202020204" pitchFamily="34" charset="0"/>
              <a:buChar char="•"/>
            </a:pPr>
            <a:r>
              <a:rPr lang="en-GB" sz="1600" dirty="0">
                <a:latin typeface="Arial"/>
                <a:cs typeface="Arial"/>
              </a:rPr>
              <a:t>Help our people feel included to create a positive workplace for everyone </a:t>
            </a:r>
          </a:p>
          <a:p>
            <a:pPr marL="285750" indent="-285750">
              <a:buFont typeface="Arial" panose="020B0604020202020204" pitchFamily="34" charset="0"/>
              <a:buChar char="•"/>
            </a:pPr>
            <a:r>
              <a:rPr lang="en-GB" sz="1600" dirty="0">
                <a:latin typeface="Arial"/>
                <a:cs typeface="Arial"/>
              </a:rPr>
              <a:t>Further embed our values through the promotion of our reward and recognition programmes </a:t>
            </a:r>
          </a:p>
          <a:p>
            <a:pPr marL="285750" indent="-285750">
              <a:buFont typeface="Arial" panose="020B0604020202020204" pitchFamily="34" charset="0"/>
              <a:buChar char="•"/>
            </a:pPr>
            <a:r>
              <a:rPr lang="en-GB" sz="1600" dirty="0">
                <a:latin typeface="Arial"/>
                <a:cs typeface="Arial"/>
              </a:rPr>
              <a:t>Create meaningful conversations around equality, diversity and inclusion that develop knowledge and understanding. </a:t>
            </a:r>
          </a:p>
          <a:p>
            <a:pPr marL="285750" indent="-285750">
              <a:buFont typeface="Arial" panose="020B0604020202020204" pitchFamily="34" charset="0"/>
              <a:buChar char="•"/>
            </a:pPr>
            <a:endParaRPr lang="en-GB" sz="1600"/>
          </a:p>
          <a:p>
            <a:pPr marL="285750" indent="-285750">
              <a:buFont typeface="Arial" panose="020B0604020202020204" pitchFamily="34" charset="0"/>
              <a:buChar char="•"/>
            </a:pPr>
            <a:endParaRPr lang="en-GB" sz="1600"/>
          </a:p>
          <a:p>
            <a:pPr fontAlgn="base"/>
            <a:endParaRPr lang="en-GB" sz="1600"/>
          </a:p>
          <a:p>
            <a:pPr fontAlgn="base"/>
            <a:endParaRPr lang="en-GB" sz="1600"/>
          </a:p>
          <a:p>
            <a:pPr marL="285750" indent="-285750">
              <a:buFont typeface="Arial" panose="020B0604020202020204" pitchFamily="34" charset="0"/>
              <a:buChar char="•"/>
            </a:pPr>
            <a:endParaRPr lang="en-GB" sz="1600"/>
          </a:p>
          <a:p>
            <a:endParaRPr lang="en-GB" sz="1500"/>
          </a:p>
        </p:txBody>
      </p:sp>
      <p:sp>
        <p:nvSpPr>
          <p:cNvPr id="6" name="Title 1">
            <a:extLst>
              <a:ext uri="{FF2B5EF4-FFF2-40B4-BE49-F238E27FC236}">
                <a16:creationId xmlns:a16="http://schemas.microsoft.com/office/drawing/2014/main" id="{8BC9024B-0144-40A7-B9A1-6CC1CFC231AB}"/>
              </a:ext>
            </a:extLst>
          </p:cNvPr>
          <p:cNvSpPr txBox="1">
            <a:spLocks/>
          </p:cNvSpPr>
          <p:nvPr/>
        </p:nvSpPr>
        <p:spPr>
          <a:xfrm>
            <a:off x="2014915" y="118262"/>
            <a:ext cx="10089259" cy="5847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i="0" kern="1200">
                <a:solidFill>
                  <a:srgbClr val="0D2B67"/>
                </a:solidFill>
                <a:latin typeface="Arial" panose="020B0604020202020204" pitchFamily="34" charset="0"/>
                <a:ea typeface="+mj-ea"/>
                <a:cs typeface="Arial" panose="020B0604020202020204" pitchFamily="34" charset="0"/>
              </a:defRPr>
            </a:lvl1pPr>
          </a:lstStyle>
          <a:p>
            <a:r>
              <a:rPr lang="en-GB">
                <a:latin typeface="Arial"/>
                <a:cs typeface="Arial"/>
              </a:rPr>
              <a:t>INTERNAL COMMUNICATIONS STRATEGY  </a:t>
            </a:r>
          </a:p>
        </p:txBody>
      </p:sp>
    </p:spTree>
    <p:extLst>
      <p:ext uri="{BB962C8B-B14F-4D97-AF65-F5344CB8AC3E}">
        <p14:creationId xmlns:p14="http://schemas.microsoft.com/office/powerpoint/2010/main" val="81553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98B22D-7F7A-5DD8-AC02-3A9D0C03C7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86FBEE-80DF-67E7-4CB0-53A0A19D7DD2}"/>
              </a:ext>
            </a:extLst>
          </p:cNvPr>
          <p:cNvSpPr>
            <a:spLocks noGrp="1"/>
          </p:cNvSpPr>
          <p:nvPr>
            <p:ph type="title"/>
          </p:nvPr>
        </p:nvSpPr>
        <p:spPr/>
        <p:txBody>
          <a:bodyPr/>
          <a:lstStyle/>
          <a:p>
            <a:r>
              <a:rPr lang="en-GB">
                <a:latin typeface="Arial"/>
                <a:cs typeface="Arial"/>
              </a:rPr>
              <a:t>OUR CHANNEL MATRIX – CURRENT</a:t>
            </a:r>
            <a:endParaRPr lang="en-GB"/>
          </a:p>
        </p:txBody>
      </p:sp>
      <p:graphicFrame>
        <p:nvGraphicFramePr>
          <p:cNvPr id="3" name="Table 3">
            <a:extLst>
              <a:ext uri="{FF2B5EF4-FFF2-40B4-BE49-F238E27FC236}">
                <a16:creationId xmlns:a16="http://schemas.microsoft.com/office/drawing/2014/main" id="{FBC0F944-07C6-F53D-C3A3-84AFCFEE07B2}"/>
              </a:ext>
            </a:extLst>
          </p:cNvPr>
          <p:cNvGraphicFramePr>
            <a:graphicFrameLocks noGrp="1"/>
          </p:cNvGraphicFramePr>
          <p:nvPr>
            <p:extLst>
              <p:ext uri="{D42A27DB-BD31-4B8C-83A1-F6EECF244321}">
                <p14:modId xmlns:p14="http://schemas.microsoft.com/office/powerpoint/2010/main" val="2313769406"/>
              </p:ext>
            </p:extLst>
          </p:nvPr>
        </p:nvGraphicFramePr>
        <p:xfrm>
          <a:off x="2014916" y="782820"/>
          <a:ext cx="10089259" cy="6004560"/>
        </p:xfrm>
        <a:graphic>
          <a:graphicData uri="http://schemas.openxmlformats.org/drawingml/2006/table">
            <a:tbl>
              <a:tblPr firstRow="1" bandRow="1">
                <a:tableStyleId>{5C22544A-7EE6-4342-B048-85BDC9FD1C3A}</a:tableStyleId>
              </a:tblPr>
              <a:tblGrid>
                <a:gridCol w="459048">
                  <a:extLst>
                    <a:ext uri="{9D8B030D-6E8A-4147-A177-3AD203B41FA5}">
                      <a16:colId xmlns:a16="http://schemas.microsoft.com/office/drawing/2014/main" val="3251264782"/>
                    </a:ext>
                  </a:extLst>
                </a:gridCol>
                <a:gridCol w="1986180">
                  <a:extLst>
                    <a:ext uri="{9D8B030D-6E8A-4147-A177-3AD203B41FA5}">
                      <a16:colId xmlns:a16="http://schemas.microsoft.com/office/drawing/2014/main" val="1651157752"/>
                    </a:ext>
                  </a:extLst>
                </a:gridCol>
                <a:gridCol w="2558517">
                  <a:extLst>
                    <a:ext uri="{9D8B030D-6E8A-4147-A177-3AD203B41FA5}">
                      <a16:colId xmlns:a16="http://schemas.microsoft.com/office/drawing/2014/main" val="3150779214"/>
                    </a:ext>
                  </a:extLst>
                </a:gridCol>
                <a:gridCol w="2321128">
                  <a:extLst>
                    <a:ext uri="{9D8B030D-6E8A-4147-A177-3AD203B41FA5}">
                      <a16:colId xmlns:a16="http://schemas.microsoft.com/office/drawing/2014/main" val="2088627429"/>
                    </a:ext>
                  </a:extLst>
                </a:gridCol>
                <a:gridCol w="1063418">
                  <a:extLst>
                    <a:ext uri="{9D8B030D-6E8A-4147-A177-3AD203B41FA5}">
                      <a16:colId xmlns:a16="http://schemas.microsoft.com/office/drawing/2014/main" val="2378637829"/>
                    </a:ext>
                  </a:extLst>
                </a:gridCol>
                <a:gridCol w="1700968">
                  <a:extLst>
                    <a:ext uri="{9D8B030D-6E8A-4147-A177-3AD203B41FA5}">
                      <a16:colId xmlns:a16="http://schemas.microsoft.com/office/drawing/2014/main" val="2512242738"/>
                    </a:ext>
                  </a:extLst>
                </a:gridCol>
              </a:tblGrid>
              <a:tr h="455789">
                <a:tc rowSpan="5">
                  <a:txBody>
                    <a:bodyPr/>
                    <a:lstStyle/>
                    <a:p>
                      <a:pPr algn="ctr"/>
                      <a:r>
                        <a:rPr lang="en-GB" sz="1200" i="0">
                          <a:latin typeface="Arial"/>
                        </a:rPr>
                        <a:t>Existing channels </a:t>
                      </a:r>
                    </a:p>
                  </a:txBody>
                  <a:tcPr vert="vert270"/>
                </a:tc>
                <a:tc>
                  <a:txBody>
                    <a:bodyPr/>
                    <a:lstStyle/>
                    <a:p>
                      <a:pPr algn="l"/>
                      <a:r>
                        <a:rPr lang="en-GB" sz="1300" i="0">
                          <a:latin typeface="Arial"/>
                        </a:rPr>
                        <a:t>Channel name</a:t>
                      </a:r>
                    </a:p>
                  </a:txBody>
                  <a:tcPr/>
                </a:tc>
                <a:tc>
                  <a:txBody>
                    <a:bodyPr/>
                    <a:lstStyle/>
                    <a:p>
                      <a:pPr algn="l"/>
                      <a:r>
                        <a:rPr lang="en-GB" sz="1300" i="0">
                          <a:latin typeface="Arial"/>
                        </a:rPr>
                        <a:t>Type / description / broadcast or two-way </a:t>
                      </a:r>
                    </a:p>
                  </a:txBody>
                  <a:tcPr/>
                </a:tc>
                <a:tc>
                  <a:txBody>
                    <a:bodyPr/>
                    <a:lstStyle/>
                    <a:p>
                      <a:pPr algn="l"/>
                      <a:r>
                        <a:rPr lang="en-GB" sz="1300" i="0">
                          <a:latin typeface="Arial"/>
                        </a:rPr>
                        <a:t>Purpose  / content </a:t>
                      </a:r>
                    </a:p>
                  </a:txBody>
                  <a:tcPr/>
                </a:tc>
                <a:tc>
                  <a:txBody>
                    <a:bodyPr/>
                    <a:lstStyle/>
                    <a:p>
                      <a:pPr algn="l"/>
                      <a:r>
                        <a:rPr lang="en-GB" sz="1300" i="0">
                          <a:latin typeface="Arial"/>
                        </a:rPr>
                        <a:t>Frequency</a:t>
                      </a:r>
                    </a:p>
                  </a:txBody>
                  <a:tcPr/>
                </a:tc>
                <a:tc>
                  <a:txBody>
                    <a:bodyPr/>
                    <a:lstStyle/>
                    <a:p>
                      <a:pPr algn="l"/>
                      <a:r>
                        <a:rPr lang="en-GB" sz="1300" i="0">
                          <a:latin typeface="Arial"/>
                        </a:rPr>
                        <a:t>Reach </a:t>
                      </a:r>
                    </a:p>
                  </a:txBody>
                  <a:tcPr/>
                </a:tc>
                <a:extLst>
                  <a:ext uri="{0D108BD9-81ED-4DB2-BD59-A6C34878D82A}">
                    <a16:rowId xmlns:a16="http://schemas.microsoft.com/office/drawing/2014/main" val="4129114122"/>
                  </a:ext>
                </a:extLst>
              </a:tr>
              <a:tr h="1205470">
                <a:tc vMerge="1">
                  <a:txBody>
                    <a:bodyPr/>
                    <a:lstStyle/>
                    <a:p>
                      <a:endParaRPr lang="en-GB" sz="1200"/>
                    </a:p>
                  </a:txBody>
                  <a:tcPr/>
                </a:tc>
                <a:tc>
                  <a:txBody>
                    <a:bodyPr/>
                    <a:lstStyle/>
                    <a:p>
                      <a:r>
                        <a:rPr lang="en-GB" sz="1300" i="0">
                          <a:solidFill>
                            <a:schemeClr val="tx1"/>
                          </a:solidFill>
                          <a:latin typeface="Arial"/>
                        </a:rPr>
                        <a:t>The Beat (</a:t>
                      </a:r>
                      <a:r>
                        <a:rPr lang="en-GB" sz="1300" i="0" err="1">
                          <a:solidFill>
                            <a:schemeClr val="tx1"/>
                          </a:solidFill>
                          <a:latin typeface="Arial"/>
                        </a:rPr>
                        <a:t>Sorce</a:t>
                      </a:r>
                      <a:r>
                        <a:rPr lang="en-GB" sz="1300" i="0">
                          <a:solidFill>
                            <a:schemeClr val="tx1"/>
                          </a:solidFill>
                          <a:latin typeface="Arial"/>
                        </a:rPr>
                        <a:t>) </a:t>
                      </a:r>
                    </a:p>
                  </a:txBody>
                  <a:tcPr>
                    <a:solidFill>
                      <a:schemeClr val="accent1">
                        <a:lumMod val="20000"/>
                        <a:lumOff val="80000"/>
                      </a:schemeClr>
                    </a:solidFill>
                  </a:tcPr>
                </a:tc>
                <a:tc>
                  <a:txBody>
                    <a:bodyPr/>
                    <a:lstStyle/>
                    <a:p>
                      <a:r>
                        <a:rPr lang="en-GB" sz="1300" i="0">
                          <a:solidFill>
                            <a:schemeClr val="tx1"/>
                          </a:solidFill>
                          <a:latin typeface="Arial"/>
                        </a:rPr>
                        <a:t>Intranet – accessed via a web browser </a:t>
                      </a:r>
                    </a:p>
                    <a:p>
                      <a:r>
                        <a:rPr lang="en-GB" sz="1300" i="0">
                          <a:solidFill>
                            <a:schemeClr val="tx1"/>
                          </a:solidFill>
                          <a:latin typeface="Arial"/>
                        </a:rPr>
                        <a:t>two-way (comments, likes, Q&amp;As)</a:t>
                      </a:r>
                    </a:p>
                  </a:txBody>
                  <a:tcPr>
                    <a:solidFill>
                      <a:schemeClr val="accent1">
                        <a:lumMod val="20000"/>
                        <a:lumOff val="80000"/>
                      </a:schemeClr>
                    </a:solidFill>
                  </a:tcPr>
                </a:tc>
                <a:tc>
                  <a:txBody>
                    <a:bodyPr/>
                    <a:lstStyle/>
                    <a:p>
                      <a:r>
                        <a:rPr lang="en-GB" sz="1300" i="0">
                          <a:solidFill>
                            <a:schemeClr val="tx1"/>
                          </a:solidFill>
                          <a:latin typeface="Arial"/>
                        </a:rPr>
                        <a:t>Internal website – our single source of truth. </a:t>
                      </a:r>
                      <a:r>
                        <a:rPr lang="en-GB" sz="1300" i="0" kern="0">
                          <a:solidFill>
                            <a:schemeClr val="tx1"/>
                          </a:solidFill>
                          <a:latin typeface="Arial"/>
                          <a:cs typeface="Arial"/>
                        </a:rPr>
                        <a:t>Find h</a:t>
                      </a:r>
                      <a:r>
                        <a:rPr lang="en-GB" sz="1300" kern="0">
                          <a:solidFill>
                            <a:schemeClr val="tx1"/>
                          </a:solidFill>
                          <a:latin typeface="Arial"/>
                          <a:ea typeface="Aptos" panose="020B0004020202020204" pitchFamily="34" charset="0"/>
                          <a:cs typeface="Arial"/>
                        </a:rPr>
                        <a:t>ow to carry out your role, what it means to work for Gwent Police and a place to access all the other apps/platforms</a:t>
                      </a:r>
                      <a:r>
                        <a:rPr lang="en-GB" sz="1300" i="0" kern="0">
                          <a:solidFill>
                            <a:schemeClr val="tx1"/>
                          </a:solidFill>
                          <a:latin typeface="Arial"/>
                          <a:ea typeface="Aptos" panose="020B0004020202020204" pitchFamily="34" charset="0"/>
                          <a:cs typeface="Arial"/>
                        </a:rPr>
                        <a:t>. </a:t>
                      </a:r>
                      <a:endParaRPr lang="en-GB" sz="1300" i="0">
                        <a:solidFill>
                          <a:schemeClr val="tx1"/>
                        </a:solidFill>
                        <a:latin typeface="Arial"/>
                        <a:cs typeface="Arial"/>
                      </a:endParaRPr>
                    </a:p>
                  </a:txBody>
                  <a:tcPr>
                    <a:solidFill>
                      <a:schemeClr val="accent1">
                        <a:lumMod val="20000"/>
                        <a:lumOff val="80000"/>
                      </a:schemeClr>
                    </a:solidFill>
                  </a:tcPr>
                </a:tc>
                <a:tc>
                  <a:txBody>
                    <a:bodyPr/>
                    <a:lstStyle/>
                    <a:p>
                      <a:r>
                        <a:rPr lang="en-GB" sz="1300" i="0">
                          <a:solidFill>
                            <a:schemeClr val="tx1"/>
                          </a:solidFill>
                          <a:latin typeface="Arial"/>
                        </a:rPr>
                        <a:t>Always-on </a:t>
                      </a:r>
                    </a:p>
                  </a:txBody>
                  <a:tcPr>
                    <a:solidFill>
                      <a:schemeClr val="accent1">
                        <a:lumMod val="20000"/>
                        <a:lumOff val="80000"/>
                      </a:schemeClr>
                    </a:solidFill>
                  </a:tcPr>
                </a:tc>
                <a:tc>
                  <a:txBody>
                    <a:bodyPr/>
                    <a:lstStyle/>
                    <a:p>
                      <a:r>
                        <a:rPr lang="en-GB" sz="1300" i="0">
                          <a:solidFill>
                            <a:schemeClr val="tx1"/>
                          </a:solidFill>
                          <a:latin typeface="Arial"/>
                        </a:rPr>
                        <a:t>All officers and staff who have an email address and access to a laptop or desktop </a:t>
                      </a:r>
                    </a:p>
                  </a:txBody>
                  <a:tcPr>
                    <a:solidFill>
                      <a:schemeClr val="accent1">
                        <a:lumMod val="20000"/>
                        <a:lumOff val="80000"/>
                      </a:schemeClr>
                    </a:solidFill>
                  </a:tcPr>
                </a:tc>
                <a:extLst>
                  <a:ext uri="{0D108BD9-81ED-4DB2-BD59-A6C34878D82A}">
                    <a16:rowId xmlns:a16="http://schemas.microsoft.com/office/drawing/2014/main" val="3374764417"/>
                  </a:ext>
                </a:extLst>
              </a:tr>
              <a:tr h="1205470">
                <a:tc vMerge="1">
                  <a:txBody>
                    <a:bodyPr/>
                    <a:lstStyle/>
                    <a:p>
                      <a:endParaRPr lang="en-GB"/>
                    </a:p>
                  </a:txBody>
                  <a:tcPr/>
                </a:tc>
                <a:tc>
                  <a:txBody>
                    <a:bodyPr/>
                    <a:lstStyle/>
                    <a:p>
                      <a:r>
                        <a:rPr lang="en-GB" sz="1300" i="0">
                          <a:solidFill>
                            <a:schemeClr val="tx1"/>
                          </a:solidFill>
                          <a:latin typeface="Arial"/>
                        </a:rPr>
                        <a:t>Viva Engage (MS365)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b="0" u="none" kern="0">
                          <a:solidFill>
                            <a:schemeClr val="tx1"/>
                          </a:solidFill>
                          <a:effectLst/>
                          <a:latin typeface="Arial"/>
                          <a:ea typeface="Aptos" panose="020B0004020202020204" pitchFamily="34" charset="0"/>
                          <a:cs typeface="Arial"/>
                        </a:rPr>
                        <a:t>Internal social platform </a:t>
                      </a:r>
                      <a:r>
                        <a:rPr lang="en-GB" sz="1300" b="0" i="0" u="none" kern="1200">
                          <a:solidFill>
                            <a:schemeClr val="tx1"/>
                          </a:solidFill>
                          <a:effectLst/>
                          <a:latin typeface="Arial"/>
                          <a:ea typeface="+mn-ea"/>
                          <a:cs typeface="Arial"/>
                        </a:rPr>
                        <a:t>enhancing the overall employee experience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kern="0">
                          <a:solidFill>
                            <a:schemeClr val="tx1"/>
                          </a:solidFill>
                          <a:effectLst/>
                          <a:latin typeface="Arial"/>
                          <a:ea typeface="Aptos" panose="020B0004020202020204" pitchFamily="34" charset="0"/>
                          <a:cs typeface="Arial"/>
                        </a:rPr>
                        <a:t>Enables colleagues to share views, their own news (fundraising, Police Sport, retirements) and link together in areas of common interest.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300" i="0">
                          <a:solidFill>
                            <a:schemeClr val="tx1"/>
                          </a:solidFill>
                          <a:latin typeface="Arial"/>
                        </a:rPr>
                        <a:t>two-way (comments, likes, Q&amp;As)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kern="0">
                          <a:solidFill>
                            <a:schemeClr val="tx1"/>
                          </a:solidFill>
                          <a:effectLst/>
                          <a:latin typeface="Arial"/>
                          <a:ea typeface="Aptos" panose="020B0004020202020204" pitchFamily="34" charset="0"/>
                          <a:cs typeface="Arial"/>
                        </a:rPr>
                        <a:t>Reduces silos by enabling colleagues to reach out for help, support, guidance from others across Gwent Police.</a:t>
                      </a:r>
                    </a:p>
                    <a:p>
                      <a:endParaRPr lang="en-GB" sz="1300" i="0">
                        <a:solidFill>
                          <a:schemeClr val="tx1"/>
                        </a:solidFill>
                        <a:latin typeface="Arial"/>
                      </a:endParaRPr>
                    </a:p>
                  </a:txBody>
                  <a:tcPr>
                    <a:solidFill>
                      <a:schemeClr val="accent1">
                        <a:lumMod val="20000"/>
                        <a:lumOff val="80000"/>
                      </a:schemeClr>
                    </a:solidFill>
                  </a:tcPr>
                </a:tc>
                <a:tc>
                  <a:txBody>
                    <a:bodyPr/>
                    <a:lstStyle/>
                    <a:p>
                      <a:r>
                        <a:rPr lang="en-GB" sz="1300" i="0">
                          <a:solidFill>
                            <a:schemeClr val="tx1"/>
                          </a:solidFill>
                          <a:latin typeface="Arial"/>
                        </a:rPr>
                        <a:t>Always-on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i="0">
                          <a:solidFill>
                            <a:schemeClr val="tx1"/>
                          </a:solidFill>
                          <a:latin typeface="Arial"/>
                        </a:rPr>
                        <a:t>All officers and staff who have an email address and access to a laptop, desktop and/or mobile </a:t>
                      </a:r>
                    </a:p>
                    <a:p>
                      <a:endParaRPr lang="en-GB" sz="1300" i="0">
                        <a:solidFill>
                          <a:schemeClr val="tx1"/>
                        </a:solidFill>
                        <a:latin typeface="Arial"/>
                      </a:endParaRPr>
                    </a:p>
                  </a:txBody>
                  <a:tcPr>
                    <a:solidFill>
                      <a:schemeClr val="accent1">
                        <a:lumMod val="20000"/>
                        <a:lumOff val="80000"/>
                      </a:schemeClr>
                    </a:solidFill>
                  </a:tcPr>
                </a:tc>
                <a:extLst>
                  <a:ext uri="{0D108BD9-81ED-4DB2-BD59-A6C34878D82A}">
                    <a16:rowId xmlns:a16="http://schemas.microsoft.com/office/drawing/2014/main" val="3897638935"/>
                  </a:ext>
                </a:extLst>
              </a:tr>
              <a:tr h="922589">
                <a:tc vMerge="1">
                  <a:txBody>
                    <a:bodyPr/>
                    <a:lstStyle/>
                    <a:p>
                      <a:endParaRPr lang="en-GB" sz="1200"/>
                    </a:p>
                  </a:txBody>
                  <a:tcPr>
                    <a:solidFill>
                      <a:schemeClr val="accent6">
                        <a:lumMod val="20000"/>
                        <a:lumOff val="80000"/>
                      </a:schemeClr>
                    </a:solidFill>
                  </a:tcPr>
                </a:tc>
                <a:tc>
                  <a:txBody>
                    <a:bodyPr/>
                    <a:lstStyle/>
                    <a:p>
                      <a:r>
                        <a:rPr lang="en-GB" sz="1300" i="0">
                          <a:solidFill>
                            <a:schemeClr val="tx1"/>
                          </a:solidFill>
                          <a:latin typeface="Arial"/>
                        </a:rPr>
                        <a:t>The Bulletin </a:t>
                      </a:r>
                    </a:p>
                  </a:txBody>
                  <a:tcPr>
                    <a:solidFill>
                      <a:schemeClr val="accent1">
                        <a:lumMod val="40000"/>
                        <a:lumOff val="60000"/>
                      </a:schemeClr>
                    </a:solidFill>
                  </a:tcPr>
                </a:tc>
                <a:tc>
                  <a:txBody>
                    <a:bodyPr/>
                    <a:lstStyle/>
                    <a:p>
                      <a:r>
                        <a:rPr lang="en-GB" sz="1300" i="0">
                          <a:solidFill>
                            <a:schemeClr val="tx1"/>
                          </a:solidFill>
                          <a:latin typeface="Arial"/>
                        </a:rPr>
                        <a:t>Email </a:t>
                      </a:r>
                      <a:br>
                        <a:rPr lang="en-GB" sz="1300" i="0">
                          <a:solidFill>
                            <a:srgbClr val="000000"/>
                          </a:solidFill>
                          <a:latin typeface="Arial"/>
                        </a:rPr>
                      </a:br>
                      <a:r>
                        <a:rPr lang="en-GB" sz="1300" i="0">
                          <a:solidFill>
                            <a:schemeClr val="tx1"/>
                          </a:solidFill>
                          <a:latin typeface="Arial"/>
                        </a:rPr>
                        <a:t>newsletter</a:t>
                      </a:r>
                    </a:p>
                    <a:p>
                      <a:r>
                        <a:rPr lang="en-GB" sz="1300" i="0">
                          <a:solidFill>
                            <a:schemeClr val="tx1"/>
                          </a:solidFill>
                          <a:latin typeface="Arial"/>
                        </a:rPr>
                        <a:t>two-way (likes, shares, comments, polls) </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i="0">
                          <a:solidFill>
                            <a:schemeClr val="tx1"/>
                          </a:solidFill>
                          <a:latin typeface="Arial"/>
                        </a:rPr>
                        <a:t>Digest of operational and organisational updates, linking to intranet content </a:t>
                      </a:r>
                    </a:p>
                  </a:txBody>
                  <a:tcPr>
                    <a:solidFill>
                      <a:schemeClr val="accent1">
                        <a:lumMod val="40000"/>
                        <a:lumOff val="60000"/>
                      </a:schemeClr>
                    </a:solidFill>
                  </a:tcPr>
                </a:tc>
                <a:tc>
                  <a:txBody>
                    <a:bodyPr/>
                    <a:lstStyle/>
                    <a:p>
                      <a:r>
                        <a:rPr lang="en-GB" sz="1300" i="0">
                          <a:solidFill>
                            <a:schemeClr val="tx1"/>
                          </a:solidFill>
                          <a:latin typeface="Arial"/>
                        </a:rPr>
                        <a:t>Weekly </a:t>
                      </a:r>
                    </a:p>
                  </a:txBody>
                  <a:tcPr>
                    <a:solidFill>
                      <a:schemeClr val="accent1">
                        <a:lumMod val="40000"/>
                        <a:lumOff val="60000"/>
                      </a:schemeClr>
                    </a:solidFill>
                  </a:tcPr>
                </a:tc>
                <a:tc>
                  <a:txBody>
                    <a:bodyPr/>
                    <a:lstStyle/>
                    <a:p>
                      <a:r>
                        <a:rPr lang="en-GB" sz="1300" i="0">
                          <a:solidFill>
                            <a:schemeClr val="tx1"/>
                          </a:solidFill>
                          <a:latin typeface="Arial"/>
                        </a:rPr>
                        <a:t>All officers and staff. Content is targeted to relevant employee types. Mobile and desktop </a:t>
                      </a:r>
                    </a:p>
                  </a:txBody>
                  <a:tcPr>
                    <a:solidFill>
                      <a:schemeClr val="accent1">
                        <a:lumMod val="40000"/>
                        <a:lumOff val="60000"/>
                      </a:schemeClr>
                    </a:solidFill>
                  </a:tcPr>
                </a:tc>
                <a:extLst>
                  <a:ext uri="{0D108BD9-81ED-4DB2-BD59-A6C34878D82A}">
                    <a16:rowId xmlns:a16="http://schemas.microsoft.com/office/drawing/2014/main" val="2750818868"/>
                  </a:ext>
                </a:extLst>
              </a:tr>
              <a:tr h="815048">
                <a:tc vMerge="1">
                  <a:txBody>
                    <a:bodyPr/>
                    <a:lstStyle/>
                    <a:p>
                      <a:endParaRPr lang="en-GB" sz="1200"/>
                    </a:p>
                  </a:txBody>
                  <a:tcPr>
                    <a:solidFill>
                      <a:schemeClr val="accent6">
                        <a:lumMod val="20000"/>
                        <a:lumOff val="80000"/>
                      </a:schemeClr>
                    </a:solidFill>
                  </a:tcPr>
                </a:tc>
                <a:tc>
                  <a:txBody>
                    <a:bodyPr/>
                    <a:lstStyle/>
                    <a:p>
                      <a:r>
                        <a:rPr lang="en-GB" sz="1300" i="0">
                          <a:solidFill>
                            <a:schemeClr val="tx1"/>
                          </a:solidFill>
                          <a:latin typeface="Arial"/>
                        </a:rPr>
                        <a:t>Flash email (corporate announcement)</a:t>
                      </a:r>
                    </a:p>
                  </a:txBody>
                  <a:tcPr>
                    <a:solidFill>
                      <a:schemeClr val="accent1">
                        <a:lumMod val="20000"/>
                        <a:lumOff val="80000"/>
                      </a:schemeClr>
                    </a:solidFill>
                  </a:tcPr>
                </a:tc>
                <a:tc>
                  <a:txBody>
                    <a:bodyPr/>
                    <a:lstStyle/>
                    <a:p>
                      <a:r>
                        <a:rPr lang="en-GB" sz="1300" i="0">
                          <a:solidFill>
                            <a:schemeClr val="tx1"/>
                          </a:solidFill>
                          <a:latin typeface="Arial"/>
                        </a:rPr>
                        <a:t>Short, single topic announcements used only when required to communicate urgent updates – Broadcast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i="0">
                          <a:solidFill>
                            <a:schemeClr val="tx1"/>
                          </a:solidFill>
                          <a:latin typeface="Arial"/>
                        </a:rPr>
                        <a:t>Ad hoc, when required – targeted only to those who need to know the information</a:t>
                      </a:r>
                    </a:p>
                  </a:txBody>
                  <a:tcPr>
                    <a:solidFill>
                      <a:schemeClr val="accent1">
                        <a:lumMod val="20000"/>
                        <a:lumOff val="80000"/>
                      </a:schemeClr>
                    </a:solidFill>
                  </a:tcPr>
                </a:tc>
                <a:tc>
                  <a:txBody>
                    <a:bodyPr/>
                    <a:lstStyle/>
                    <a:p>
                      <a:r>
                        <a:rPr lang="en-GB" sz="1300" i="0">
                          <a:solidFill>
                            <a:schemeClr val="tx1"/>
                          </a:solidFill>
                          <a:latin typeface="Arial"/>
                        </a:rPr>
                        <a:t>Ad hoc </a:t>
                      </a:r>
                    </a:p>
                  </a:txBody>
                  <a:tcPr>
                    <a:solidFill>
                      <a:schemeClr val="accent1">
                        <a:lumMod val="20000"/>
                        <a:lumOff val="80000"/>
                      </a:schemeClr>
                    </a:solidFill>
                  </a:tcPr>
                </a:tc>
                <a:tc>
                  <a:txBody>
                    <a:bodyPr/>
                    <a:lstStyle/>
                    <a:p>
                      <a:r>
                        <a:rPr lang="en-GB" sz="1300" i="0">
                          <a:solidFill>
                            <a:schemeClr val="tx1"/>
                          </a:solidFill>
                          <a:latin typeface="Arial"/>
                        </a:rPr>
                        <a:t>All officers and staff. Content is targeted to relevant employee types/departments</a:t>
                      </a:r>
                    </a:p>
                  </a:txBody>
                  <a:tcPr>
                    <a:solidFill>
                      <a:schemeClr val="accent1">
                        <a:lumMod val="20000"/>
                        <a:lumOff val="80000"/>
                      </a:schemeClr>
                    </a:solidFill>
                  </a:tcPr>
                </a:tc>
                <a:extLst>
                  <a:ext uri="{0D108BD9-81ED-4DB2-BD59-A6C34878D82A}">
                    <a16:rowId xmlns:a16="http://schemas.microsoft.com/office/drawing/2014/main" val="718864894"/>
                  </a:ext>
                </a:extLst>
              </a:tr>
            </a:tbl>
          </a:graphicData>
        </a:graphic>
      </p:graphicFrame>
    </p:spTree>
    <p:extLst>
      <p:ext uri="{BB962C8B-B14F-4D97-AF65-F5344CB8AC3E}">
        <p14:creationId xmlns:p14="http://schemas.microsoft.com/office/powerpoint/2010/main" val="1352005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D9D5-0491-45BA-A46D-FE02990B387A}"/>
              </a:ext>
            </a:extLst>
          </p:cNvPr>
          <p:cNvSpPr>
            <a:spLocks noGrp="1"/>
          </p:cNvSpPr>
          <p:nvPr>
            <p:ph type="title"/>
          </p:nvPr>
        </p:nvSpPr>
        <p:spPr/>
        <p:txBody>
          <a:bodyPr/>
          <a:lstStyle/>
          <a:p>
            <a:r>
              <a:rPr lang="en-GB">
                <a:latin typeface="Arial"/>
                <a:cs typeface="Arial"/>
              </a:rPr>
              <a:t>OUR CHANNEL MATRIX – CURRENT CONTINUED </a:t>
            </a:r>
          </a:p>
        </p:txBody>
      </p:sp>
      <p:graphicFrame>
        <p:nvGraphicFramePr>
          <p:cNvPr id="3" name="Table 3">
            <a:extLst>
              <a:ext uri="{FF2B5EF4-FFF2-40B4-BE49-F238E27FC236}">
                <a16:creationId xmlns:a16="http://schemas.microsoft.com/office/drawing/2014/main" id="{2272B7D4-A7B4-44B3-B0CD-D8ECF6F14179}"/>
              </a:ext>
            </a:extLst>
          </p:cNvPr>
          <p:cNvGraphicFramePr>
            <a:graphicFrameLocks noGrp="1"/>
          </p:cNvGraphicFramePr>
          <p:nvPr>
            <p:extLst>
              <p:ext uri="{D42A27DB-BD31-4B8C-83A1-F6EECF244321}">
                <p14:modId xmlns:p14="http://schemas.microsoft.com/office/powerpoint/2010/main" val="1522056785"/>
              </p:ext>
            </p:extLst>
          </p:nvPr>
        </p:nvGraphicFramePr>
        <p:xfrm>
          <a:off x="2014916" y="1013595"/>
          <a:ext cx="10089259" cy="4312920"/>
        </p:xfrm>
        <a:graphic>
          <a:graphicData uri="http://schemas.openxmlformats.org/drawingml/2006/table">
            <a:tbl>
              <a:tblPr firstRow="1" bandRow="1">
                <a:tableStyleId>{5C22544A-7EE6-4342-B048-85BDC9FD1C3A}</a:tableStyleId>
              </a:tblPr>
              <a:tblGrid>
                <a:gridCol w="459048">
                  <a:extLst>
                    <a:ext uri="{9D8B030D-6E8A-4147-A177-3AD203B41FA5}">
                      <a16:colId xmlns:a16="http://schemas.microsoft.com/office/drawing/2014/main" val="3251264782"/>
                    </a:ext>
                  </a:extLst>
                </a:gridCol>
                <a:gridCol w="1986180">
                  <a:extLst>
                    <a:ext uri="{9D8B030D-6E8A-4147-A177-3AD203B41FA5}">
                      <a16:colId xmlns:a16="http://schemas.microsoft.com/office/drawing/2014/main" val="1651157752"/>
                    </a:ext>
                  </a:extLst>
                </a:gridCol>
                <a:gridCol w="2558517">
                  <a:extLst>
                    <a:ext uri="{9D8B030D-6E8A-4147-A177-3AD203B41FA5}">
                      <a16:colId xmlns:a16="http://schemas.microsoft.com/office/drawing/2014/main" val="3150779214"/>
                    </a:ext>
                  </a:extLst>
                </a:gridCol>
                <a:gridCol w="2321128">
                  <a:extLst>
                    <a:ext uri="{9D8B030D-6E8A-4147-A177-3AD203B41FA5}">
                      <a16:colId xmlns:a16="http://schemas.microsoft.com/office/drawing/2014/main" val="2088627429"/>
                    </a:ext>
                  </a:extLst>
                </a:gridCol>
                <a:gridCol w="1063418">
                  <a:extLst>
                    <a:ext uri="{9D8B030D-6E8A-4147-A177-3AD203B41FA5}">
                      <a16:colId xmlns:a16="http://schemas.microsoft.com/office/drawing/2014/main" val="2378637829"/>
                    </a:ext>
                  </a:extLst>
                </a:gridCol>
                <a:gridCol w="1700968">
                  <a:extLst>
                    <a:ext uri="{9D8B030D-6E8A-4147-A177-3AD203B41FA5}">
                      <a16:colId xmlns:a16="http://schemas.microsoft.com/office/drawing/2014/main" val="2512242738"/>
                    </a:ext>
                  </a:extLst>
                </a:gridCol>
              </a:tblGrid>
              <a:tr h="455789">
                <a:tc rowSpan="5">
                  <a:txBody>
                    <a:bodyPr/>
                    <a:lstStyle/>
                    <a:p>
                      <a:pPr algn="ctr"/>
                      <a:r>
                        <a:rPr lang="en-GB" sz="1200" i="0">
                          <a:latin typeface="Arial"/>
                        </a:rPr>
                        <a:t>Existing channels </a:t>
                      </a:r>
                    </a:p>
                  </a:txBody>
                  <a:tcPr vert="vert270"/>
                </a:tc>
                <a:tc>
                  <a:txBody>
                    <a:bodyPr/>
                    <a:lstStyle/>
                    <a:p>
                      <a:pPr algn="l"/>
                      <a:r>
                        <a:rPr lang="en-GB" sz="1300" i="0">
                          <a:latin typeface="Arial"/>
                        </a:rPr>
                        <a:t>Channel name</a:t>
                      </a:r>
                    </a:p>
                  </a:txBody>
                  <a:tcPr/>
                </a:tc>
                <a:tc>
                  <a:txBody>
                    <a:bodyPr/>
                    <a:lstStyle/>
                    <a:p>
                      <a:pPr algn="l"/>
                      <a:r>
                        <a:rPr lang="en-GB" sz="1300" i="0">
                          <a:latin typeface="Arial"/>
                        </a:rPr>
                        <a:t>Type / description / broadcast or two-way </a:t>
                      </a:r>
                    </a:p>
                  </a:txBody>
                  <a:tcPr/>
                </a:tc>
                <a:tc>
                  <a:txBody>
                    <a:bodyPr/>
                    <a:lstStyle/>
                    <a:p>
                      <a:pPr algn="l"/>
                      <a:r>
                        <a:rPr lang="en-GB" sz="1300" i="0">
                          <a:latin typeface="Arial"/>
                        </a:rPr>
                        <a:t>Purpose  / content </a:t>
                      </a:r>
                    </a:p>
                  </a:txBody>
                  <a:tcPr/>
                </a:tc>
                <a:tc>
                  <a:txBody>
                    <a:bodyPr/>
                    <a:lstStyle/>
                    <a:p>
                      <a:pPr algn="l"/>
                      <a:r>
                        <a:rPr lang="en-GB" sz="1300" i="0">
                          <a:latin typeface="Arial"/>
                        </a:rPr>
                        <a:t>Frequency</a:t>
                      </a:r>
                    </a:p>
                  </a:txBody>
                  <a:tcPr/>
                </a:tc>
                <a:tc>
                  <a:txBody>
                    <a:bodyPr/>
                    <a:lstStyle/>
                    <a:p>
                      <a:pPr algn="l"/>
                      <a:r>
                        <a:rPr lang="en-GB" sz="1300" i="0">
                          <a:latin typeface="Arial"/>
                        </a:rPr>
                        <a:t>Reach </a:t>
                      </a:r>
                    </a:p>
                  </a:txBody>
                  <a:tcPr/>
                </a:tc>
                <a:extLst>
                  <a:ext uri="{0D108BD9-81ED-4DB2-BD59-A6C34878D82A}">
                    <a16:rowId xmlns:a16="http://schemas.microsoft.com/office/drawing/2014/main" val="4129114122"/>
                  </a:ext>
                </a:extLst>
              </a:tr>
              <a:tr h="676309">
                <a:tc vMerge="1">
                  <a:txBody>
                    <a:bodyPr/>
                    <a:lstStyle/>
                    <a:p>
                      <a:endParaRPr lang="en-GB" sz="1200"/>
                    </a:p>
                  </a:txBody>
                  <a:tcPr/>
                </a:tc>
                <a:tc>
                  <a:txBody>
                    <a:bodyPr/>
                    <a:lstStyle/>
                    <a:p>
                      <a:r>
                        <a:rPr lang="en-GB" sz="1300">
                          <a:solidFill>
                            <a:schemeClr val="tx1"/>
                          </a:solidFill>
                          <a:latin typeface="Arial"/>
                        </a:rPr>
                        <a:t>Chief Officer Vlog </a:t>
                      </a:r>
                    </a:p>
                  </a:txBody>
                  <a:tcPr>
                    <a:solidFill>
                      <a:schemeClr val="accent1">
                        <a:lumMod val="40000"/>
                        <a:lumOff val="60000"/>
                      </a:schemeClr>
                    </a:solidFill>
                  </a:tcPr>
                </a:tc>
                <a:tc>
                  <a:txBody>
                    <a:bodyPr/>
                    <a:lstStyle/>
                    <a:p>
                      <a:r>
                        <a:rPr lang="en-GB" sz="1300">
                          <a:solidFill>
                            <a:schemeClr val="tx1"/>
                          </a:solidFill>
                          <a:latin typeface="Arial"/>
                        </a:rPr>
                        <a:t>Video – broadcast </a:t>
                      </a:r>
                    </a:p>
                  </a:txBody>
                  <a:tcPr>
                    <a:solidFill>
                      <a:schemeClr val="accent1">
                        <a:lumMod val="40000"/>
                        <a:lumOff val="60000"/>
                      </a:schemeClr>
                    </a:solidFill>
                  </a:tcPr>
                </a:tc>
                <a:tc>
                  <a:txBody>
                    <a:bodyPr/>
                    <a:lstStyle/>
                    <a:p>
                      <a:r>
                        <a:rPr lang="en-GB" sz="1300">
                          <a:solidFill>
                            <a:schemeClr val="tx1"/>
                          </a:solidFill>
                          <a:latin typeface="Arial"/>
                        </a:rPr>
                        <a:t>Senior leadership message</a:t>
                      </a:r>
                    </a:p>
                  </a:txBody>
                  <a:tcPr>
                    <a:solidFill>
                      <a:schemeClr val="accent1">
                        <a:lumMod val="40000"/>
                        <a:lumOff val="60000"/>
                      </a:schemeClr>
                    </a:solidFill>
                  </a:tcPr>
                </a:tc>
                <a:tc>
                  <a:txBody>
                    <a:bodyPr/>
                    <a:lstStyle/>
                    <a:p>
                      <a:r>
                        <a:rPr lang="en-GB" sz="1300">
                          <a:solidFill>
                            <a:schemeClr val="tx1"/>
                          </a:solidFill>
                          <a:latin typeface="Arial"/>
                        </a:rPr>
                        <a:t>Ad hoc </a:t>
                      </a:r>
                    </a:p>
                  </a:txBody>
                  <a:tcPr>
                    <a:solidFill>
                      <a:schemeClr val="accent1">
                        <a:lumMod val="40000"/>
                        <a:lumOff val="60000"/>
                      </a:schemeClr>
                    </a:solidFill>
                  </a:tcPr>
                </a:tc>
                <a:tc>
                  <a:txBody>
                    <a:bodyPr/>
                    <a:lstStyle/>
                    <a:p>
                      <a:r>
                        <a:rPr lang="en-GB" sz="1300">
                          <a:solidFill>
                            <a:schemeClr val="tx1"/>
                          </a:solidFill>
                          <a:latin typeface="Arial"/>
                        </a:rPr>
                        <a:t>Available via the intranet - audience largely CI level and above </a:t>
                      </a:r>
                    </a:p>
                  </a:txBody>
                  <a:tcPr>
                    <a:solidFill>
                      <a:schemeClr val="accent1">
                        <a:lumMod val="40000"/>
                        <a:lumOff val="60000"/>
                      </a:schemeClr>
                    </a:solidFill>
                  </a:tcPr>
                </a:tc>
                <a:extLst>
                  <a:ext uri="{0D108BD9-81ED-4DB2-BD59-A6C34878D82A}">
                    <a16:rowId xmlns:a16="http://schemas.microsoft.com/office/drawing/2014/main" val="3188061556"/>
                  </a:ext>
                </a:extLst>
              </a:tr>
              <a:tr h="455789">
                <a:tc vMerge="1">
                  <a:txBody>
                    <a:bodyPr/>
                    <a:lstStyle/>
                    <a:p>
                      <a:endParaRPr lang="en-GB"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latin typeface="Arial"/>
                        </a:rPr>
                        <a:t>Force direction forum and Team Gwent events </a:t>
                      </a:r>
                    </a:p>
                  </a:txBody>
                  <a:tcPr>
                    <a:solidFill>
                      <a:schemeClr val="accent1">
                        <a:lumMod val="20000"/>
                        <a:lumOff val="80000"/>
                      </a:schemeClr>
                    </a:solidFill>
                  </a:tcPr>
                </a:tc>
                <a:tc>
                  <a:txBody>
                    <a:bodyPr/>
                    <a:lstStyle/>
                    <a:p>
                      <a:r>
                        <a:rPr lang="en-GB" sz="1300">
                          <a:latin typeface="Arial"/>
                        </a:rPr>
                        <a:t>Two-way </a:t>
                      </a:r>
                    </a:p>
                  </a:txBody>
                  <a:tcPr>
                    <a:solidFill>
                      <a:schemeClr val="accent1">
                        <a:lumMod val="20000"/>
                        <a:lumOff val="80000"/>
                      </a:schemeClr>
                    </a:solidFill>
                  </a:tcPr>
                </a:tc>
                <a:tc>
                  <a:txBody>
                    <a:bodyPr/>
                    <a:lstStyle/>
                    <a:p>
                      <a:r>
                        <a:rPr lang="en-GB" sz="1300">
                          <a:latin typeface="Arial"/>
                        </a:rPr>
                        <a:t>Teams / live broadcast – speaker/presentation format, Q&amp;A </a:t>
                      </a:r>
                    </a:p>
                  </a:txBody>
                  <a:tcPr>
                    <a:solidFill>
                      <a:schemeClr val="accent1">
                        <a:lumMod val="20000"/>
                        <a:lumOff val="80000"/>
                      </a:schemeClr>
                    </a:solidFill>
                  </a:tcPr>
                </a:tc>
                <a:tc>
                  <a:txBody>
                    <a:bodyPr/>
                    <a:lstStyle/>
                    <a:p>
                      <a:r>
                        <a:rPr lang="en-GB" sz="1300">
                          <a:latin typeface="Arial"/>
                        </a:rPr>
                        <a:t>Once per quarter </a:t>
                      </a:r>
                    </a:p>
                  </a:txBody>
                  <a:tcPr>
                    <a:solidFill>
                      <a:schemeClr val="accent1">
                        <a:lumMod val="20000"/>
                        <a:lumOff val="80000"/>
                      </a:schemeClr>
                    </a:solidFill>
                  </a:tcPr>
                </a:tc>
                <a:tc>
                  <a:txBody>
                    <a:bodyPr/>
                    <a:lstStyle/>
                    <a:p>
                      <a:r>
                        <a:rPr lang="en-GB" sz="1300">
                          <a:latin typeface="Arial"/>
                        </a:rPr>
                        <a:t>Dependent on invited audience </a:t>
                      </a:r>
                    </a:p>
                  </a:txBody>
                  <a:tcPr>
                    <a:solidFill>
                      <a:schemeClr val="accent1">
                        <a:lumMod val="20000"/>
                        <a:lumOff val="80000"/>
                      </a:schemeClr>
                    </a:solidFill>
                  </a:tcPr>
                </a:tc>
                <a:extLst>
                  <a:ext uri="{0D108BD9-81ED-4DB2-BD59-A6C34878D82A}">
                    <a16:rowId xmlns:a16="http://schemas.microsoft.com/office/drawing/2014/main" val="958873623"/>
                  </a:ext>
                </a:extLst>
              </a:tr>
              <a:tr h="27062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solidFill>
                            <a:schemeClr val="tx1"/>
                          </a:solidFill>
                          <a:latin typeface="Arial"/>
                        </a:rPr>
                        <a:t>Team meetings</a:t>
                      </a:r>
                    </a:p>
                  </a:txBody>
                  <a:tcPr>
                    <a:solidFill>
                      <a:schemeClr val="accent1">
                        <a:lumMod val="40000"/>
                        <a:lumOff val="60000"/>
                      </a:schemeClr>
                    </a:solidFill>
                  </a:tcPr>
                </a:tc>
                <a:tc>
                  <a:txBody>
                    <a:bodyPr/>
                    <a:lstStyle/>
                    <a:p>
                      <a:r>
                        <a:rPr lang="en-GB" sz="1300">
                          <a:solidFill>
                            <a:schemeClr val="tx1"/>
                          </a:solidFill>
                          <a:latin typeface="Arial"/>
                        </a:rPr>
                        <a:t>In person / on Teams  – Two-way </a:t>
                      </a:r>
                    </a:p>
                  </a:txBody>
                  <a:tcPr>
                    <a:solidFill>
                      <a:schemeClr val="accent1">
                        <a:lumMod val="40000"/>
                        <a:lumOff val="60000"/>
                      </a:schemeClr>
                    </a:solidFill>
                  </a:tcPr>
                </a:tc>
                <a:tc>
                  <a:txBody>
                    <a:bodyPr/>
                    <a:lstStyle/>
                    <a:p>
                      <a:r>
                        <a:rPr lang="en-GB" sz="1300">
                          <a:solidFill>
                            <a:schemeClr val="tx1"/>
                          </a:solidFill>
                          <a:latin typeface="Arial"/>
                        </a:rPr>
                        <a:t>Lead by managers, updates and relevant team news/actions </a:t>
                      </a:r>
                    </a:p>
                  </a:txBody>
                  <a:tcPr>
                    <a:solidFill>
                      <a:schemeClr val="accent1">
                        <a:lumMod val="40000"/>
                        <a:lumOff val="60000"/>
                      </a:schemeClr>
                    </a:solidFill>
                  </a:tcPr>
                </a:tc>
                <a:tc>
                  <a:txBody>
                    <a:bodyPr/>
                    <a:lstStyle/>
                    <a:p>
                      <a:r>
                        <a:rPr lang="en-GB" sz="1300" i="1">
                          <a:solidFill>
                            <a:schemeClr val="tx1"/>
                          </a:solidFill>
                          <a:latin typeface="Arial"/>
                        </a:rPr>
                        <a:t>Variable</a:t>
                      </a:r>
                      <a:r>
                        <a:rPr lang="en-GB" sz="1300">
                          <a:solidFill>
                            <a:schemeClr val="tx1"/>
                          </a:solidFill>
                          <a:latin typeface="Arial"/>
                        </a:rPr>
                        <a:t> </a:t>
                      </a:r>
                    </a:p>
                  </a:txBody>
                  <a:tcPr>
                    <a:solidFill>
                      <a:schemeClr val="accent1">
                        <a:lumMod val="40000"/>
                        <a:lumOff val="60000"/>
                      </a:schemeClr>
                    </a:solidFill>
                  </a:tcPr>
                </a:tc>
                <a:tc>
                  <a:txBody>
                    <a:bodyPr/>
                    <a:lstStyle/>
                    <a:p>
                      <a:r>
                        <a:rPr lang="en-GB" sz="1300">
                          <a:solidFill>
                            <a:schemeClr val="tx1"/>
                          </a:solidFill>
                          <a:latin typeface="Arial"/>
                        </a:rPr>
                        <a:t>Specific teams / departments </a:t>
                      </a:r>
                    </a:p>
                  </a:txBody>
                  <a:tcPr>
                    <a:solidFill>
                      <a:schemeClr val="accent1">
                        <a:lumMod val="40000"/>
                        <a:lumOff val="60000"/>
                      </a:schemeClr>
                    </a:solidFill>
                  </a:tcPr>
                </a:tc>
                <a:extLst>
                  <a:ext uri="{0D108BD9-81ED-4DB2-BD59-A6C34878D82A}">
                    <a16:rowId xmlns:a16="http://schemas.microsoft.com/office/drawing/2014/main" val="3124106571"/>
                  </a:ext>
                </a:extLst>
              </a:tr>
              <a:tr h="455789">
                <a:tc vMerge="1">
                  <a:txBody>
                    <a:bodyPr/>
                    <a:lstStyle/>
                    <a:p>
                      <a:endParaRPr lang="en-GB" sz="1200"/>
                    </a:p>
                  </a:txBody>
                  <a:tcPr/>
                </a:tc>
                <a:tc>
                  <a:txBody>
                    <a:bodyPr/>
                    <a:lstStyle/>
                    <a:p>
                      <a:r>
                        <a:rPr lang="en-GB" sz="1300" err="1">
                          <a:solidFill>
                            <a:schemeClr val="tx1"/>
                          </a:solidFill>
                          <a:latin typeface="Arial"/>
                        </a:rPr>
                        <a:t>NotifyX</a:t>
                      </a:r>
                      <a:r>
                        <a:rPr lang="en-GB" sz="1300">
                          <a:solidFill>
                            <a:schemeClr val="tx1"/>
                          </a:solidFill>
                          <a:latin typeface="Arial"/>
                        </a:rPr>
                        <a:t> </a:t>
                      </a:r>
                    </a:p>
                    <a:p>
                      <a:endParaRPr lang="en-GB" sz="1300">
                        <a:solidFill>
                          <a:schemeClr val="tx1"/>
                        </a:solidFill>
                        <a:latin typeface="Arial"/>
                      </a:endParaRPr>
                    </a:p>
                    <a:p>
                      <a:endParaRPr lang="en-GB" sz="1300">
                        <a:solidFill>
                          <a:schemeClr val="tx1"/>
                        </a:solidFill>
                        <a:latin typeface="Arial"/>
                      </a:endParaRPr>
                    </a:p>
                    <a:p>
                      <a:endParaRPr lang="en-GB" sz="1300">
                        <a:solidFill>
                          <a:schemeClr val="tx1"/>
                        </a:solidFill>
                        <a:latin typeface="Arial"/>
                      </a:endParaRPr>
                    </a:p>
                  </a:txBody>
                  <a:tcPr>
                    <a:solidFill>
                      <a:schemeClr val="accent1">
                        <a:lumMod val="20000"/>
                        <a:lumOff val="80000"/>
                      </a:schemeClr>
                    </a:solidFill>
                  </a:tcPr>
                </a:tc>
                <a:tc>
                  <a:txBody>
                    <a:bodyPr/>
                    <a:lstStyle/>
                    <a:p>
                      <a:r>
                        <a:rPr lang="en-GB" sz="1300">
                          <a:solidFill>
                            <a:schemeClr val="tx1"/>
                          </a:solidFill>
                          <a:latin typeface="Arial"/>
                        </a:rPr>
                        <a:t>App / message – Broadcast </a:t>
                      </a:r>
                    </a:p>
                  </a:txBody>
                  <a:tcPr>
                    <a:solidFill>
                      <a:schemeClr val="accent1">
                        <a:lumMod val="20000"/>
                        <a:lumOff val="80000"/>
                      </a:schemeClr>
                    </a:solidFill>
                  </a:tcPr>
                </a:tc>
                <a:tc>
                  <a:txBody>
                    <a:bodyPr/>
                    <a:lstStyle/>
                    <a:p>
                      <a:r>
                        <a:rPr lang="en-GB" sz="1300">
                          <a:solidFill>
                            <a:schemeClr val="tx1"/>
                          </a:solidFill>
                          <a:latin typeface="Arial"/>
                        </a:rPr>
                        <a:t>Operational only – recalls to duty and mutual aid </a:t>
                      </a:r>
                    </a:p>
                  </a:txBody>
                  <a:tcPr>
                    <a:solidFill>
                      <a:schemeClr val="accent1">
                        <a:lumMod val="20000"/>
                        <a:lumOff val="80000"/>
                      </a:schemeClr>
                    </a:solidFill>
                  </a:tcPr>
                </a:tc>
                <a:tc>
                  <a:txBody>
                    <a:bodyPr/>
                    <a:lstStyle/>
                    <a:p>
                      <a:r>
                        <a:rPr lang="en-GB" sz="1300">
                          <a:solidFill>
                            <a:schemeClr val="tx1"/>
                          </a:solidFill>
                          <a:latin typeface="Arial"/>
                        </a:rPr>
                        <a:t>Ad hoc</a:t>
                      </a:r>
                    </a:p>
                  </a:txBody>
                  <a:tcPr>
                    <a:solidFill>
                      <a:schemeClr val="accent1">
                        <a:lumMod val="20000"/>
                        <a:lumOff val="80000"/>
                      </a:schemeClr>
                    </a:solidFill>
                  </a:tcPr>
                </a:tc>
                <a:tc>
                  <a:txBody>
                    <a:bodyPr/>
                    <a:lstStyle/>
                    <a:p>
                      <a:r>
                        <a:rPr lang="en-GB" sz="1300">
                          <a:solidFill>
                            <a:schemeClr val="tx1"/>
                          </a:solidFill>
                          <a:latin typeface="Arial"/>
                        </a:rPr>
                        <a:t>Specific officers / skills </a:t>
                      </a:r>
                    </a:p>
                  </a:txBody>
                  <a:tcPr>
                    <a:solidFill>
                      <a:schemeClr val="accent1">
                        <a:lumMod val="20000"/>
                        <a:lumOff val="80000"/>
                      </a:schemeClr>
                    </a:solidFill>
                  </a:tcPr>
                </a:tc>
                <a:extLst>
                  <a:ext uri="{0D108BD9-81ED-4DB2-BD59-A6C34878D82A}">
                    <a16:rowId xmlns:a16="http://schemas.microsoft.com/office/drawing/2014/main" val="2363137862"/>
                  </a:ext>
                </a:extLst>
              </a:tr>
              <a:tr h="455789">
                <a:tc>
                  <a:txBody>
                    <a:bodyPr/>
                    <a:lstStyle/>
                    <a:p>
                      <a:pPr algn="ctr"/>
                      <a:endParaRPr lang="en-GB" sz="1200" i="0">
                        <a:latin typeface="Arial"/>
                      </a:endParaRPr>
                    </a:p>
                  </a:txBody>
                  <a:tcPr vert="vert270"/>
                </a:tc>
                <a:tc>
                  <a:txBody>
                    <a:bodyPr/>
                    <a:lstStyle/>
                    <a:p>
                      <a:r>
                        <a:rPr lang="en-GB" sz="1300">
                          <a:latin typeface="Arial"/>
                        </a:rPr>
                        <a:t>Employee Ideas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latin typeface="Arial"/>
                        </a:rPr>
                        <a:t>Two-way, digital platform access via MS Teams </a:t>
                      </a:r>
                    </a:p>
                  </a:txBody>
                  <a:tcPr>
                    <a:solidFill>
                      <a:schemeClr val="accent1">
                        <a:lumMod val="20000"/>
                        <a:lumOff val="80000"/>
                      </a:schemeClr>
                    </a:solidFill>
                  </a:tcPr>
                </a:tc>
                <a:tc>
                  <a:txBody>
                    <a:bodyPr/>
                    <a:lstStyle/>
                    <a:p>
                      <a:r>
                        <a:rPr lang="en-GB" sz="1300">
                          <a:latin typeface="Arial"/>
                        </a:rPr>
                        <a:t>Campaigns to gather views and ideas from the workforce on specific topics </a:t>
                      </a:r>
                    </a:p>
                  </a:txBody>
                  <a:tcPr>
                    <a:solidFill>
                      <a:schemeClr val="accent1">
                        <a:lumMod val="20000"/>
                        <a:lumOff val="80000"/>
                      </a:schemeClr>
                    </a:solidFill>
                  </a:tcPr>
                </a:tc>
                <a:tc>
                  <a:txBody>
                    <a:bodyPr/>
                    <a:lstStyle/>
                    <a:p>
                      <a:r>
                        <a:rPr lang="en-GB" sz="1300">
                          <a:latin typeface="Arial"/>
                        </a:rPr>
                        <a:t>Ad hoc </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i="0">
                          <a:solidFill>
                            <a:schemeClr val="tx1"/>
                          </a:solidFill>
                          <a:latin typeface="Arial"/>
                        </a:rPr>
                        <a:t>All officers and staff.</a:t>
                      </a:r>
                    </a:p>
                  </a:txBody>
                  <a:tcPr>
                    <a:solidFill>
                      <a:schemeClr val="accent1">
                        <a:lumMod val="20000"/>
                        <a:lumOff val="80000"/>
                      </a:schemeClr>
                    </a:solidFill>
                  </a:tcPr>
                </a:tc>
                <a:extLst>
                  <a:ext uri="{0D108BD9-81ED-4DB2-BD59-A6C34878D82A}">
                    <a16:rowId xmlns:a16="http://schemas.microsoft.com/office/drawing/2014/main" val="3529048499"/>
                  </a:ext>
                </a:extLst>
              </a:tr>
            </a:tbl>
          </a:graphicData>
        </a:graphic>
      </p:graphicFrame>
    </p:spTree>
    <p:extLst>
      <p:ext uri="{BB962C8B-B14F-4D97-AF65-F5344CB8AC3E}">
        <p14:creationId xmlns:p14="http://schemas.microsoft.com/office/powerpoint/2010/main" val="3613907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1D9D5-0491-45BA-A46D-FE02990B387A}"/>
              </a:ext>
            </a:extLst>
          </p:cNvPr>
          <p:cNvSpPr>
            <a:spLocks noGrp="1"/>
          </p:cNvSpPr>
          <p:nvPr>
            <p:ph type="title"/>
          </p:nvPr>
        </p:nvSpPr>
        <p:spPr/>
        <p:txBody>
          <a:bodyPr/>
          <a:lstStyle/>
          <a:p>
            <a:r>
              <a:rPr lang="en-GB">
                <a:latin typeface="Arial"/>
                <a:cs typeface="Arial"/>
              </a:rPr>
              <a:t>OUR CHANNEL MATRIX – EMERGING </a:t>
            </a:r>
          </a:p>
        </p:txBody>
      </p:sp>
      <p:graphicFrame>
        <p:nvGraphicFramePr>
          <p:cNvPr id="5" name="Table 3">
            <a:extLst>
              <a:ext uri="{FF2B5EF4-FFF2-40B4-BE49-F238E27FC236}">
                <a16:creationId xmlns:a16="http://schemas.microsoft.com/office/drawing/2014/main" id="{560CF82C-8052-4D66-A3B0-EC2CB121CFB6}"/>
              </a:ext>
            </a:extLst>
          </p:cNvPr>
          <p:cNvGraphicFramePr>
            <a:graphicFrameLocks noGrp="1"/>
          </p:cNvGraphicFramePr>
          <p:nvPr>
            <p:extLst>
              <p:ext uri="{D42A27DB-BD31-4B8C-83A1-F6EECF244321}">
                <p14:modId xmlns:p14="http://schemas.microsoft.com/office/powerpoint/2010/main" val="4093991428"/>
              </p:ext>
            </p:extLst>
          </p:nvPr>
        </p:nvGraphicFramePr>
        <p:xfrm>
          <a:off x="2014917" y="782652"/>
          <a:ext cx="10089257" cy="2597376"/>
        </p:xfrm>
        <a:graphic>
          <a:graphicData uri="http://schemas.openxmlformats.org/drawingml/2006/table">
            <a:tbl>
              <a:tblPr firstRow="1" bandRow="1">
                <a:tableStyleId>{5C22544A-7EE6-4342-B048-85BDC9FD1C3A}</a:tableStyleId>
              </a:tblPr>
              <a:tblGrid>
                <a:gridCol w="486833">
                  <a:extLst>
                    <a:ext uri="{9D8B030D-6E8A-4147-A177-3AD203B41FA5}">
                      <a16:colId xmlns:a16="http://schemas.microsoft.com/office/drawing/2014/main" val="3251264782"/>
                    </a:ext>
                  </a:extLst>
                </a:gridCol>
                <a:gridCol w="2798553">
                  <a:extLst>
                    <a:ext uri="{9D8B030D-6E8A-4147-A177-3AD203B41FA5}">
                      <a16:colId xmlns:a16="http://schemas.microsoft.com/office/drawing/2014/main" val="1651157752"/>
                    </a:ext>
                  </a:extLst>
                </a:gridCol>
                <a:gridCol w="2049223">
                  <a:extLst>
                    <a:ext uri="{9D8B030D-6E8A-4147-A177-3AD203B41FA5}">
                      <a16:colId xmlns:a16="http://schemas.microsoft.com/office/drawing/2014/main" val="3150779214"/>
                    </a:ext>
                  </a:extLst>
                </a:gridCol>
                <a:gridCol w="1352712">
                  <a:extLst>
                    <a:ext uri="{9D8B030D-6E8A-4147-A177-3AD203B41FA5}">
                      <a16:colId xmlns:a16="http://schemas.microsoft.com/office/drawing/2014/main" val="2088627429"/>
                    </a:ext>
                  </a:extLst>
                </a:gridCol>
                <a:gridCol w="1700968">
                  <a:extLst>
                    <a:ext uri="{9D8B030D-6E8A-4147-A177-3AD203B41FA5}">
                      <a16:colId xmlns:a16="http://schemas.microsoft.com/office/drawing/2014/main" val="2378637829"/>
                    </a:ext>
                  </a:extLst>
                </a:gridCol>
                <a:gridCol w="1700968">
                  <a:extLst>
                    <a:ext uri="{9D8B030D-6E8A-4147-A177-3AD203B41FA5}">
                      <a16:colId xmlns:a16="http://schemas.microsoft.com/office/drawing/2014/main" val="2512242738"/>
                    </a:ext>
                  </a:extLst>
                </a:gridCol>
              </a:tblGrid>
              <a:tr h="433296">
                <a:tc rowSpan="3">
                  <a:txBody>
                    <a:bodyPr/>
                    <a:lstStyle/>
                    <a:p>
                      <a:pPr algn="ctr"/>
                      <a:r>
                        <a:rPr lang="en-GB" sz="1300">
                          <a:latin typeface="Arial"/>
                        </a:rPr>
                        <a:t>Emerging / new channels</a:t>
                      </a:r>
                    </a:p>
                  </a:txBody>
                  <a:tcPr vert="vert270"/>
                </a:tc>
                <a:tc>
                  <a:txBody>
                    <a:bodyPr/>
                    <a:lstStyle/>
                    <a:p>
                      <a:pPr algn="l"/>
                      <a:r>
                        <a:rPr lang="en-GB" sz="1300">
                          <a:latin typeface="Arial"/>
                        </a:rPr>
                        <a:t>Channel name</a:t>
                      </a:r>
                    </a:p>
                  </a:txBody>
                  <a:tcPr/>
                </a:tc>
                <a:tc>
                  <a:txBody>
                    <a:bodyPr/>
                    <a:lstStyle/>
                    <a:p>
                      <a:pPr algn="l"/>
                      <a:r>
                        <a:rPr lang="en-GB" sz="1300">
                          <a:latin typeface="Arial"/>
                        </a:rPr>
                        <a:t>Type / Broadcast or Two-way </a:t>
                      </a:r>
                    </a:p>
                  </a:txBody>
                  <a:tcPr/>
                </a:tc>
                <a:tc>
                  <a:txBody>
                    <a:bodyPr/>
                    <a:lstStyle/>
                    <a:p>
                      <a:pPr algn="l"/>
                      <a:r>
                        <a:rPr lang="en-GB" sz="1300">
                          <a:latin typeface="Arial"/>
                        </a:rPr>
                        <a:t>Purpose  / content </a:t>
                      </a:r>
                    </a:p>
                  </a:txBody>
                  <a:tcPr/>
                </a:tc>
                <a:tc>
                  <a:txBody>
                    <a:bodyPr/>
                    <a:lstStyle/>
                    <a:p>
                      <a:pPr algn="l"/>
                      <a:r>
                        <a:rPr lang="en-GB" sz="1300">
                          <a:latin typeface="Arial"/>
                        </a:rPr>
                        <a:t>Frequency</a:t>
                      </a:r>
                    </a:p>
                  </a:txBody>
                  <a:tcPr/>
                </a:tc>
                <a:tc>
                  <a:txBody>
                    <a:bodyPr/>
                    <a:lstStyle/>
                    <a:p>
                      <a:pPr algn="l"/>
                      <a:r>
                        <a:rPr lang="en-GB" sz="1300">
                          <a:latin typeface="Arial"/>
                        </a:rPr>
                        <a:t>Reach </a:t>
                      </a:r>
                    </a:p>
                  </a:txBody>
                  <a:tcPr/>
                </a:tc>
                <a:extLst>
                  <a:ext uri="{0D108BD9-81ED-4DB2-BD59-A6C34878D82A}">
                    <a16:rowId xmlns:a16="http://schemas.microsoft.com/office/drawing/2014/main" val="4129114122"/>
                  </a:ext>
                </a:extLst>
              </a:tr>
              <a:tr h="619371">
                <a:tc vMerge="1">
                  <a:txBody>
                    <a:bodyPr/>
                    <a:lstStyle/>
                    <a:p>
                      <a:endParaRPr lang="en-GB" sz="1200"/>
                    </a:p>
                  </a:txBody>
                  <a:tcPr/>
                </a:tc>
                <a:tc>
                  <a:txBody>
                    <a:bodyPr/>
                    <a:lstStyle/>
                    <a:p>
                      <a:r>
                        <a:rPr lang="en-GB" sz="1300">
                          <a:solidFill>
                            <a:schemeClr val="tx1"/>
                          </a:solidFill>
                          <a:latin typeface="Arial"/>
                        </a:rPr>
                        <a:t>Digital signage </a:t>
                      </a:r>
                    </a:p>
                  </a:txBody>
                  <a:tcPr/>
                </a:tc>
                <a:tc>
                  <a:txBody>
                    <a:bodyPr/>
                    <a:lstStyle/>
                    <a:p>
                      <a:r>
                        <a:rPr lang="en-GB" sz="1300">
                          <a:solidFill>
                            <a:schemeClr val="tx1"/>
                          </a:solidFill>
                          <a:latin typeface="Arial"/>
                        </a:rPr>
                        <a:t>Broadcast </a:t>
                      </a:r>
                    </a:p>
                  </a:txBody>
                  <a:tcPr/>
                </a:tc>
                <a:tc>
                  <a:txBody>
                    <a:bodyPr/>
                    <a:lstStyle/>
                    <a:p>
                      <a:r>
                        <a:rPr lang="en-GB" sz="1300">
                          <a:solidFill>
                            <a:schemeClr val="tx1"/>
                          </a:solidFill>
                          <a:latin typeface="Arial"/>
                        </a:rPr>
                        <a:t>Visual reminders and direction to other channels to highlight key messages, information and initiatives,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i="0">
                          <a:solidFill>
                            <a:schemeClr val="tx1"/>
                          </a:solidFill>
                          <a:latin typeface="Arial"/>
                        </a:rPr>
                        <a:t>Ad hoc </a:t>
                      </a:r>
                    </a:p>
                  </a:txBody>
                  <a:tcPr/>
                </a:tc>
                <a:tc>
                  <a:txBody>
                    <a:bodyPr/>
                    <a:lstStyle/>
                    <a:p>
                      <a:r>
                        <a:rPr lang="en-GB" sz="1300">
                          <a:solidFill>
                            <a:schemeClr val="tx1"/>
                          </a:solidFill>
                          <a:latin typeface="Arial"/>
                        </a:rPr>
                        <a:t>Location specific </a:t>
                      </a:r>
                    </a:p>
                  </a:txBody>
                  <a:tcPr/>
                </a:tc>
                <a:extLst>
                  <a:ext uri="{0D108BD9-81ED-4DB2-BD59-A6C34878D82A}">
                    <a16:rowId xmlns:a16="http://schemas.microsoft.com/office/drawing/2014/main" val="3374764417"/>
                  </a:ext>
                </a:extLst>
              </a:tr>
              <a:tr h="433296">
                <a:tc vMerge="1">
                  <a:txBody>
                    <a:bodyPr/>
                    <a:lstStyle/>
                    <a:p>
                      <a:endParaRPr lang="en-GB" sz="1200"/>
                    </a:p>
                  </a:txBody>
                  <a:tcPr/>
                </a:tc>
                <a:tc>
                  <a:txBody>
                    <a:bodyPr/>
                    <a:lstStyle/>
                    <a:p>
                      <a:endParaRPr lang="en-GB" sz="130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a:latin typeface="Arial"/>
                      </a:endParaRPr>
                    </a:p>
                  </a:txBody>
                  <a:tcPr/>
                </a:tc>
                <a:tc>
                  <a:txBody>
                    <a:bodyPr/>
                    <a:lstStyle/>
                    <a:p>
                      <a:endParaRPr lang="en-GB" sz="1300">
                        <a:latin typeface="Arial"/>
                      </a:endParaRPr>
                    </a:p>
                  </a:txBody>
                  <a:tcPr/>
                </a:tc>
                <a:tc>
                  <a:txBody>
                    <a:bodyPr/>
                    <a:lstStyle/>
                    <a:p>
                      <a:endParaRPr lang="en-GB" sz="130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i="0">
                        <a:solidFill>
                          <a:schemeClr val="tx1"/>
                        </a:solidFill>
                        <a:latin typeface="Arial"/>
                      </a:endParaRPr>
                    </a:p>
                  </a:txBody>
                  <a:tcPr/>
                </a:tc>
                <a:extLst>
                  <a:ext uri="{0D108BD9-81ED-4DB2-BD59-A6C34878D82A}">
                    <a16:rowId xmlns:a16="http://schemas.microsoft.com/office/drawing/2014/main" val="958873623"/>
                  </a:ext>
                </a:extLst>
              </a:tr>
            </a:tbl>
          </a:graphicData>
        </a:graphic>
      </p:graphicFrame>
      <p:graphicFrame>
        <p:nvGraphicFramePr>
          <p:cNvPr id="8" name="Table 3">
            <a:extLst>
              <a:ext uri="{FF2B5EF4-FFF2-40B4-BE49-F238E27FC236}">
                <a16:creationId xmlns:a16="http://schemas.microsoft.com/office/drawing/2014/main" id="{ACB70AC7-55CF-4F90-B69B-8E3C34949354}"/>
              </a:ext>
            </a:extLst>
          </p:cNvPr>
          <p:cNvGraphicFramePr>
            <a:graphicFrameLocks noGrp="1"/>
          </p:cNvGraphicFramePr>
          <p:nvPr>
            <p:extLst>
              <p:ext uri="{D42A27DB-BD31-4B8C-83A1-F6EECF244321}">
                <p14:modId xmlns:p14="http://schemas.microsoft.com/office/powerpoint/2010/main" val="1947810130"/>
              </p:ext>
            </p:extLst>
          </p:nvPr>
        </p:nvGraphicFramePr>
        <p:xfrm>
          <a:off x="2014917" y="3819828"/>
          <a:ext cx="10089256" cy="2255520"/>
        </p:xfrm>
        <a:graphic>
          <a:graphicData uri="http://schemas.openxmlformats.org/drawingml/2006/table">
            <a:tbl>
              <a:tblPr firstRow="1" bandRow="1">
                <a:tableStyleId>{5C22544A-7EE6-4342-B048-85BDC9FD1C3A}</a:tableStyleId>
              </a:tblPr>
              <a:tblGrid>
                <a:gridCol w="508000">
                  <a:extLst>
                    <a:ext uri="{9D8B030D-6E8A-4147-A177-3AD203B41FA5}">
                      <a16:colId xmlns:a16="http://schemas.microsoft.com/office/drawing/2014/main" val="3251264782"/>
                    </a:ext>
                  </a:extLst>
                </a:gridCol>
                <a:gridCol w="2777385">
                  <a:extLst>
                    <a:ext uri="{9D8B030D-6E8A-4147-A177-3AD203B41FA5}">
                      <a16:colId xmlns:a16="http://schemas.microsoft.com/office/drawing/2014/main" val="1651157752"/>
                    </a:ext>
                  </a:extLst>
                </a:gridCol>
                <a:gridCol w="2049223">
                  <a:extLst>
                    <a:ext uri="{9D8B030D-6E8A-4147-A177-3AD203B41FA5}">
                      <a16:colId xmlns:a16="http://schemas.microsoft.com/office/drawing/2014/main" val="3150779214"/>
                    </a:ext>
                  </a:extLst>
                </a:gridCol>
                <a:gridCol w="1352712">
                  <a:extLst>
                    <a:ext uri="{9D8B030D-6E8A-4147-A177-3AD203B41FA5}">
                      <a16:colId xmlns:a16="http://schemas.microsoft.com/office/drawing/2014/main" val="2088627429"/>
                    </a:ext>
                  </a:extLst>
                </a:gridCol>
                <a:gridCol w="1700968">
                  <a:extLst>
                    <a:ext uri="{9D8B030D-6E8A-4147-A177-3AD203B41FA5}">
                      <a16:colId xmlns:a16="http://schemas.microsoft.com/office/drawing/2014/main" val="2378637829"/>
                    </a:ext>
                  </a:extLst>
                </a:gridCol>
                <a:gridCol w="1700968">
                  <a:extLst>
                    <a:ext uri="{9D8B030D-6E8A-4147-A177-3AD203B41FA5}">
                      <a16:colId xmlns:a16="http://schemas.microsoft.com/office/drawing/2014/main" val="2512242738"/>
                    </a:ext>
                  </a:extLst>
                </a:gridCol>
              </a:tblGrid>
              <a:tr h="307682">
                <a:tc rowSpan="3">
                  <a:txBody>
                    <a:bodyPr/>
                    <a:lstStyle/>
                    <a:p>
                      <a:pPr algn="ctr"/>
                      <a:r>
                        <a:rPr lang="en-GB" sz="1300">
                          <a:latin typeface="Arial"/>
                        </a:rPr>
                        <a:t>Informal channels</a:t>
                      </a:r>
                    </a:p>
                  </a:txBody>
                  <a:tcPr vert="vert270"/>
                </a:tc>
                <a:tc>
                  <a:txBody>
                    <a:bodyPr/>
                    <a:lstStyle/>
                    <a:p>
                      <a:pPr algn="l"/>
                      <a:r>
                        <a:rPr lang="en-GB" sz="1300">
                          <a:latin typeface="Arial"/>
                        </a:rPr>
                        <a:t>Channel name</a:t>
                      </a:r>
                    </a:p>
                  </a:txBody>
                  <a:tcPr/>
                </a:tc>
                <a:tc>
                  <a:txBody>
                    <a:bodyPr/>
                    <a:lstStyle/>
                    <a:p>
                      <a:pPr algn="l"/>
                      <a:r>
                        <a:rPr lang="en-GB" sz="1300">
                          <a:latin typeface="Arial"/>
                        </a:rPr>
                        <a:t>Type / Broadcast or Two-way </a:t>
                      </a:r>
                    </a:p>
                  </a:txBody>
                  <a:tcPr/>
                </a:tc>
                <a:tc>
                  <a:txBody>
                    <a:bodyPr/>
                    <a:lstStyle/>
                    <a:p>
                      <a:pPr algn="l"/>
                      <a:r>
                        <a:rPr lang="en-GB" sz="1300">
                          <a:latin typeface="Arial"/>
                        </a:rPr>
                        <a:t>Purpose  / content </a:t>
                      </a:r>
                    </a:p>
                  </a:txBody>
                  <a:tcPr/>
                </a:tc>
                <a:tc>
                  <a:txBody>
                    <a:bodyPr/>
                    <a:lstStyle/>
                    <a:p>
                      <a:pPr algn="l"/>
                      <a:r>
                        <a:rPr lang="en-GB" sz="1300">
                          <a:latin typeface="Arial"/>
                        </a:rPr>
                        <a:t>Frequency</a:t>
                      </a:r>
                    </a:p>
                  </a:txBody>
                  <a:tcPr/>
                </a:tc>
                <a:tc>
                  <a:txBody>
                    <a:bodyPr/>
                    <a:lstStyle/>
                    <a:p>
                      <a:pPr algn="l"/>
                      <a:r>
                        <a:rPr lang="en-GB" sz="1300">
                          <a:latin typeface="Arial"/>
                        </a:rPr>
                        <a:t>Reach </a:t>
                      </a:r>
                    </a:p>
                  </a:txBody>
                  <a:tcPr/>
                </a:tc>
                <a:extLst>
                  <a:ext uri="{0D108BD9-81ED-4DB2-BD59-A6C34878D82A}">
                    <a16:rowId xmlns:a16="http://schemas.microsoft.com/office/drawing/2014/main" val="4129114122"/>
                  </a:ext>
                </a:extLst>
              </a:tr>
              <a:tr h="697110">
                <a:tc vMerge="1">
                  <a:txBody>
                    <a:bodyPr/>
                    <a:lstStyle/>
                    <a:p>
                      <a:endParaRPr lang="en-GB" sz="1200"/>
                    </a:p>
                  </a:txBody>
                  <a:tcPr/>
                </a:tc>
                <a:tc>
                  <a:txBody>
                    <a:bodyPr/>
                    <a:lstStyle/>
                    <a:p>
                      <a:r>
                        <a:rPr lang="en-GB" sz="1300">
                          <a:latin typeface="Arial"/>
                        </a:rPr>
                        <a:t>WhatsApp </a:t>
                      </a:r>
                    </a:p>
                  </a:txBody>
                  <a:tcPr/>
                </a:tc>
                <a:tc>
                  <a:txBody>
                    <a:bodyPr/>
                    <a:lstStyle/>
                    <a:p>
                      <a:r>
                        <a:rPr lang="en-GB" sz="1300">
                          <a:latin typeface="Arial"/>
                        </a:rPr>
                        <a:t>Two-way, personal communication between colleagues/teams using Meta owned App </a:t>
                      </a:r>
                    </a:p>
                  </a:txBody>
                  <a:tcPr/>
                </a:tc>
                <a:tc>
                  <a:txBody>
                    <a:bodyPr/>
                    <a:lstStyle/>
                    <a:p>
                      <a:endParaRPr lang="en-GB" sz="1300">
                        <a:latin typeface="Arial"/>
                      </a:endParaRPr>
                    </a:p>
                  </a:txBody>
                  <a:tcPr/>
                </a:tc>
                <a:tc>
                  <a:txBody>
                    <a:bodyPr/>
                    <a:lstStyle/>
                    <a:p>
                      <a:r>
                        <a:rPr lang="en-GB" sz="1300">
                          <a:latin typeface="Arial"/>
                        </a:rPr>
                        <a:t>Ad hoc / personal use </a:t>
                      </a:r>
                    </a:p>
                  </a:txBody>
                  <a:tcPr/>
                </a:tc>
                <a:tc>
                  <a:txBody>
                    <a:bodyPr/>
                    <a:lstStyle/>
                    <a:p>
                      <a:r>
                        <a:rPr lang="en-GB" sz="1300">
                          <a:latin typeface="Arial"/>
                        </a:rPr>
                        <a:t>Employee controlled </a:t>
                      </a:r>
                    </a:p>
                  </a:txBody>
                  <a:tcPr/>
                </a:tc>
                <a:extLst>
                  <a:ext uri="{0D108BD9-81ED-4DB2-BD59-A6C34878D82A}">
                    <a16:rowId xmlns:a16="http://schemas.microsoft.com/office/drawing/2014/main" val="3374764417"/>
                  </a:ext>
                </a:extLst>
              </a:tr>
              <a:tr h="799972">
                <a:tc vMerge="1">
                  <a:txBody>
                    <a:bodyPr/>
                    <a:lstStyle/>
                    <a:p>
                      <a:endParaRPr lang="en-GB" sz="1200"/>
                    </a:p>
                  </a:txBody>
                  <a:tcPr/>
                </a:tc>
                <a:tc>
                  <a:txBody>
                    <a:bodyPr/>
                    <a:lstStyle/>
                    <a:p>
                      <a:r>
                        <a:rPr lang="en-GB" sz="1300">
                          <a:latin typeface="Arial"/>
                        </a:rPr>
                        <a:t>Facebook groups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latin typeface="Arial"/>
                        </a:rPr>
                        <a:t>Two-way, personal communication between colleagues/teams using Meta owned platform </a:t>
                      </a:r>
                    </a:p>
                  </a:txBody>
                  <a:tcPr/>
                </a:tc>
                <a:tc>
                  <a:txBody>
                    <a:bodyPr/>
                    <a:lstStyle/>
                    <a:p>
                      <a:endParaRPr lang="en-GB" sz="130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latin typeface="Arial"/>
                        </a:rPr>
                        <a:t>Ad hoc / personal use </a:t>
                      </a:r>
                    </a:p>
                    <a:p>
                      <a:endParaRPr lang="en-GB" sz="130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a:latin typeface="Arial"/>
                        </a:rPr>
                        <a:t>Employee controlled </a:t>
                      </a:r>
                    </a:p>
                    <a:p>
                      <a:endParaRPr lang="en-GB" sz="1300">
                        <a:latin typeface="Arial"/>
                      </a:endParaRPr>
                    </a:p>
                  </a:txBody>
                  <a:tcPr/>
                </a:tc>
                <a:extLst>
                  <a:ext uri="{0D108BD9-81ED-4DB2-BD59-A6C34878D82A}">
                    <a16:rowId xmlns:a16="http://schemas.microsoft.com/office/drawing/2014/main" val="3188061556"/>
                  </a:ext>
                </a:extLst>
              </a:tr>
            </a:tbl>
          </a:graphicData>
        </a:graphic>
      </p:graphicFrame>
    </p:spTree>
    <p:extLst>
      <p:ext uri="{BB962C8B-B14F-4D97-AF65-F5344CB8AC3E}">
        <p14:creationId xmlns:p14="http://schemas.microsoft.com/office/powerpoint/2010/main" val="2170365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0D01A-D068-B579-09E9-5BDF5380ADC1}"/>
              </a:ext>
            </a:extLst>
          </p:cNvPr>
          <p:cNvSpPr>
            <a:spLocks noGrp="1"/>
          </p:cNvSpPr>
          <p:nvPr>
            <p:ph type="title"/>
          </p:nvPr>
        </p:nvSpPr>
        <p:spPr/>
        <p:txBody>
          <a:bodyPr/>
          <a:lstStyle/>
          <a:p>
            <a:r>
              <a:rPr lang="en-GB">
                <a:latin typeface="Arial"/>
                <a:cs typeface="Arial"/>
              </a:rPr>
              <a:t>LEADERSHIP COMMUNICATIONS </a:t>
            </a:r>
          </a:p>
        </p:txBody>
      </p:sp>
      <p:sp>
        <p:nvSpPr>
          <p:cNvPr id="4" name="TextBox 3">
            <a:extLst>
              <a:ext uri="{FF2B5EF4-FFF2-40B4-BE49-F238E27FC236}">
                <a16:creationId xmlns:a16="http://schemas.microsoft.com/office/drawing/2014/main" id="{402FC66E-615A-CB41-462B-BE19374C7647}"/>
              </a:ext>
            </a:extLst>
          </p:cNvPr>
          <p:cNvSpPr txBox="1"/>
          <p:nvPr/>
        </p:nvSpPr>
        <p:spPr>
          <a:xfrm>
            <a:off x="2015416" y="919258"/>
            <a:ext cx="9721362" cy="5078313"/>
          </a:xfrm>
          <a:prstGeom prst="rect">
            <a:avLst/>
          </a:prstGeom>
          <a:noFill/>
        </p:spPr>
        <p:txBody>
          <a:bodyPr wrap="square" lIns="91440" tIns="45720" rIns="91440" bIns="45720" anchor="t">
            <a:spAutoFit/>
          </a:bodyPr>
          <a:lstStyle/>
          <a:p>
            <a:r>
              <a:rPr lang="en-GB">
                <a:latin typeface="Arial"/>
                <a:cs typeface="Arial"/>
              </a:rPr>
              <a:t>Leadership is key for internal communications. </a:t>
            </a:r>
            <a:endParaRPr lang="en-US">
              <a:latin typeface="Arial"/>
              <a:cs typeface="Arial"/>
            </a:endParaRPr>
          </a:p>
          <a:p>
            <a:endParaRPr lang="en-GB">
              <a:latin typeface="Arial"/>
              <a:cs typeface="Arial"/>
            </a:endParaRPr>
          </a:p>
          <a:p>
            <a:r>
              <a:rPr lang="en-GB">
                <a:latin typeface="Arial"/>
                <a:cs typeface="Arial"/>
              </a:rPr>
              <a:t>Leaders across the organisation are delivering internal communications every day and they must be informed to be able to do this and understand the desired approach from senior leaders.</a:t>
            </a:r>
          </a:p>
          <a:p>
            <a:endParaRPr lang="en-GB" b="1">
              <a:latin typeface="Arial" panose="020B0604020202020204" pitchFamily="34" charset="0"/>
              <a:cs typeface="Arial" panose="020B0604020202020204" pitchFamily="34" charset="0"/>
            </a:endParaRPr>
          </a:p>
          <a:p>
            <a:r>
              <a:rPr lang="en-GB" b="1">
                <a:latin typeface="Arial"/>
                <a:cs typeface="Arial"/>
              </a:rPr>
              <a:t>Chief officer team: </a:t>
            </a:r>
            <a:r>
              <a:rPr lang="en-GB">
                <a:latin typeface="Arial"/>
                <a:cs typeface="Arial"/>
              </a:rPr>
              <a:t>Inspire, motivate and give the confidence that we can achieve our vision. </a:t>
            </a:r>
          </a:p>
          <a:p>
            <a:endParaRPr lang="en-GB">
              <a:latin typeface="Arial"/>
              <a:ea typeface="Calibri" panose="020F0502020204030204"/>
              <a:cs typeface="Calibri" panose="020F0502020204030204"/>
            </a:endParaRPr>
          </a:p>
          <a:p>
            <a:r>
              <a:rPr lang="en-GB" b="1">
                <a:latin typeface="Arial"/>
                <a:cs typeface="Arial"/>
              </a:rPr>
              <a:t>Senior managers: </a:t>
            </a:r>
            <a:r>
              <a:rPr lang="en-GB">
                <a:latin typeface="Arial"/>
                <a:cs typeface="Arial"/>
              </a:rPr>
              <a:t>Translate the vision into objectives for their business area. Help their business area understand how they align what they do to the vision – alignment and prioritisation.</a:t>
            </a:r>
            <a:endParaRPr lang="en-GB">
              <a:latin typeface="Arial"/>
              <a:ea typeface="Calibri" panose="020F0502020204030204"/>
              <a:cs typeface="Arial"/>
            </a:endParaRPr>
          </a:p>
          <a:p>
            <a:endParaRPr lang="en-GB">
              <a:latin typeface="Arial"/>
              <a:ea typeface="Calibri" panose="020F0502020204030204"/>
              <a:cs typeface="Calibri" panose="020F0502020204030204"/>
            </a:endParaRPr>
          </a:p>
          <a:p>
            <a:r>
              <a:rPr lang="en-GB" b="1">
                <a:latin typeface="Arial"/>
                <a:cs typeface="Arial"/>
              </a:rPr>
              <a:t>Line managers:</a:t>
            </a:r>
            <a:r>
              <a:rPr lang="en-GB">
                <a:latin typeface="Arial"/>
                <a:cs typeface="Arial"/>
              </a:rPr>
              <a:t> As the trusted source of information for the workforce and the person who understands their teams’ specific roles, line managers help their teams understand how their role helps deliver our vision and then supports them deliver.  </a:t>
            </a:r>
            <a:endParaRPr lang="en-GB">
              <a:latin typeface="Arial"/>
              <a:ea typeface="Calibri" panose="020F0502020204030204"/>
              <a:cs typeface="Arial"/>
            </a:endParaRPr>
          </a:p>
          <a:p>
            <a:endParaRPr lang="en-GB">
              <a:latin typeface="Arial"/>
              <a:ea typeface="Calibri" panose="020F0502020204030204"/>
              <a:cs typeface="Calibri" panose="020F0502020204030204"/>
            </a:endParaRPr>
          </a:p>
          <a:p>
            <a:r>
              <a:rPr lang="en-GB" b="1">
                <a:latin typeface="Arial"/>
                <a:cs typeface="Arial"/>
              </a:rPr>
              <a:t>Internal communications: </a:t>
            </a:r>
            <a:r>
              <a:rPr lang="en-GB">
                <a:latin typeface="Arial"/>
                <a:cs typeface="Arial"/>
              </a:rPr>
              <a:t>Champion best practice in internal communications, lead internal communications for the organisation and support leaders to communicate effectively.  </a:t>
            </a:r>
          </a:p>
        </p:txBody>
      </p:sp>
    </p:spTree>
    <p:extLst>
      <p:ext uri="{BB962C8B-B14F-4D97-AF65-F5344CB8AC3E}">
        <p14:creationId xmlns:p14="http://schemas.microsoft.com/office/powerpoint/2010/main" val="910496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22DE3-5E5F-4F5F-83B2-C437CEB95114}"/>
              </a:ext>
            </a:extLst>
          </p:cNvPr>
          <p:cNvSpPr>
            <a:spLocks noGrp="1"/>
          </p:cNvSpPr>
          <p:nvPr>
            <p:ph type="title"/>
          </p:nvPr>
        </p:nvSpPr>
        <p:spPr/>
        <p:txBody>
          <a:bodyPr/>
          <a:lstStyle/>
          <a:p>
            <a:br>
              <a:rPr lang="en-GB"/>
            </a:br>
            <a:r>
              <a:rPr lang="en-GB">
                <a:latin typeface="Arial"/>
                <a:cs typeface="Arial"/>
              </a:rPr>
              <a:t>HOW WILL WE MEASURE SUCCESS? </a:t>
            </a:r>
            <a:br>
              <a:rPr lang="en-GB"/>
            </a:br>
            <a:endParaRPr lang="en-GB"/>
          </a:p>
        </p:txBody>
      </p:sp>
      <p:sp>
        <p:nvSpPr>
          <p:cNvPr id="4" name="TextBox 3">
            <a:extLst>
              <a:ext uri="{FF2B5EF4-FFF2-40B4-BE49-F238E27FC236}">
                <a16:creationId xmlns:a16="http://schemas.microsoft.com/office/drawing/2014/main" id="{976A2572-8409-4EEA-B8C5-5A324FDA0B2E}"/>
              </a:ext>
            </a:extLst>
          </p:cNvPr>
          <p:cNvSpPr txBox="1"/>
          <p:nvPr/>
        </p:nvSpPr>
        <p:spPr>
          <a:xfrm>
            <a:off x="2153652" y="970092"/>
            <a:ext cx="10038347" cy="584775"/>
          </a:xfrm>
          <a:prstGeom prst="rect">
            <a:avLst/>
          </a:prstGeom>
          <a:noFill/>
        </p:spPr>
        <p:txBody>
          <a:bodyPr wrap="square" lIns="91440" tIns="45720" rIns="91440" bIns="45720" anchor="t">
            <a:spAutoFit/>
          </a:bodyPr>
          <a:lstStyle/>
          <a:p>
            <a:r>
              <a:rPr lang="en-GB" sz="1600" b="1">
                <a:latin typeface="Arial"/>
                <a:cs typeface="Arial"/>
              </a:rPr>
              <a:t>In evaluating employee experience, measurement will focus on the following six areas. These can be influenced by communications interventions and broader people services led factors. </a:t>
            </a:r>
            <a:endParaRPr lang="en-GB" sz="1480" b="1">
              <a:latin typeface="Arial"/>
              <a:cs typeface="Arial"/>
            </a:endParaRPr>
          </a:p>
        </p:txBody>
      </p:sp>
      <p:graphicFrame>
        <p:nvGraphicFramePr>
          <p:cNvPr id="5" name="Table 6">
            <a:extLst>
              <a:ext uri="{FF2B5EF4-FFF2-40B4-BE49-F238E27FC236}">
                <a16:creationId xmlns:a16="http://schemas.microsoft.com/office/drawing/2014/main" id="{D60AF3E9-539A-46BF-A473-F0D031621A53}"/>
              </a:ext>
            </a:extLst>
          </p:cNvPr>
          <p:cNvGraphicFramePr>
            <a:graphicFrameLocks noGrp="1"/>
          </p:cNvGraphicFramePr>
          <p:nvPr>
            <p:extLst>
              <p:ext uri="{D42A27DB-BD31-4B8C-83A1-F6EECF244321}">
                <p14:modId xmlns:p14="http://schemas.microsoft.com/office/powerpoint/2010/main" val="1425579130"/>
              </p:ext>
            </p:extLst>
          </p:nvPr>
        </p:nvGraphicFramePr>
        <p:xfrm>
          <a:off x="2354388" y="1826476"/>
          <a:ext cx="9410314" cy="3649020"/>
        </p:xfrm>
        <a:graphic>
          <a:graphicData uri="http://schemas.openxmlformats.org/drawingml/2006/table">
            <a:tbl>
              <a:tblPr firstRow="1" bandRow="1">
                <a:tableStyleId>{5C22544A-7EE6-4342-B048-85BDC9FD1C3A}</a:tableStyleId>
              </a:tblPr>
              <a:tblGrid>
                <a:gridCol w="1272392">
                  <a:extLst>
                    <a:ext uri="{9D8B030D-6E8A-4147-A177-3AD203B41FA5}">
                      <a16:colId xmlns:a16="http://schemas.microsoft.com/office/drawing/2014/main" val="4090919981"/>
                    </a:ext>
                  </a:extLst>
                </a:gridCol>
                <a:gridCol w="1571461">
                  <a:extLst>
                    <a:ext uri="{9D8B030D-6E8A-4147-A177-3AD203B41FA5}">
                      <a16:colId xmlns:a16="http://schemas.microsoft.com/office/drawing/2014/main" val="142847320"/>
                    </a:ext>
                  </a:extLst>
                </a:gridCol>
                <a:gridCol w="1729837">
                  <a:extLst>
                    <a:ext uri="{9D8B030D-6E8A-4147-A177-3AD203B41FA5}">
                      <a16:colId xmlns:a16="http://schemas.microsoft.com/office/drawing/2014/main" val="4168833364"/>
                    </a:ext>
                  </a:extLst>
                </a:gridCol>
                <a:gridCol w="1612208">
                  <a:extLst>
                    <a:ext uri="{9D8B030D-6E8A-4147-A177-3AD203B41FA5}">
                      <a16:colId xmlns:a16="http://schemas.microsoft.com/office/drawing/2014/main" val="361998198"/>
                    </a:ext>
                  </a:extLst>
                </a:gridCol>
                <a:gridCol w="1612208">
                  <a:extLst>
                    <a:ext uri="{9D8B030D-6E8A-4147-A177-3AD203B41FA5}">
                      <a16:colId xmlns:a16="http://schemas.microsoft.com/office/drawing/2014/main" val="1038324361"/>
                    </a:ext>
                  </a:extLst>
                </a:gridCol>
                <a:gridCol w="1612208">
                  <a:extLst>
                    <a:ext uri="{9D8B030D-6E8A-4147-A177-3AD203B41FA5}">
                      <a16:colId xmlns:a16="http://schemas.microsoft.com/office/drawing/2014/main" val="2397670749"/>
                    </a:ext>
                  </a:extLst>
                </a:gridCol>
              </a:tblGrid>
              <a:tr h="373388">
                <a:tc>
                  <a:txBody>
                    <a:bodyPr/>
                    <a:lstStyle/>
                    <a:p>
                      <a:r>
                        <a:rPr lang="en-GB" sz="1600" b="1">
                          <a:latin typeface="Arial"/>
                        </a:rPr>
                        <a:t>Channels</a:t>
                      </a:r>
                    </a:p>
                  </a:txBody>
                  <a:tcPr/>
                </a:tc>
                <a:tc>
                  <a:txBody>
                    <a:bodyPr/>
                    <a:lstStyle/>
                    <a:p>
                      <a:r>
                        <a:rPr lang="en-GB" sz="1600" b="1">
                          <a:latin typeface="Arial"/>
                        </a:rPr>
                        <a:t>Content </a:t>
                      </a:r>
                    </a:p>
                  </a:txBody>
                  <a:tcPr/>
                </a:tc>
                <a:tc>
                  <a:txBody>
                    <a:bodyPr/>
                    <a:lstStyle/>
                    <a:p>
                      <a:r>
                        <a:rPr lang="en-GB" sz="1600" b="1">
                          <a:latin typeface="Arial"/>
                        </a:rPr>
                        <a:t>Conversations</a:t>
                      </a:r>
                      <a:r>
                        <a:rPr lang="en-GB" sz="1600">
                          <a:latin typeface="Arial"/>
                        </a:rPr>
                        <a:t> </a:t>
                      </a:r>
                      <a:endParaRPr lang="en-GB" sz="1600" b="1">
                        <a:latin typeface="Arial"/>
                      </a:endParaRPr>
                    </a:p>
                  </a:txBody>
                  <a:tcPr/>
                </a:tc>
                <a:tc>
                  <a:txBody>
                    <a:bodyPr/>
                    <a:lstStyle/>
                    <a:p>
                      <a:r>
                        <a:rPr lang="en-GB" sz="1600" b="1">
                          <a:latin typeface="Arial"/>
                        </a:rPr>
                        <a:t> Voice</a:t>
                      </a:r>
                      <a:r>
                        <a:rPr lang="en-GB" sz="1600">
                          <a:latin typeface="Arial"/>
                        </a:rPr>
                        <a:t> </a:t>
                      </a:r>
                      <a:endParaRPr lang="en-GB" sz="1600" b="1">
                        <a:latin typeface="Arial"/>
                      </a:endParaRPr>
                    </a:p>
                  </a:txBody>
                  <a:tcPr/>
                </a:tc>
                <a:tc>
                  <a:txBody>
                    <a:bodyPr/>
                    <a:lstStyle/>
                    <a:p>
                      <a:r>
                        <a:rPr lang="en-GB" sz="1600" b="1">
                          <a:latin typeface="Arial"/>
                        </a:rPr>
                        <a:t>Sentiment</a:t>
                      </a:r>
                    </a:p>
                  </a:txBody>
                  <a:tcPr/>
                </a:tc>
                <a:tc>
                  <a:txBody>
                    <a:bodyPr/>
                    <a:lstStyle/>
                    <a:p>
                      <a:r>
                        <a:rPr lang="en-GB" sz="1600" b="1">
                          <a:latin typeface="Arial"/>
                        </a:rPr>
                        <a:t>Behaviour</a:t>
                      </a:r>
                      <a:r>
                        <a:rPr lang="en-GB" sz="1600">
                          <a:latin typeface="Arial"/>
                        </a:rPr>
                        <a:t> </a:t>
                      </a:r>
                      <a:endParaRPr lang="en-GB" sz="1600" b="1">
                        <a:latin typeface="Arial"/>
                      </a:endParaRPr>
                    </a:p>
                  </a:txBody>
                  <a:tcPr/>
                </a:tc>
                <a:extLst>
                  <a:ext uri="{0D108BD9-81ED-4DB2-BD59-A6C34878D82A}">
                    <a16:rowId xmlns:a16="http://schemas.microsoft.com/office/drawing/2014/main" val="3262954294"/>
                  </a:ext>
                </a:extLst>
              </a:tr>
              <a:tr h="322472">
                <a:tc gridSpan="6">
                  <a:txBody>
                    <a:bodyPr/>
                    <a:lstStyle/>
                    <a:p>
                      <a:pPr algn="l"/>
                      <a:r>
                        <a:rPr lang="en-GB" sz="1300" b="1">
                          <a:latin typeface="Arial"/>
                        </a:rPr>
                        <a:t>What are we measuring? </a:t>
                      </a:r>
                    </a:p>
                  </a:txBody>
                  <a:tcPr/>
                </a:tc>
                <a:tc hMerge="1">
                  <a:txBody>
                    <a:bodyPr/>
                    <a:lstStyle/>
                    <a:p>
                      <a:endParaRPr lang="en-GB" sz="1300" b="1"/>
                    </a:p>
                  </a:txBody>
                  <a:tcPr/>
                </a:tc>
                <a:tc hMerge="1">
                  <a:txBody>
                    <a:bodyPr/>
                    <a:lstStyle/>
                    <a:p>
                      <a:endParaRPr lang="en-GB" sz="1300" b="1"/>
                    </a:p>
                  </a:txBody>
                  <a:tcPr/>
                </a:tc>
                <a:tc hMerge="1">
                  <a:txBody>
                    <a:bodyPr/>
                    <a:lstStyle/>
                    <a:p>
                      <a:endParaRPr lang="en-GB" sz="1300" b="1"/>
                    </a:p>
                  </a:txBody>
                  <a:tcPr/>
                </a:tc>
                <a:tc hMerge="1">
                  <a:txBody>
                    <a:bodyPr/>
                    <a:lstStyle/>
                    <a:p>
                      <a:endParaRPr lang="en-GB" sz="1300" b="1"/>
                    </a:p>
                  </a:txBody>
                  <a:tcPr/>
                </a:tc>
                <a:tc hMerge="1">
                  <a:txBody>
                    <a:bodyPr/>
                    <a:lstStyle/>
                    <a:p>
                      <a:endParaRPr lang="en-GB" sz="1300" b="1"/>
                    </a:p>
                  </a:txBody>
                  <a:tcPr/>
                </a:tc>
                <a:extLst>
                  <a:ext uri="{0D108BD9-81ED-4DB2-BD59-A6C34878D82A}">
                    <a16:rowId xmlns:a16="http://schemas.microsoft.com/office/drawing/2014/main" val="1135341957"/>
                  </a:ext>
                </a:extLst>
              </a:tr>
              <a:tr h="2953160">
                <a:tc>
                  <a:txBody>
                    <a:bodyPr/>
                    <a:lstStyle/>
                    <a:p>
                      <a:endParaRPr lang="en-GB" sz="1300">
                        <a:latin typeface="Arial"/>
                      </a:endParaRPr>
                    </a:p>
                    <a:p>
                      <a:endParaRPr lang="en-GB" sz="1300">
                        <a:latin typeface="Arial"/>
                      </a:endParaRPr>
                    </a:p>
                    <a:p>
                      <a:endParaRPr lang="en-GB" sz="1300">
                        <a:latin typeface="Arial"/>
                      </a:endParaRPr>
                    </a:p>
                    <a:p>
                      <a:r>
                        <a:rPr lang="en-GB" sz="1400">
                          <a:latin typeface="Arial"/>
                        </a:rPr>
                        <a:t>Are they working? </a:t>
                      </a:r>
                      <a:endParaRPr lang="en-GB" sz="1300">
                        <a:latin typeface="Arial"/>
                      </a:endParaRPr>
                    </a:p>
                    <a:p>
                      <a:endParaRPr lang="en-GB" sz="1300">
                        <a:latin typeface="Arial"/>
                      </a:endParaRPr>
                    </a:p>
                    <a:p>
                      <a:endParaRPr lang="en-GB" sz="1300">
                        <a:latin typeface="Arial"/>
                      </a:endParaRPr>
                    </a:p>
                    <a:p>
                      <a:endParaRPr lang="en-GB" sz="1300">
                        <a:latin typeface="Arial"/>
                      </a:endParaRPr>
                    </a:p>
                    <a:p>
                      <a:endParaRPr lang="en-GB" sz="1300">
                        <a:latin typeface="Arial"/>
                      </a:endParaRPr>
                    </a:p>
                    <a:p>
                      <a:endParaRPr lang="en-GB" sz="1300">
                        <a:latin typeface="Arial"/>
                      </a:endParaRPr>
                    </a:p>
                  </a:txBody>
                  <a:tcPr/>
                </a:tc>
                <a:tc>
                  <a:txBody>
                    <a:bodyPr/>
                    <a:lstStyle/>
                    <a:p>
                      <a:r>
                        <a:rPr lang="en-GB" sz="1400">
                          <a:latin typeface="Arial"/>
                        </a:rPr>
                        <a:t>Are colleagues getting the content they want and need? </a:t>
                      </a:r>
                      <a:br>
                        <a:rPr lang="en-GB" sz="1400">
                          <a:latin typeface="Arial"/>
                        </a:rPr>
                      </a:br>
                      <a:br>
                        <a:rPr lang="en-GB" sz="1400">
                          <a:latin typeface="Arial"/>
                        </a:rPr>
                      </a:br>
                      <a:r>
                        <a:rPr lang="en-GB" sz="1400">
                          <a:latin typeface="Arial"/>
                        </a:rPr>
                        <a:t>What are they interested in? </a:t>
                      </a:r>
                      <a:br>
                        <a:rPr lang="en-GB" sz="1400">
                          <a:latin typeface="Arial"/>
                        </a:rPr>
                      </a:br>
                      <a:br>
                        <a:rPr lang="en-GB" sz="1400">
                          <a:latin typeface="Arial"/>
                        </a:rPr>
                      </a:br>
                      <a:r>
                        <a:rPr lang="en-GB" sz="1400">
                          <a:latin typeface="Arial"/>
                        </a:rPr>
                        <a:t>Is communication timely, relevant, accurate and consistent</a:t>
                      </a:r>
                      <a:endParaRPr lang="en-GB" sz="130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Arial"/>
                        </a:rPr>
                        <a:t>Are people communicating effectively? </a:t>
                      </a:r>
                      <a:br>
                        <a:rPr lang="en-GB" sz="1400">
                          <a:latin typeface="Arial"/>
                        </a:rPr>
                      </a:br>
                      <a:br>
                        <a:rPr lang="en-GB" sz="1400">
                          <a:latin typeface="Arial"/>
                        </a:rPr>
                      </a:br>
                      <a:r>
                        <a:rPr lang="en-GB" sz="1400">
                          <a:latin typeface="Arial"/>
                        </a:rPr>
                        <a:t>How well do leaders, senior managers, middle managers, line managers and colleagues communicate, both formally and informally? </a:t>
                      </a:r>
                    </a:p>
                  </a:txBody>
                  <a:tcPr/>
                </a:tc>
                <a:tc>
                  <a:txBody>
                    <a:bodyPr/>
                    <a:lstStyle/>
                    <a:p>
                      <a:r>
                        <a:rPr lang="en-GB" sz="1400">
                          <a:latin typeface="Arial"/>
                        </a:rPr>
                        <a:t>Do colleagues have the opportunity to have a say across the organisation?</a:t>
                      </a:r>
                      <a:br>
                        <a:rPr lang="en-GB" sz="1400">
                          <a:latin typeface="Arial"/>
                        </a:rPr>
                      </a:br>
                      <a:br>
                        <a:rPr lang="en-GB" sz="1400">
                          <a:latin typeface="Arial"/>
                        </a:rPr>
                      </a:br>
                      <a:r>
                        <a:rPr lang="en-GB" sz="1400">
                          <a:latin typeface="Arial"/>
                        </a:rPr>
                        <a:t>How much are views actively sought and treated seriously? </a:t>
                      </a:r>
                      <a:endParaRPr lang="en-GB" sz="1300">
                        <a:latin typeface="Arial"/>
                      </a:endParaRPr>
                    </a:p>
                  </a:txBody>
                  <a:tcPr/>
                </a:tc>
                <a:tc>
                  <a:txBody>
                    <a:bodyPr/>
                    <a:lstStyle/>
                    <a:p>
                      <a:r>
                        <a:rPr lang="en-GB" sz="1400">
                          <a:latin typeface="Arial"/>
                        </a:rPr>
                        <a:t>What do colleagues think and feel about the organisation?</a:t>
                      </a:r>
                      <a:br>
                        <a:rPr lang="en-GB" sz="1400">
                          <a:latin typeface="Arial"/>
                        </a:rPr>
                      </a:br>
                      <a:br>
                        <a:rPr lang="en-GB" sz="1400">
                          <a:latin typeface="Arial"/>
                        </a:rPr>
                      </a:br>
                      <a:r>
                        <a:rPr lang="en-GB" sz="1400">
                          <a:latin typeface="Arial"/>
                        </a:rPr>
                        <a:t>Do people identify with our strategy and values? </a:t>
                      </a:r>
                      <a:br>
                        <a:rPr lang="en-GB" sz="1400">
                          <a:latin typeface="Arial"/>
                        </a:rPr>
                      </a:br>
                      <a:br>
                        <a:rPr lang="en-GB" sz="1400">
                          <a:latin typeface="Arial"/>
                        </a:rPr>
                      </a:br>
                      <a:r>
                        <a:rPr lang="en-GB" sz="1400">
                          <a:latin typeface="Arial"/>
                        </a:rPr>
                        <a:t>Are they advocates? </a:t>
                      </a:r>
                      <a:endParaRPr lang="en-GB" sz="1300">
                        <a:latin typeface="Arial"/>
                      </a:endParaRPr>
                    </a:p>
                  </a:txBody>
                  <a:tcPr/>
                </a:tc>
                <a:tc>
                  <a:txBody>
                    <a:bodyPr/>
                    <a:lstStyle/>
                    <a:p>
                      <a:r>
                        <a:rPr lang="en-GB" sz="1400">
                          <a:latin typeface="Arial"/>
                        </a:rPr>
                        <a:t>Do people act to help the organisation achieve its objectives and priorities? </a:t>
                      </a:r>
                      <a:br>
                        <a:rPr lang="en-GB" sz="1400">
                          <a:latin typeface="Arial"/>
                        </a:rPr>
                      </a:br>
                      <a:br>
                        <a:rPr lang="en-GB" sz="1400">
                          <a:latin typeface="Arial"/>
                        </a:rPr>
                      </a:br>
                      <a:r>
                        <a:rPr lang="en-GB" sz="1400">
                          <a:latin typeface="Arial"/>
                        </a:rPr>
                        <a:t>Has communication influenced colleague behaviour? </a:t>
                      </a:r>
                      <a:br>
                        <a:rPr lang="en-GB" sz="1400">
                          <a:latin typeface="Arial"/>
                        </a:rPr>
                      </a:br>
                      <a:endParaRPr lang="en-GB" sz="1300">
                        <a:latin typeface="Arial"/>
                      </a:endParaRPr>
                    </a:p>
                  </a:txBody>
                  <a:tcPr/>
                </a:tc>
                <a:extLst>
                  <a:ext uri="{0D108BD9-81ED-4DB2-BD59-A6C34878D82A}">
                    <a16:rowId xmlns:a16="http://schemas.microsoft.com/office/drawing/2014/main" val="523409098"/>
                  </a:ext>
                </a:extLst>
              </a:tr>
            </a:tbl>
          </a:graphicData>
        </a:graphic>
      </p:graphicFrame>
    </p:spTree>
    <p:extLst>
      <p:ext uri="{BB962C8B-B14F-4D97-AF65-F5344CB8AC3E}">
        <p14:creationId xmlns:p14="http://schemas.microsoft.com/office/powerpoint/2010/main" val="982874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22DE3-5E5F-4F5F-83B2-C437CEB95114}"/>
              </a:ext>
            </a:extLst>
          </p:cNvPr>
          <p:cNvSpPr>
            <a:spLocks noGrp="1"/>
          </p:cNvSpPr>
          <p:nvPr>
            <p:ph type="title"/>
          </p:nvPr>
        </p:nvSpPr>
        <p:spPr/>
        <p:txBody>
          <a:bodyPr/>
          <a:lstStyle/>
          <a:p>
            <a:br>
              <a:rPr lang="en-GB"/>
            </a:br>
            <a:r>
              <a:rPr lang="en-GB">
                <a:latin typeface="Arial"/>
                <a:cs typeface="Arial"/>
              </a:rPr>
              <a:t>HOW WILL WE MEASURE SUCCESS? </a:t>
            </a:r>
            <a:br>
              <a:rPr lang="en-GB"/>
            </a:br>
            <a:endParaRPr lang="en-GB"/>
          </a:p>
        </p:txBody>
      </p:sp>
      <p:graphicFrame>
        <p:nvGraphicFramePr>
          <p:cNvPr id="5" name="Table 6">
            <a:extLst>
              <a:ext uri="{FF2B5EF4-FFF2-40B4-BE49-F238E27FC236}">
                <a16:creationId xmlns:a16="http://schemas.microsoft.com/office/drawing/2014/main" id="{D60AF3E9-539A-46BF-A473-F0D031621A53}"/>
              </a:ext>
            </a:extLst>
          </p:cNvPr>
          <p:cNvGraphicFramePr>
            <a:graphicFrameLocks noGrp="1"/>
          </p:cNvGraphicFramePr>
          <p:nvPr>
            <p:extLst>
              <p:ext uri="{D42A27DB-BD31-4B8C-83A1-F6EECF244321}">
                <p14:modId xmlns:p14="http://schemas.microsoft.com/office/powerpoint/2010/main" val="3661907165"/>
              </p:ext>
            </p:extLst>
          </p:nvPr>
        </p:nvGraphicFramePr>
        <p:xfrm>
          <a:off x="2015940" y="828435"/>
          <a:ext cx="9950525" cy="5711483"/>
        </p:xfrm>
        <a:graphic>
          <a:graphicData uri="http://schemas.openxmlformats.org/drawingml/2006/table">
            <a:tbl>
              <a:tblPr firstRow="1" bandRow="1">
                <a:tableStyleId>{5C22544A-7EE6-4342-B048-85BDC9FD1C3A}</a:tableStyleId>
              </a:tblPr>
              <a:tblGrid>
                <a:gridCol w="2768216">
                  <a:extLst>
                    <a:ext uri="{9D8B030D-6E8A-4147-A177-3AD203B41FA5}">
                      <a16:colId xmlns:a16="http://schemas.microsoft.com/office/drawing/2014/main" val="4090919981"/>
                    </a:ext>
                  </a:extLst>
                </a:gridCol>
                <a:gridCol w="3418871">
                  <a:extLst>
                    <a:ext uri="{9D8B030D-6E8A-4147-A177-3AD203B41FA5}">
                      <a16:colId xmlns:a16="http://schemas.microsoft.com/office/drawing/2014/main" val="142847320"/>
                    </a:ext>
                  </a:extLst>
                </a:gridCol>
                <a:gridCol w="3763438">
                  <a:extLst>
                    <a:ext uri="{9D8B030D-6E8A-4147-A177-3AD203B41FA5}">
                      <a16:colId xmlns:a16="http://schemas.microsoft.com/office/drawing/2014/main" val="4168833364"/>
                    </a:ext>
                  </a:extLst>
                </a:gridCol>
              </a:tblGrid>
              <a:tr h="1211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002060"/>
                          </a:solidFill>
                          <a:latin typeface="Arial"/>
                        </a:rPr>
                        <a:t>Engagement</a:t>
                      </a:r>
                    </a:p>
                    <a:p>
                      <a:endParaRPr lang="en-GB" sz="1600" b="1">
                        <a:solidFill>
                          <a:schemeClr val="bg1"/>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002060"/>
                          </a:solidFill>
                          <a:latin typeface="Arial"/>
                        </a:rPr>
                        <a:t>Operational effectiveness </a:t>
                      </a:r>
                    </a:p>
                    <a:p>
                      <a:endParaRPr lang="en-GB" sz="1600" b="1">
                        <a:solidFill>
                          <a:schemeClr val="bg1"/>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rgbClr val="002060"/>
                          </a:solidFill>
                          <a:latin typeface="Arial"/>
                        </a:rPr>
                        <a:t>Conduct and culture </a:t>
                      </a:r>
                    </a:p>
                    <a:p>
                      <a:endParaRPr lang="en-GB" sz="1600" b="1">
                        <a:solidFill>
                          <a:schemeClr val="bg1"/>
                        </a:solidFill>
                        <a:latin typeface="Arial"/>
                      </a:endParaRPr>
                    </a:p>
                  </a:txBody>
                  <a:tcPr/>
                </a:tc>
                <a:extLst>
                  <a:ext uri="{0D108BD9-81ED-4DB2-BD59-A6C34878D82A}">
                    <a16:rowId xmlns:a16="http://schemas.microsoft.com/office/drawing/2014/main" val="3262954294"/>
                  </a:ext>
                </a:extLst>
              </a:tr>
              <a:tr h="264651">
                <a:tc gridSpan="3">
                  <a:txBody>
                    <a:bodyPr/>
                    <a:lstStyle/>
                    <a:p>
                      <a:pPr algn="l"/>
                      <a:r>
                        <a:rPr lang="en-GB" sz="1300" b="1">
                          <a:latin typeface="Arial"/>
                        </a:rPr>
                        <a:t>KPIs: </a:t>
                      </a:r>
                    </a:p>
                  </a:txBody>
                  <a:tcPr/>
                </a:tc>
                <a:tc hMerge="1">
                  <a:txBody>
                    <a:bodyPr/>
                    <a:lstStyle/>
                    <a:p>
                      <a:endParaRPr lang="en-GB" sz="1300" b="1"/>
                    </a:p>
                  </a:txBody>
                  <a:tcPr/>
                </a:tc>
                <a:tc hMerge="1">
                  <a:txBody>
                    <a:bodyPr/>
                    <a:lstStyle/>
                    <a:p>
                      <a:endParaRPr lang="en-GB" sz="1300" b="1"/>
                    </a:p>
                  </a:txBody>
                  <a:tcPr/>
                </a:tc>
                <a:extLst>
                  <a:ext uri="{0D108BD9-81ED-4DB2-BD59-A6C34878D82A}">
                    <a16:rowId xmlns:a16="http://schemas.microsoft.com/office/drawing/2014/main" val="1135341957"/>
                  </a:ext>
                </a:extLst>
              </a:tr>
              <a:tr h="2317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85% awareness of chief’s mission and delivery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Further KPIs detailed in individual strategies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100% of employees to have awareness of at least two core internal communications channels.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75% to use a channel on a regular basis and feel its content contributes to doing their role effectively.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Open rate of The Bulletin to increase 1% year-on-year for the next 3 years.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2.5% annual increase in engagement levels across The Beat and The Bulletin over the next 3 years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Be Proud award nominations to increase 2.5% year-on-year for the next 3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75% of colleagues to access senior leader led communication at least once per quarter. </a:t>
                      </a:r>
                    </a:p>
                  </a:txBody>
                  <a:tcPr/>
                </a:tc>
                <a:extLst>
                  <a:ext uri="{0D108BD9-81ED-4DB2-BD59-A6C34878D82A}">
                    <a16:rowId xmlns:a16="http://schemas.microsoft.com/office/drawing/2014/main" val="523409098"/>
                  </a:ext>
                </a:extLst>
              </a:tr>
              <a:tr h="339868">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latin typeface="Arial"/>
                        </a:rPr>
                        <a:t>How will this be measured? </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p>
                  </a:txBody>
                  <a:tcPr/>
                </a:tc>
                <a:extLst>
                  <a:ext uri="{0D108BD9-81ED-4DB2-BD59-A6C34878D82A}">
                    <a16:rowId xmlns:a16="http://schemas.microsoft.com/office/drawing/2014/main" val="2406848064"/>
                  </a:ext>
                </a:extLst>
              </a:tr>
              <a:tr h="1535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Employee Opinion Survey data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Annual evaluation of channel performance against objectives set out in channel matrix.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Analysis of individual channel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X1 focus group session or vox pops to collect feedback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Survey data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a:latin typeface="Arial"/>
                        </a:rPr>
                        <a:t>Analysis of individual channel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latin typeface="Arial"/>
                      </a:endParaRPr>
                    </a:p>
                  </a:txBody>
                  <a:tcPr/>
                </a:tc>
                <a:extLst>
                  <a:ext uri="{0D108BD9-81ED-4DB2-BD59-A6C34878D82A}">
                    <a16:rowId xmlns:a16="http://schemas.microsoft.com/office/drawing/2014/main" val="2796070146"/>
                  </a:ext>
                </a:extLst>
              </a:tr>
            </a:tbl>
          </a:graphicData>
        </a:graphic>
      </p:graphicFrame>
    </p:spTree>
    <p:extLst>
      <p:ext uri="{BB962C8B-B14F-4D97-AF65-F5344CB8AC3E}">
        <p14:creationId xmlns:p14="http://schemas.microsoft.com/office/powerpoint/2010/main" val="2368852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A9410-416E-4C0B-84DC-B8BA4ED77EAF}"/>
              </a:ext>
            </a:extLst>
          </p:cNvPr>
          <p:cNvSpPr>
            <a:spLocks noGrp="1"/>
          </p:cNvSpPr>
          <p:nvPr>
            <p:ph type="title"/>
          </p:nvPr>
        </p:nvSpPr>
        <p:spPr/>
        <p:txBody>
          <a:bodyPr/>
          <a:lstStyle/>
          <a:p>
            <a:r>
              <a:rPr lang="en-GB">
                <a:latin typeface="Arial"/>
                <a:cs typeface="Arial"/>
              </a:rPr>
              <a:t>NEXT STEPS </a:t>
            </a:r>
          </a:p>
        </p:txBody>
      </p:sp>
      <p:sp>
        <p:nvSpPr>
          <p:cNvPr id="3" name="TextBox 2">
            <a:extLst>
              <a:ext uri="{FF2B5EF4-FFF2-40B4-BE49-F238E27FC236}">
                <a16:creationId xmlns:a16="http://schemas.microsoft.com/office/drawing/2014/main" id="{91C67BEE-009C-402A-8E22-D326BD897759}"/>
              </a:ext>
            </a:extLst>
          </p:cNvPr>
          <p:cNvSpPr txBox="1"/>
          <p:nvPr/>
        </p:nvSpPr>
        <p:spPr>
          <a:xfrm>
            <a:off x="374573" y="991518"/>
            <a:ext cx="9816029" cy="175432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GB">
                <a:latin typeface="Arial"/>
                <a:cs typeface="Arial"/>
              </a:rPr>
              <a:t>Quarterly – review plan to check it is still valid and appropriate, check progress on meeting objectives</a:t>
            </a:r>
          </a:p>
          <a:p>
            <a:pPr marL="285750" indent="-285750">
              <a:buFont typeface="Arial" panose="020B0604020202020204" pitchFamily="34" charset="0"/>
              <a:buChar char="•"/>
            </a:pPr>
            <a:r>
              <a:rPr lang="en-GB">
                <a:latin typeface="Arial"/>
                <a:cs typeface="Arial"/>
              </a:rPr>
              <a:t>Annually – review objectives against annual plan </a:t>
            </a:r>
          </a:p>
          <a:p>
            <a:pPr marL="285750" indent="-285750">
              <a:buFont typeface="Arial" panose="020B0604020202020204" pitchFamily="34" charset="0"/>
              <a:buChar char="•"/>
            </a:pPr>
            <a:r>
              <a:rPr lang="en-GB">
                <a:latin typeface="Arial"/>
                <a:cs typeface="Arial"/>
              </a:rPr>
              <a:t>Review if leadership changes, or significant issues internally arise, </a:t>
            </a:r>
            <a:r>
              <a:rPr lang="en-GB" err="1">
                <a:latin typeface="Arial"/>
                <a:cs typeface="Arial"/>
              </a:rPr>
              <a:t>e.g</a:t>
            </a:r>
            <a:r>
              <a:rPr lang="en-GB">
                <a:latin typeface="Arial"/>
                <a:cs typeface="Arial"/>
              </a:rPr>
              <a:t> budget or major structural changes including police reform </a:t>
            </a:r>
          </a:p>
          <a:p>
            <a:pPr marL="285750" indent="-285750">
              <a:buFont typeface="Arial" panose="020B0604020202020204" pitchFamily="34" charset="0"/>
              <a:buChar char="•"/>
            </a:pPr>
            <a:r>
              <a:rPr lang="en-GB">
                <a:latin typeface="Arial"/>
                <a:cs typeface="Arial"/>
              </a:rPr>
              <a:t>Horizon scan to ensure we are fit for the future </a:t>
            </a:r>
          </a:p>
        </p:txBody>
      </p:sp>
    </p:spTree>
    <p:extLst>
      <p:ext uri="{BB962C8B-B14F-4D97-AF65-F5344CB8AC3E}">
        <p14:creationId xmlns:p14="http://schemas.microsoft.com/office/powerpoint/2010/main" val="4052059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78DF-B2FC-4392-80BB-FFBD66B80ED9}"/>
              </a:ext>
            </a:extLst>
          </p:cNvPr>
          <p:cNvSpPr>
            <a:spLocks noGrp="1"/>
          </p:cNvSpPr>
          <p:nvPr>
            <p:ph type="title"/>
          </p:nvPr>
        </p:nvSpPr>
        <p:spPr/>
        <p:txBody>
          <a:bodyPr/>
          <a:lstStyle/>
          <a:p>
            <a:r>
              <a:rPr lang="en-GB">
                <a:latin typeface="Arial"/>
                <a:cs typeface="Arial"/>
              </a:rPr>
              <a:t>BACKGROUND – A NEW VISION AND MISSION </a:t>
            </a:r>
          </a:p>
        </p:txBody>
      </p:sp>
      <p:sp>
        <p:nvSpPr>
          <p:cNvPr id="3" name="TextBox 2">
            <a:extLst>
              <a:ext uri="{FF2B5EF4-FFF2-40B4-BE49-F238E27FC236}">
                <a16:creationId xmlns:a16="http://schemas.microsoft.com/office/drawing/2014/main" id="{F0EAF7D4-8066-4F03-9F92-27E2906212BE}"/>
              </a:ext>
            </a:extLst>
          </p:cNvPr>
          <p:cNvSpPr txBox="1"/>
          <p:nvPr/>
        </p:nvSpPr>
        <p:spPr>
          <a:xfrm>
            <a:off x="2100533" y="890260"/>
            <a:ext cx="5475542" cy="6195489"/>
          </a:xfrm>
          <a:prstGeom prst="rect">
            <a:avLst/>
          </a:prstGeom>
          <a:noFill/>
        </p:spPr>
        <p:txBody>
          <a:bodyPr wrap="square" lIns="91440" tIns="45720" rIns="91440" bIns="45720" rtlCol="0" anchor="t">
            <a:spAutoFit/>
          </a:bodyPr>
          <a:lstStyle/>
          <a:p>
            <a:pPr fontAlgn="base"/>
            <a:r>
              <a:rPr lang="en-GB">
                <a:latin typeface="Arial"/>
                <a:cs typeface="Arial"/>
              </a:rPr>
              <a:t>The Chief Constable’s Delivery Plan 2025 – 2029 was published in spring 2025. This sets out our shared mission to</a:t>
            </a:r>
            <a:r>
              <a:rPr lang="en-GB" b="1">
                <a:latin typeface="Arial"/>
                <a:cs typeface="Arial"/>
              </a:rPr>
              <a:t> improve trust and confidence in Gwent Police, </a:t>
            </a:r>
            <a:r>
              <a:rPr lang="en-GB">
                <a:latin typeface="Arial"/>
                <a:cs typeface="Arial"/>
              </a:rPr>
              <a:t>and</a:t>
            </a:r>
            <a:r>
              <a:rPr lang="en-GB" b="1">
                <a:latin typeface="Arial"/>
                <a:cs typeface="Arial"/>
              </a:rPr>
              <a:t> </a:t>
            </a:r>
            <a:r>
              <a:rPr lang="en-GB">
                <a:latin typeface="Arial"/>
                <a:cs typeface="Arial"/>
              </a:rPr>
              <a:t>details key initiatives to achieve our vision, which is to create an inclusive, caring, connected organisation providing outstanding service for the communities of Gwent. </a:t>
            </a:r>
          </a:p>
          <a:p>
            <a:pPr fontAlgn="base"/>
            <a:endParaRPr lang="en-GB">
              <a:latin typeface="Arial"/>
              <a:cs typeface="Arial"/>
            </a:endParaRPr>
          </a:p>
          <a:p>
            <a:pPr fontAlgn="base"/>
            <a:r>
              <a:rPr lang="en-GB">
                <a:latin typeface="Arial"/>
                <a:cs typeface="Arial"/>
              </a:rPr>
              <a:t>The delivery plan is based around three key strategic pillars: </a:t>
            </a:r>
            <a:r>
              <a:rPr lang="en-GB" b="1">
                <a:latin typeface="Arial"/>
                <a:cs typeface="Arial"/>
              </a:rPr>
              <a:t>engagement</a:t>
            </a:r>
            <a:r>
              <a:rPr lang="en-GB">
                <a:latin typeface="Arial"/>
                <a:cs typeface="Arial"/>
              </a:rPr>
              <a:t>, </a:t>
            </a:r>
            <a:r>
              <a:rPr lang="en-GB" b="1">
                <a:latin typeface="Arial"/>
                <a:cs typeface="Arial"/>
              </a:rPr>
              <a:t>operational effectiveness</a:t>
            </a:r>
            <a:r>
              <a:rPr lang="en-GB">
                <a:latin typeface="Arial"/>
                <a:cs typeface="Arial"/>
              </a:rPr>
              <a:t>, and </a:t>
            </a:r>
            <a:r>
              <a:rPr lang="en-GB" b="1">
                <a:latin typeface="Arial"/>
                <a:cs typeface="Arial"/>
              </a:rPr>
              <a:t>conduct and culture</a:t>
            </a:r>
            <a:r>
              <a:rPr lang="en-GB">
                <a:latin typeface="Arial"/>
                <a:cs typeface="Arial"/>
              </a:rPr>
              <a:t>. These are aligned with the Police and Crime Commissioners five key priorities as set out in the 2025 – 2029 in the Police, Crime and Justice Plan. Our existing force values underpin this plan. </a:t>
            </a:r>
          </a:p>
          <a:p>
            <a:pPr fontAlgn="base"/>
            <a:endParaRPr lang="en-GB">
              <a:latin typeface="Arial"/>
              <a:cs typeface="Arial"/>
            </a:endParaRPr>
          </a:p>
          <a:p>
            <a:r>
              <a:rPr lang="en-GB">
                <a:latin typeface="Arial"/>
                <a:cs typeface="Arial"/>
              </a:rPr>
              <a:t>Further to this, introduced in January 2025, a new functional operating model removed geographical barriers and aligned the force as one team, putting the community we serve at the heart of everything we do. </a:t>
            </a:r>
          </a:p>
          <a:p>
            <a:endParaRPr lang="en-GB"/>
          </a:p>
        </p:txBody>
      </p:sp>
      <p:pic>
        <p:nvPicPr>
          <p:cNvPr id="5" name="Picture 4" descr="A diagram of a delivery plan&#10;&#10;AI-generated content may be incorrect.">
            <a:extLst>
              <a:ext uri="{FF2B5EF4-FFF2-40B4-BE49-F238E27FC236}">
                <a16:creationId xmlns:a16="http://schemas.microsoft.com/office/drawing/2014/main" id="{4C4D88C5-10C2-7433-28CB-B5B1880E724F}"/>
              </a:ext>
            </a:extLst>
          </p:cNvPr>
          <p:cNvPicPr>
            <a:picLocks noChangeAspect="1"/>
          </p:cNvPicPr>
          <p:nvPr/>
        </p:nvPicPr>
        <p:blipFill>
          <a:blip r:embed="rId3"/>
          <a:stretch>
            <a:fillRect/>
          </a:stretch>
        </p:blipFill>
        <p:spPr>
          <a:xfrm>
            <a:off x="7851660" y="783505"/>
            <a:ext cx="4247484" cy="3002530"/>
          </a:xfrm>
          <a:prstGeom prst="rect">
            <a:avLst/>
          </a:prstGeom>
        </p:spPr>
      </p:pic>
      <p:pic>
        <p:nvPicPr>
          <p:cNvPr id="7" name="Picture 6" descr="A diagram of a diagram&#10;&#10;AI-generated content may be incorrect.">
            <a:extLst>
              <a:ext uri="{FF2B5EF4-FFF2-40B4-BE49-F238E27FC236}">
                <a16:creationId xmlns:a16="http://schemas.microsoft.com/office/drawing/2014/main" id="{A11EF773-3FFE-BA03-FF67-B40F96B757FC}"/>
              </a:ext>
            </a:extLst>
          </p:cNvPr>
          <p:cNvPicPr>
            <a:picLocks noChangeAspect="1"/>
          </p:cNvPicPr>
          <p:nvPr/>
        </p:nvPicPr>
        <p:blipFill>
          <a:blip r:embed="rId4"/>
          <a:stretch>
            <a:fillRect/>
          </a:stretch>
        </p:blipFill>
        <p:spPr>
          <a:xfrm>
            <a:off x="7853705" y="3780266"/>
            <a:ext cx="4246487" cy="3008131"/>
          </a:xfrm>
          <a:prstGeom prst="rect">
            <a:avLst/>
          </a:prstGeom>
        </p:spPr>
      </p:pic>
    </p:spTree>
    <p:extLst>
      <p:ext uri="{BB962C8B-B14F-4D97-AF65-F5344CB8AC3E}">
        <p14:creationId xmlns:p14="http://schemas.microsoft.com/office/powerpoint/2010/main" val="95804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7F00-21E2-7409-F182-543E11236591}"/>
              </a:ext>
            </a:extLst>
          </p:cNvPr>
          <p:cNvSpPr>
            <a:spLocks noGrp="1"/>
          </p:cNvSpPr>
          <p:nvPr>
            <p:ph type="title"/>
          </p:nvPr>
        </p:nvSpPr>
        <p:spPr/>
        <p:txBody>
          <a:bodyPr/>
          <a:lstStyle/>
          <a:p>
            <a:r>
              <a:rPr lang="en-GB">
                <a:latin typeface="Arial"/>
                <a:cs typeface="Arial"/>
              </a:rPr>
              <a:t>INTERNAL COMMUNICATIONS – OUR PURPOSE </a:t>
            </a:r>
          </a:p>
        </p:txBody>
      </p:sp>
      <p:sp>
        <p:nvSpPr>
          <p:cNvPr id="4" name="TextBox 3">
            <a:extLst>
              <a:ext uri="{FF2B5EF4-FFF2-40B4-BE49-F238E27FC236}">
                <a16:creationId xmlns:a16="http://schemas.microsoft.com/office/drawing/2014/main" id="{B5BD2938-3F3E-403D-A496-8473E7501EAD}"/>
              </a:ext>
            </a:extLst>
          </p:cNvPr>
          <p:cNvSpPr txBox="1"/>
          <p:nvPr/>
        </p:nvSpPr>
        <p:spPr>
          <a:xfrm>
            <a:off x="1959831" y="793272"/>
            <a:ext cx="10197561" cy="5847755"/>
          </a:xfrm>
          <a:prstGeom prst="rect">
            <a:avLst/>
          </a:prstGeom>
          <a:noFill/>
        </p:spPr>
        <p:txBody>
          <a:bodyPr wrap="square" lIns="91440" tIns="45720" rIns="91440" bIns="45720" anchor="t">
            <a:spAutoFit/>
          </a:bodyPr>
          <a:lstStyle/>
          <a:p>
            <a:pPr fontAlgn="base"/>
            <a:r>
              <a:rPr lang="en-GB" sz="1700">
                <a:latin typeface="Arial"/>
                <a:cs typeface="Arial"/>
              </a:rPr>
              <a:t>Everyone in our organisation plays a role in improving trust and confidence in Gwent Police.   </a:t>
            </a:r>
          </a:p>
          <a:p>
            <a:pPr fontAlgn="base"/>
            <a:br>
              <a:rPr lang="en-GB" sz="1700">
                <a:latin typeface="Arial"/>
              </a:rPr>
            </a:br>
            <a:r>
              <a:rPr lang="en-GB" sz="1700">
                <a:latin typeface="Arial"/>
                <a:cs typeface="Arial"/>
              </a:rPr>
              <a:t>Effective internal communication is a major contributor and by aligning everyone to our mission, we can help people feel informed, supported and motivated to deliver our priorities and achieve our vision.</a:t>
            </a:r>
          </a:p>
          <a:p>
            <a:pPr fontAlgn="base"/>
            <a:endParaRPr lang="en-GB" sz="1700">
              <a:latin typeface="Arial"/>
              <a:cs typeface="Arial"/>
            </a:endParaRPr>
          </a:p>
          <a:p>
            <a:pPr fontAlgn="base"/>
            <a:r>
              <a:rPr lang="en-GB" sz="1700">
                <a:latin typeface="Arial"/>
                <a:cs typeface="Arial"/>
              </a:rPr>
              <a:t>This strategy outlines how we will evolve and deliver in support of our new mission and delivery plan, leveraging new technology to develop our internal communications function and activity, so that Gwent Police can achieve its vision and be trusted by its workforce and wider community. </a:t>
            </a:r>
          </a:p>
          <a:p>
            <a:pPr fontAlgn="base"/>
            <a:endParaRPr lang="en-GB" sz="1700">
              <a:latin typeface="Arial"/>
              <a:cs typeface="Arial"/>
            </a:endParaRPr>
          </a:p>
          <a:p>
            <a:pPr fontAlgn="base"/>
            <a:r>
              <a:rPr lang="en-GB" sz="1700">
                <a:latin typeface="Arial"/>
                <a:cs typeface="Arial"/>
              </a:rPr>
              <a:t>Gwent Police invested in a dedicated internal communications function in 2021. Since then, we have moved from a cascade model to a ‘starting with me’ tailored communications approach, where colleagues receive information that is most relevant to them across a mixture of digital, environmental and in-person channels. </a:t>
            </a:r>
          </a:p>
          <a:p>
            <a:pPr fontAlgn="base"/>
            <a:endParaRPr lang="en-GB" sz="1700">
              <a:latin typeface="Arial"/>
              <a:cs typeface="Arial"/>
            </a:endParaRPr>
          </a:p>
          <a:p>
            <a:pPr fontAlgn="base"/>
            <a:r>
              <a:rPr lang="en-GB" sz="1700">
                <a:latin typeface="Arial"/>
                <a:cs typeface="Arial"/>
              </a:rPr>
              <a:t>Our approach to internal communication has also moved from reactive and primarily information broadcast, to proactive, two-way communication, allowing colleagues to share their feedback and views. </a:t>
            </a:r>
          </a:p>
          <a:p>
            <a:pPr fontAlgn="base"/>
            <a:endParaRPr lang="en-GB" sz="1700">
              <a:latin typeface="Arial"/>
              <a:cs typeface="Arial"/>
            </a:endParaRPr>
          </a:p>
          <a:p>
            <a:pPr fontAlgn="base"/>
            <a:r>
              <a:rPr lang="en-GB" sz="1700">
                <a:latin typeface="Arial"/>
                <a:cs typeface="Arial"/>
              </a:rPr>
              <a:t>Alongside the core internal communication function, our wider corporate communications department has 24/7 on-call capabilities in the event of an emergency or critical incident impacting colleague safety and/or wellbeing, or any other incident that could impact trust and confidence of our workforce. Senior leadership are supportive of prioritising internal communication in these circumstances wherever possible. </a:t>
            </a:r>
          </a:p>
        </p:txBody>
      </p:sp>
    </p:spTree>
    <p:extLst>
      <p:ext uri="{BB962C8B-B14F-4D97-AF65-F5344CB8AC3E}">
        <p14:creationId xmlns:p14="http://schemas.microsoft.com/office/powerpoint/2010/main" val="2390372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0BDA6-9E56-4537-92CD-76501D2083A0}"/>
              </a:ext>
            </a:extLst>
          </p:cNvPr>
          <p:cNvSpPr>
            <a:spLocks noGrp="1"/>
          </p:cNvSpPr>
          <p:nvPr>
            <p:ph type="title"/>
          </p:nvPr>
        </p:nvSpPr>
        <p:spPr/>
        <p:txBody>
          <a:bodyPr/>
          <a:lstStyle/>
          <a:p>
            <a:r>
              <a:rPr lang="en-GB">
                <a:latin typeface="Arial"/>
                <a:cs typeface="Arial"/>
              </a:rPr>
              <a:t>OUR INTERNAL COMMUNICATIONS JOURNEY</a:t>
            </a:r>
            <a:endParaRPr lang="en-US"/>
          </a:p>
        </p:txBody>
      </p:sp>
      <p:graphicFrame>
        <p:nvGraphicFramePr>
          <p:cNvPr id="6" name="Table 6">
            <a:extLst>
              <a:ext uri="{FF2B5EF4-FFF2-40B4-BE49-F238E27FC236}">
                <a16:creationId xmlns:a16="http://schemas.microsoft.com/office/drawing/2014/main" id="{F41BDD31-F65C-4B36-8CAE-2BEB76E2974A}"/>
              </a:ext>
            </a:extLst>
          </p:cNvPr>
          <p:cNvGraphicFramePr>
            <a:graphicFrameLocks noGrp="1"/>
          </p:cNvGraphicFramePr>
          <p:nvPr>
            <p:extLst>
              <p:ext uri="{D42A27DB-BD31-4B8C-83A1-F6EECF244321}">
                <p14:modId xmlns:p14="http://schemas.microsoft.com/office/powerpoint/2010/main" val="3499168717"/>
              </p:ext>
            </p:extLst>
          </p:nvPr>
        </p:nvGraphicFramePr>
        <p:xfrm>
          <a:off x="2015656" y="780267"/>
          <a:ext cx="10113674" cy="6011047"/>
        </p:xfrm>
        <a:graphic>
          <a:graphicData uri="http://schemas.openxmlformats.org/drawingml/2006/table">
            <a:tbl>
              <a:tblPr firstRow="1" bandRow="1">
                <a:tableStyleId>{5C22544A-7EE6-4342-B048-85BDC9FD1C3A}</a:tableStyleId>
              </a:tblPr>
              <a:tblGrid>
                <a:gridCol w="2080305">
                  <a:extLst>
                    <a:ext uri="{9D8B030D-6E8A-4147-A177-3AD203B41FA5}">
                      <a16:colId xmlns:a16="http://schemas.microsoft.com/office/drawing/2014/main" val="4090919981"/>
                    </a:ext>
                  </a:extLst>
                </a:gridCol>
                <a:gridCol w="2569270">
                  <a:extLst>
                    <a:ext uri="{9D8B030D-6E8A-4147-A177-3AD203B41FA5}">
                      <a16:colId xmlns:a16="http://schemas.microsoft.com/office/drawing/2014/main" val="142847320"/>
                    </a:ext>
                  </a:extLst>
                </a:gridCol>
                <a:gridCol w="2828209">
                  <a:extLst>
                    <a:ext uri="{9D8B030D-6E8A-4147-A177-3AD203B41FA5}">
                      <a16:colId xmlns:a16="http://schemas.microsoft.com/office/drawing/2014/main" val="4168833364"/>
                    </a:ext>
                  </a:extLst>
                </a:gridCol>
                <a:gridCol w="2635890">
                  <a:extLst>
                    <a:ext uri="{9D8B030D-6E8A-4147-A177-3AD203B41FA5}">
                      <a16:colId xmlns:a16="http://schemas.microsoft.com/office/drawing/2014/main" val="361998198"/>
                    </a:ext>
                  </a:extLst>
                </a:gridCol>
              </a:tblGrid>
              <a:tr h="266163">
                <a:tc>
                  <a:txBody>
                    <a:bodyPr/>
                    <a:lstStyle/>
                    <a:p>
                      <a:endParaRPr lang="en-GB" sz="1200" b="1"/>
                    </a:p>
                  </a:txBody>
                  <a:tcPr/>
                </a:tc>
                <a:tc>
                  <a:txBody>
                    <a:bodyPr/>
                    <a:lstStyle/>
                    <a:p>
                      <a:r>
                        <a:rPr lang="en-GB" sz="1200" b="1" dirty="0"/>
                        <a:t>2026</a:t>
                      </a:r>
                    </a:p>
                  </a:txBody>
                  <a:tcPr/>
                </a:tc>
                <a:tc>
                  <a:txBody>
                    <a:bodyPr/>
                    <a:lstStyle/>
                    <a:p>
                      <a:r>
                        <a:rPr lang="en-GB" sz="1200" b="1" dirty="0"/>
                        <a:t>2027 </a:t>
                      </a:r>
                    </a:p>
                  </a:txBody>
                  <a:tcPr/>
                </a:tc>
                <a:tc>
                  <a:txBody>
                    <a:bodyPr/>
                    <a:lstStyle/>
                    <a:p>
                      <a:r>
                        <a:rPr lang="en-GB" sz="1200" b="1" dirty="0"/>
                        <a:t>2028+ </a:t>
                      </a:r>
                    </a:p>
                  </a:txBody>
                  <a:tcPr/>
                </a:tc>
                <a:extLst>
                  <a:ext uri="{0D108BD9-81ED-4DB2-BD59-A6C34878D82A}">
                    <a16:rowId xmlns:a16="http://schemas.microsoft.com/office/drawing/2014/main" val="3262954294"/>
                  </a:ext>
                </a:extLst>
              </a:tr>
              <a:tr h="286636">
                <a:tc>
                  <a:txBody>
                    <a:bodyPr/>
                    <a:lstStyle/>
                    <a:p>
                      <a:r>
                        <a:rPr lang="en-GB" sz="1300" b="1" dirty="0">
                          <a:latin typeface="Arial"/>
                        </a:rPr>
                        <a:t>Where we started</a:t>
                      </a:r>
                    </a:p>
                  </a:txBody>
                  <a:tcPr/>
                </a:tc>
                <a:tc>
                  <a:txBody>
                    <a:bodyPr/>
                    <a:lstStyle/>
                    <a:p>
                      <a:r>
                        <a:rPr lang="en-GB" sz="1300" b="1" dirty="0">
                          <a:latin typeface="Arial"/>
                        </a:rPr>
                        <a:t>Where we are now</a:t>
                      </a:r>
                    </a:p>
                  </a:txBody>
                  <a:tcPr/>
                </a:tc>
                <a:tc>
                  <a:txBody>
                    <a:bodyPr/>
                    <a:lstStyle/>
                    <a:p>
                      <a:r>
                        <a:rPr lang="en-GB" sz="1300" b="1" dirty="0">
                          <a:latin typeface="Arial"/>
                        </a:rPr>
                        <a:t>Where we are going </a:t>
                      </a:r>
                    </a:p>
                  </a:txBody>
                  <a:tcPr/>
                </a:tc>
                <a:tc>
                  <a:txBody>
                    <a:bodyPr/>
                    <a:lstStyle/>
                    <a:p>
                      <a:r>
                        <a:rPr lang="en-GB" sz="1300" b="1" dirty="0">
                          <a:latin typeface="Arial"/>
                        </a:rPr>
                        <a:t>Our end goal</a:t>
                      </a:r>
                    </a:p>
                  </a:txBody>
                  <a:tcPr/>
                </a:tc>
                <a:extLst>
                  <a:ext uri="{0D108BD9-81ED-4DB2-BD59-A6C34878D82A}">
                    <a16:rowId xmlns:a16="http://schemas.microsoft.com/office/drawing/2014/main" val="1135341957"/>
                  </a:ext>
                </a:extLst>
              </a:tr>
              <a:tr h="1064651">
                <a:tc>
                  <a:txBody>
                    <a:bodyPr/>
                    <a:lstStyle/>
                    <a:p>
                      <a:r>
                        <a:rPr lang="en-GB" sz="1300" dirty="0">
                          <a:latin typeface="Arial"/>
                        </a:rPr>
                        <a:t>Limited resource juggling ongoing tasks while working to set up communications platforms</a:t>
                      </a:r>
                    </a:p>
                  </a:txBody>
                  <a:tcPr/>
                </a:tc>
                <a:tc>
                  <a:txBody>
                    <a:bodyPr/>
                    <a:lstStyle/>
                    <a:p>
                      <a:r>
                        <a:rPr lang="en-GB" sz="1300" dirty="0">
                          <a:latin typeface="Arial"/>
                        </a:rPr>
                        <a:t>Dedicated resource with a rhythm of content production, working to manage volume</a:t>
                      </a:r>
                    </a:p>
                  </a:txBody>
                  <a:tcPr/>
                </a:tc>
                <a:tc>
                  <a:txBody>
                    <a:bodyPr/>
                    <a:lstStyle/>
                    <a:p>
                      <a:r>
                        <a:rPr lang="en-GB" sz="1300" dirty="0">
                          <a:latin typeface="Arial"/>
                        </a:rPr>
                        <a:t>Efficient flow of internal communications with automated metrics to guide strategy</a:t>
                      </a:r>
                    </a:p>
                  </a:txBody>
                  <a:tcPr/>
                </a:tc>
                <a:tc>
                  <a:txBody>
                    <a:bodyPr/>
                    <a:lstStyle/>
                    <a:p>
                      <a:r>
                        <a:rPr lang="en-GB" sz="1300" dirty="0">
                          <a:latin typeface="Arial"/>
                        </a:rPr>
                        <a:t>Internal communications has demonstrable impact on employee engagement and experience </a:t>
                      </a:r>
                    </a:p>
                  </a:txBody>
                  <a:tcPr/>
                </a:tc>
                <a:extLst>
                  <a:ext uri="{0D108BD9-81ED-4DB2-BD59-A6C34878D82A}">
                    <a16:rowId xmlns:a16="http://schemas.microsoft.com/office/drawing/2014/main" val="523409098"/>
                  </a:ext>
                </a:extLst>
              </a:tr>
              <a:tr h="2886847">
                <a:tc>
                  <a:txBody>
                    <a:bodyPr/>
                    <a:lstStyle/>
                    <a:p>
                      <a:pPr marL="285750" indent="-285750">
                        <a:buFont typeface="Arial" panose="020B0604020202020204" pitchFamily="34" charset="0"/>
                        <a:buChar char="•"/>
                      </a:pPr>
                      <a:r>
                        <a:rPr lang="en-GB" sz="1300" dirty="0">
                          <a:latin typeface="Arial"/>
                        </a:rPr>
                        <a:t>No defined strategy </a:t>
                      </a:r>
                    </a:p>
                    <a:p>
                      <a:pPr marL="285750" indent="-285750">
                        <a:buFont typeface="Arial" panose="020B0604020202020204" pitchFamily="34" charset="0"/>
                        <a:buChar char="•"/>
                      </a:pPr>
                      <a:r>
                        <a:rPr lang="en-GB" sz="1300" dirty="0">
                          <a:latin typeface="Arial"/>
                        </a:rPr>
                        <a:t>Ad hoc production process</a:t>
                      </a:r>
                    </a:p>
                    <a:p>
                      <a:pPr marL="285750" indent="-285750">
                        <a:buFont typeface="Arial" panose="020B0604020202020204" pitchFamily="34" charset="0"/>
                        <a:buChar char="•"/>
                      </a:pPr>
                      <a:r>
                        <a:rPr lang="en-GB" sz="1300" dirty="0">
                          <a:latin typeface="Arial"/>
                        </a:rPr>
                        <a:t>Limited consistency around design and tone</a:t>
                      </a:r>
                    </a:p>
                    <a:p>
                      <a:pPr marL="285750" indent="-285750">
                        <a:buFont typeface="Arial" panose="020B0604020202020204" pitchFamily="34" charset="0"/>
                        <a:buChar char="•"/>
                      </a:pPr>
                      <a:r>
                        <a:rPr lang="en-GB" sz="1300" dirty="0">
                          <a:latin typeface="Arial"/>
                        </a:rPr>
                        <a:t>Minimal targeting</a:t>
                      </a:r>
                    </a:p>
                    <a:p>
                      <a:pPr marL="285750" indent="-285750">
                        <a:buFont typeface="Arial" panose="020B0604020202020204" pitchFamily="34" charset="0"/>
                        <a:buChar char="•"/>
                      </a:pPr>
                      <a:r>
                        <a:rPr lang="en-GB" sz="1300" dirty="0">
                          <a:latin typeface="Arial"/>
                        </a:rPr>
                        <a:t>Lack of measurement </a:t>
                      </a:r>
                    </a:p>
                  </a:txBody>
                  <a:tcPr/>
                </a:tc>
                <a:tc>
                  <a:txBody>
                    <a:bodyPr/>
                    <a:lstStyle/>
                    <a:p>
                      <a:pPr marL="0" indent="0">
                        <a:buFont typeface="Wingdings" panose="05000000000000000000" pitchFamily="2" charset="2"/>
                        <a:buNone/>
                      </a:pPr>
                      <a:r>
                        <a:rPr lang="en-GB" sz="1300" dirty="0">
                          <a:latin typeface="Arial"/>
                        </a:rPr>
                        <a:t>Defined strategy </a:t>
                      </a:r>
                    </a:p>
                    <a:p>
                      <a:pPr marL="285750" indent="-285750">
                        <a:buFont typeface="Wingdings" panose="05000000000000000000" pitchFamily="2" charset="2"/>
                        <a:buChar char="ü"/>
                      </a:pPr>
                      <a:r>
                        <a:rPr lang="en-GB" sz="1300" dirty="0">
                          <a:latin typeface="Arial"/>
                        </a:rPr>
                        <a:t>Defined production process</a:t>
                      </a:r>
                    </a:p>
                    <a:p>
                      <a:pPr marL="285750" indent="-285750">
                        <a:buFont typeface="Wingdings" panose="05000000000000000000" pitchFamily="2" charset="2"/>
                        <a:buChar char="ü"/>
                      </a:pPr>
                      <a:r>
                        <a:rPr lang="en-GB" sz="1300" dirty="0">
                          <a:latin typeface="Arial"/>
                        </a:rPr>
                        <a:t>Proactive editorial and events calendar</a:t>
                      </a:r>
                    </a:p>
                    <a:p>
                      <a:pPr marL="285750" indent="-285750">
                        <a:buFont typeface="Wingdings" panose="05000000000000000000" pitchFamily="2" charset="2"/>
                        <a:buChar char="ü"/>
                      </a:pPr>
                      <a:r>
                        <a:rPr lang="en-GB" sz="1300" dirty="0">
                          <a:latin typeface="Arial"/>
                        </a:rPr>
                        <a:t>Targeted content to specific audiences</a:t>
                      </a:r>
                    </a:p>
                    <a:p>
                      <a:pPr marL="285750" indent="-285750">
                        <a:buFont typeface="Wingdings" panose="05000000000000000000" pitchFamily="2" charset="2"/>
                        <a:buChar char="ü"/>
                      </a:pPr>
                      <a:r>
                        <a:rPr lang="en-GB" sz="1300" dirty="0">
                          <a:latin typeface="Arial"/>
                        </a:rPr>
                        <a:t>Consistent design and tone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300" dirty="0">
                          <a:latin typeface="Arial"/>
                        </a:rPr>
                        <a:t>Evolving communications channels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300" dirty="0">
                          <a:latin typeface="Arial"/>
                        </a:rPr>
                        <a:t>Support for content contributors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1300" dirty="0">
                          <a:latin typeface="Arial"/>
                        </a:rPr>
                        <a:t>Manual measurement processes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latin typeface="Arial"/>
                        </a:rPr>
                        <a:t>Further evolved comms channels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latin typeface="Arial"/>
                        </a:rPr>
                        <a:t>Leaders’ briefings and support</a:t>
                      </a:r>
                    </a:p>
                    <a:p>
                      <a:pPr marL="285750" indent="-285750">
                        <a:buFont typeface="Arial" panose="020B0604020202020204" pitchFamily="34" charset="0"/>
                        <a:buChar char="•"/>
                      </a:pPr>
                      <a:r>
                        <a:rPr lang="en-GB" sz="1300" dirty="0">
                          <a:latin typeface="Arial"/>
                        </a:rPr>
                        <a:t>Automated metrics available</a:t>
                      </a:r>
                    </a:p>
                    <a:p>
                      <a:endParaRPr lang="en-GB" sz="1300">
                        <a:latin typeface="Arial"/>
                      </a:endParaRPr>
                    </a:p>
                  </a:txBody>
                  <a:tcPr/>
                </a:tc>
                <a:tc>
                  <a:txBody>
                    <a:bodyPr/>
                    <a:lstStyle/>
                    <a:p>
                      <a:pPr marL="285750" indent="-285750">
                        <a:buFont typeface="Arial" panose="020B0604020202020204" pitchFamily="34" charset="0"/>
                        <a:buChar char="•"/>
                      </a:pPr>
                      <a:r>
                        <a:rPr lang="en-GB" sz="1300" dirty="0">
                          <a:latin typeface="Arial"/>
                        </a:rPr>
                        <a:t>Metrics guide decisions</a:t>
                      </a:r>
                    </a:p>
                    <a:p>
                      <a:pPr marL="285750" indent="-285750">
                        <a:buFont typeface="Arial" panose="020B0604020202020204" pitchFamily="34" charset="0"/>
                        <a:buChar char="•"/>
                      </a:pPr>
                      <a:r>
                        <a:rPr lang="en-GB" sz="1300" dirty="0">
                          <a:latin typeface="Arial"/>
                        </a:rPr>
                        <a:t>AI and technology help automate routine activities to allow function to focus on value-adding strategic activities </a:t>
                      </a:r>
                    </a:p>
                    <a:p>
                      <a:endParaRPr lang="en-GB" sz="1300">
                        <a:latin typeface="Arial"/>
                      </a:endParaRPr>
                    </a:p>
                  </a:txBody>
                  <a:tcPr/>
                </a:tc>
                <a:extLst>
                  <a:ext uri="{0D108BD9-81ED-4DB2-BD59-A6C34878D82A}">
                    <a16:rowId xmlns:a16="http://schemas.microsoft.com/office/drawing/2014/main" val="4188000839"/>
                  </a:ext>
                </a:extLst>
              </a:tr>
              <a:tr h="1453663">
                <a:tc gridSpan="4">
                  <a:txBody>
                    <a:bodyPr/>
                    <a:lstStyle/>
                    <a:p>
                      <a:pPr algn="ctr"/>
                      <a:r>
                        <a:rPr lang="en-GB" sz="1300" dirty="0"/>
                        <a:t>                                                                                    </a:t>
                      </a:r>
                    </a:p>
                    <a:p>
                      <a:pPr algn="ctr"/>
                      <a:r>
                        <a:rPr lang="en-GB" sz="1300" dirty="0"/>
                        <a:t>                                                                                                                                    </a:t>
                      </a:r>
                      <a:r>
                        <a:rPr lang="en-GB" sz="1300" dirty="0">
                          <a:latin typeface="Arial"/>
                        </a:rPr>
                        <a:t>Engaged with the mission </a:t>
                      </a:r>
                    </a:p>
                    <a:p>
                      <a:pPr algn="ctr"/>
                      <a:r>
                        <a:rPr lang="en-GB" sz="1300" dirty="0">
                          <a:latin typeface="Arial"/>
                        </a:rPr>
                        <a:t>                                                                                                                                          Aware of delivery plan and how they connect </a:t>
                      </a:r>
                    </a:p>
                    <a:p>
                      <a:pPr lvl="0" algn="ctr">
                        <a:defRPr/>
                      </a:pPr>
                      <a:r>
                        <a:rPr lang="en-GB" sz="1300" dirty="0">
                          <a:latin typeface="Arial"/>
                        </a:rPr>
                        <a:t>                                                                                                                                         Believes and acts in line with the force values</a:t>
                      </a:r>
                    </a:p>
                    <a:p>
                      <a:pPr lvl="0" algn="ctr">
                        <a:defRPr/>
                      </a:pPr>
                      <a:endParaRPr lang="en-GB" sz="1300" b="1">
                        <a:latin typeface="Arial"/>
                      </a:endParaRPr>
                    </a:p>
                    <a:p>
                      <a:pPr lvl="0" algn="ctr">
                        <a:defRPr/>
                      </a:pPr>
                      <a:r>
                        <a:rPr lang="en-GB" sz="1300" dirty="0">
                          <a:latin typeface="Arial"/>
                        </a:rPr>
                        <a:t>                                                                                                                                           Higher productivity and performance</a:t>
                      </a:r>
                    </a:p>
                    <a:p>
                      <a:pPr lvl="0" algn="ctr">
                        <a:defRPr/>
                      </a:pPr>
                      <a:r>
                        <a:rPr lang="en-GB" sz="1300" dirty="0">
                          <a:latin typeface="Arial"/>
                        </a:rPr>
                        <a:t>                                                                                                                                           Our people are external advocates </a:t>
                      </a:r>
                    </a:p>
                  </a:txBody>
                  <a:tcPr/>
                </a:tc>
                <a:tc hMerge="1">
                  <a:txBody>
                    <a:bodyPr/>
                    <a:lstStyle/>
                    <a:p>
                      <a:pPr marL="285750" indent="-285750">
                        <a:buFont typeface="Arial" panose="020B0604020202020204" pitchFamily="34" charset="0"/>
                        <a:buChar char="•"/>
                      </a:pPr>
                      <a:endParaRPr lang="en-GB" sz="1400"/>
                    </a:p>
                  </a:txBody>
                  <a:tcPr/>
                </a:tc>
                <a:tc hMerge="1">
                  <a:txBody>
                    <a:bodyPr/>
                    <a:lstStyle/>
                    <a:p>
                      <a:endParaRPr lang="en-GB" sz="1400"/>
                    </a:p>
                  </a:txBody>
                  <a:tcPr/>
                </a:tc>
                <a:tc hMerge="1">
                  <a:txBody>
                    <a:bodyPr/>
                    <a:lstStyle/>
                    <a:p>
                      <a:endParaRPr lang="en-GB" sz="1400"/>
                    </a:p>
                  </a:txBody>
                  <a:tcPr/>
                </a:tc>
                <a:extLst>
                  <a:ext uri="{0D108BD9-81ED-4DB2-BD59-A6C34878D82A}">
                    <a16:rowId xmlns:a16="http://schemas.microsoft.com/office/drawing/2014/main" val="568447256"/>
                  </a:ext>
                </a:extLst>
              </a:tr>
            </a:tbl>
          </a:graphicData>
        </a:graphic>
      </p:graphicFrame>
      <p:sp>
        <p:nvSpPr>
          <p:cNvPr id="7" name="Arrow: Right 6">
            <a:extLst>
              <a:ext uri="{FF2B5EF4-FFF2-40B4-BE49-F238E27FC236}">
                <a16:creationId xmlns:a16="http://schemas.microsoft.com/office/drawing/2014/main" id="{D0638A0F-B1BC-47F5-BA34-D7969A4205B0}"/>
              </a:ext>
            </a:extLst>
          </p:cNvPr>
          <p:cNvSpPr/>
          <p:nvPr/>
        </p:nvSpPr>
        <p:spPr>
          <a:xfrm>
            <a:off x="2682240" y="6322423"/>
            <a:ext cx="4937760" cy="312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dirty="0"/>
              <a:t>Organisational outcomes</a:t>
            </a:r>
          </a:p>
        </p:txBody>
      </p:sp>
      <p:sp>
        <p:nvSpPr>
          <p:cNvPr id="8" name="Arrow: Right 7">
            <a:extLst>
              <a:ext uri="{FF2B5EF4-FFF2-40B4-BE49-F238E27FC236}">
                <a16:creationId xmlns:a16="http://schemas.microsoft.com/office/drawing/2014/main" id="{7B71136F-B762-4A98-B0BE-3860C95B9293}"/>
              </a:ext>
            </a:extLst>
          </p:cNvPr>
          <p:cNvSpPr/>
          <p:nvPr/>
        </p:nvSpPr>
        <p:spPr>
          <a:xfrm>
            <a:off x="2682240" y="5536063"/>
            <a:ext cx="4937760" cy="312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People outcomes</a:t>
            </a:r>
          </a:p>
        </p:txBody>
      </p:sp>
    </p:spTree>
    <p:extLst>
      <p:ext uri="{BB962C8B-B14F-4D97-AF65-F5344CB8AC3E}">
        <p14:creationId xmlns:p14="http://schemas.microsoft.com/office/powerpoint/2010/main" val="3743596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2F4E-5EBE-4D0D-89D3-1341C1F88236}"/>
              </a:ext>
            </a:extLst>
          </p:cNvPr>
          <p:cNvSpPr>
            <a:spLocks noGrp="1"/>
          </p:cNvSpPr>
          <p:nvPr>
            <p:ph type="title"/>
          </p:nvPr>
        </p:nvSpPr>
        <p:spPr/>
        <p:txBody>
          <a:bodyPr/>
          <a:lstStyle/>
          <a:p>
            <a:r>
              <a:rPr lang="en-GB">
                <a:latin typeface="Arial"/>
                <a:cs typeface="Arial"/>
              </a:rPr>
              <a:t>CURRENT CONTEXT AND CHALLENGES </a:t>
            </a:r>
          </a:p>
        </p:txBody>
      </p:sp>
      <p:sp>
        <p:nvSpPr>
          <p:cNvPr id="3" name="TextBox 2">
            <a:extLst>
              <a:ext uri="{FF2B5EF4-FFF2-40B4-BE49-F238E27FC236}">
                <a16:creationId xmlns:a16="http://schemas.microsoft.com/office/drawing/2014/main" id="{5BD4725A-0D07-4222-BD74-CC32AF23BD96}"/>
              </a:ext>
            </a:extLst>
          </p:cNvPr>
          <p:cNvSpPr txBox="1"/>
          <p:nvPr/>
        </p:nvSpPr>
        <p:spPr>
          <a:xfrm>
            <a:off x="1909004" y="805478"/>
            <a:ext cx="10286979" cy="6001643"/>
          </a:xfrm>
          <a:prstGeom prst="rect">
            <a:avLst/>
          </a:prstGeom>
          <a:noFill/>
        </p:spPr>
        <p:txBody>
          <a:bodyPr wrap="square" lIns="91440" tIns="45720" rIns="91440" bIns="45720" rtlCol="0" anchor="t">
            <a:spAutoFit/>
          </a:bodyPr>
          <a:lstStyle/>
          <a:p>
            <a:pPr fontAlgn="base"/>
            <a:r>
              <a:rPr lang="en-GB" sz="1600" dirty="0">
                <a:latin typeface="Arial"/>
                <a:cs typeface="Arial"/>
              </a:rPr>
              <a:t>The Chief Constable’s Delivery Plan has launched at a time when trust and confidence in policing nationally remains low. This is as a result of years of cases involving male officer violence against women, and inappropriate behaviour by officers, including discrimination. Issues locally affecting confidence includes ongoing misconduct and performance issues highlighted by the HMIC PEEL inspection, which are both now improving. </a:t>
            </a:r>
          </a:p>
          <a:p>
            <a:pPr fontAlgn="base"/>
            <a:endParaRPr lang="en-GB" sz="1600">
              <a:latin typeface="Arial"/>
              <a:cs typeface="Arial"/>
            </a:endParaRPr>
          </a:p>
          <a:p>
            <a:pPr fontAlgn="base"/>
            <a:r>
              <a:rPr lang="en-GB" sz="1600" dirty="0">
                <a:latin typeface="Arial"/>
                <a:cs typeface="Arial"/>
              </a:rPr>
              <a:t>Burn-out is affecting frontline officers, with the national Oscar Kilo wellbeing survey reporting that 55% of colleagues experience persistent fatigue. We see a lack of confidence from officers and staff generated by the perception of negative news – which is affecting engagement. </a:t>
            </a:r>
          </a:p>
          <a:p>
            <a:pPr fontAlgn="base"/>
            <a:endParaRPr lang="en-GB" sz="1600">
              <a:latin typeface="Arial"/>
              <a:cs typeface="Arial"/>
            </a:endParaRPr>
          </a:p>
          <a:p>
            <a:pPr fontAlgn="base"/>
            <a:r>
              <a:rPr lang="en-GB" sz="1600" dirty="0">
                <a:latin typeface="Arial"/>
                <a:cs typeface="Arial"/>
              </a:rPr>
              <a:t>There is a perception that Gwent Police is poor at managing change. This is a current AFI and area for improvement. </a:t>
            </a:r>
          </a:p>
          <a:p>
            <a:pPr fontAlgn="base"/>
            <a:endParaRPr lang="en-GB" sz="1600">
              <a:latin typeface="Arial"/>
              <a:cs typeface="Arial"/>
            </a:endParaRPr>
          </a:p>
          <a:p>
            <a:pPr fontAlgn="base"/>
            <a:r>
              <a:rPr lang="en-GB" sz="1600" dirty="0">
                <a:latin typeface="Arial"/>
                <a:cs typeface="Arial"/>
              </a:rPr>
              <a:t>While our latest employee opinion results show a high support for inclusion, colleagues report microaggressions. </a:t>
            </a:r>
          </a:p>
          <a:p>
            <a:pPr fontAlgn="base"/>
            <a:endParaRPr lang="en-GB" sz="1600">
              <a:latin typeface="Arial"/>
              <a:cs typeface="Arial"/>
            </a:endParaRPr>
          </a:p>
          <a:p>
            <a:pPr fontAlgn="base"/>
            <a:r>
              <a:rPr lang="en-GB" sz="1600" dirty="0">
                <a:latin typeface="Arial"/>
                <a:cs typeface="Arial"/>
              </a:rPr>
              <a:t>New technologies, including AI, is developing at rapid pace. Colleagues' expectations are driven by their experiences of technology outside of the workplace. Gwent Police has invested in Microsoft O365, including CoPilot, and further technology investment is planned from 2026. </a:t>
            </a:r>
          </a:p>
          <a:p>
            <a:pPr fontAlgn="base"/>
            <a:endParaRPr lang="en-GB" sz="1600">
              <a:latin typeface="Arial"/>
              <a:cs typeface="Arial"/>
            </a:endParaRPr>
          </a:p>
          <a:p>
            <a:pPr fontAlgn="base"/>
            <a:r>
              <a:rPr lang="en-GB" sz="1600" dirty="0">
                <a:latin typeface="Arial"/>
                <a:cs typeface="Arial"/>
              </a:rPr>
              <a:t>Budgets within public services remain challenging, with higher inflation and recent rising costs, including national insurance increases, squeezing budgets further.</a:t>
            </a:r>
          </a:p>
          <a:p>
            <a:pPr fontAlgn="base"/>
            <a:endParaRPr lang="en-GB" sz="1600">
              <a:latin typeface="Arial"/>
              <a:cs typeface="Arial"/>
            </a:endParaRPr>
          </a:p>
          <a:p>
            <a:pPr fontAlgn="base"/>
            <a:r>
              <a:rPr lang="en-GB" sz="1600" dirty="0">
                <a:latin typeface="Arial"/>
                <a:cs typeface="Arial"/>
              </a:rPr>
              <a:t>The UK Government has already announced scrapping the existing PCC model and planned changes to police governance and accountability. There are currently unknown changes with police reform, with a white paper set to be published early 2026.  </a:t>
            </a:r>
          </a:p>
        </p:txBody>
      </p:sp>
    </p:spTree>
    <p:extLst>
      <p:ext uri="{BB962C8B-B14F-4D97-AF65-F5344CB8AC3E}">
        <p14:creationId xmlns:p14="http://schemas.microsoft.com/office/powerpoint/2010/main" val="179694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D77F6-DEDF-C34F-8B04-9E685B0394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CBE22-0E66-F383-4BAC-0ED0049AC18E}"/>
              </a:ext>
            </a:extLst>
          </p:cNvPr>
          <p:cNvSpPr>
            <a:spLocks noGrp="1"/>
          </p:cNvSpPr>
          <p:nvPr>
            <p:ph type="title"/>
          </p:nvPr>
        </p:nvSpPr>
        <p:spPr/>
        <p:txBody>
          <a:bodyPr/>
          <a:lstStyle/>
          <a:p>
            <a:r>
              <a:rPr lang="en-GB">
                <a:latin typeface="Arial"/>
                <a:cs typeface="Arial"/>
              </a:rPr>
              <a:t>OUR VISION </a:t>
            </a:r>
          </a:p>
        </p:txBody>
      </p:sp>
      <p:sp>
        <p:nvSpPr>
          <p:cNvPr id="3" name="TextBox 2">
            <a:extLst>
              <a:ext uri="{FF2B5EF4-FFF2-40B4-BE49-F238E27FC236}">
                <a16:creationId xmlns:a16="http://schemas.microsoft.com/office/drawing/2014/main" id="{4315C589-43B0-1F17-6A37-97CC26AD7038}"/>
              </a:ext>
            </a:extLst>
          </p:cNvPr>
          <p:cNvSpPr txBox="1"/>
          <p:nvPr/>
        </p:nvSpPr>
        <p:spPr>
          <a:xfrm>
            <a:off x="2100533" y="890260"/>
            <a:ext cx="9918023" cy="4524315"/>
          </a:xfrm>
          <a:prstGeom prst="rect">
            <a:avLst/>
          </a:prstGeom>
          <a:noFill/>
        </p:spPr>
        <p:txBody>
          <a:bodyPr wrap="square" lIns="91440" tIns="45720" rIns="91440" bIns="45720" rtlCol="0" anchor="t">
            <a:spAutoFit/>
          </a:bodyPr>
          <a:lstStyle/>
          <a:p>
            <a:r>
              <a:rPr lang="en-GB">
                <a:latin typeface="Arial"/>
                <a:cs typeface="Arial"/>
              </a:rPr>
              <a:t>Working in partnership with senior leaders, acting as trusted advisors, our internal communications function will: </a:t>
            </a:r>
            <a:br>
              <a:rPr lang="en-GB">
                <a:latin typeface="Arial"/>
              </a:rPr>
            </a:br>
            <a:endParaRPr lang="en-GB">
              <a:latin typeface="Arial"/>
              <a:cs typeface="Arial"/>
            </a:endParaRPr>
          </a:p>
          <a:p>
            <a:pPr marL="285750" indent="-285750">
              <a:buFont typeface="Wingdings" panose="05000000000000000000" pitchFamily="2" charset="2"/>
              <a:buChar char="Ø"/>
            </a:pPr>
            <a:r>
              <a:rPr lang="en-GB">
                <a:latin typeface="Arial"/>
                <a:cs typeface="Arial"/>
              </a:rPr>
              <a:t>Engagement: deliver people-focused communication, facilitating genuine two-way communication between colleagues and leadership</a:t>
            </a:r>
          </a:p>
          <a:p>
            <a:pPr marL="285750" indent="-285750">
              <a:buFont typeface="Wingdings" panose="05000000000000000000" pitchFamily="2" charset="2"/>
              <a:buChar char="Ø"/>
            </a:pPr>
            <a:endParaRPr lang="en-GB">
              <a:latin typeface="Arial"/>
              <a:cs typeface="Arial"/>
            </a:endParaRPr>
          </a:p>
          <a:p>
            <a:pPr marL="285750" indent="-285750">
              <a:buFont typeface="Wingdings" panose="05000000000000000000" pitchFamily="2" charset="2"/>
              <a:buChar char="Ø"/>
            </a:pPr>
            <a:r>
              <a:rPr lang="en-GB">
                <a:latin typeface="Arial"/>
                <a:cs typeface="Arial"/>
              </a:rPr>
              <a:t>Operational effectiveness: focus our people on what is important to know, understand, and do, through proactive, transparent communication that gets the right message, to the right people at the right time, in the right way </a:t>
            </a:r>
          </a:p>
          <a:p>
            <a:endParaRPr lang="en-GB">
              <a:latin typeface="Arial"/>
              <a:cs typeface="Arial"/>
            </a:endParaRPr>
          </a:p>
          <a:p>
            <a:pPr marL="285750" indent="-285750">
              <a:buFont typeface="Wingdings" panose="05000000000000000000" pitchFamily="2" charset="2"/>
              <a:buChar char="Ø"/>
            </a:pPr>
            <a:r>
              <a:rPr lang="en-GB">
                <a:latin typeface="Arial"/>
                <a:cs typeface="Arial"/>
              </a:rPr>
              <a:t>Culture and conduct: support cultural change to create an inclusive workforce with trusted leadership, where everyone feels heard, valued and that they belong. </a:t>
            </a:r>
          </a:p>
          <a:p>
            <a:pPr marL="285750" indent="-285750">
              <a:buFont typeface="Arial" panose="020B0604020202020204" pitchFamily="34" charset="0"/>
              <a:buChar char="•"/>
            </a:pPr>
            <a:endParaRPr lang="en-GB">
              <a:latin typeface="Arial"/>
              <a:cs typeface="Arial"/>
            </a:endParaRPr>
          </a:p>
          <a:p>
            <a:r>
              <a:rPr lang="en-GB">
                <a:latin typeface="Arial"/>
                <a:cs typeface="Arial"/>
              </a:rPr>
              <a:t>We will take an evidence-based approach to developing and refining our communications and work effectively with our partners and stakeholders for the benefit of the public, always ensuring victims are at the heart. </a:t>
            </a:r>
          </a:p>
        </p:txBody>
      </p:sp>
    </p:spTree>
    <p:extLst>
      <p:ext uri="{BB962C8B-B14F-4D97-AF65-F5344CB8AC3E}">
        <p14:creationId xmlns:p14="http://schemas.microsoft.com/office/powerpoint/2010/main" val="2121619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98C09-3707-E551-71F9-87EDCE244D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4BE04D-FC98-8605-8A62-C49563CE6695}"/>
              </a:ext>
            </a:extLst>
          </p:cNvPr>
          <p:cNvSpPr>
            <a:spLocks noGrp="1"/>
          </p:cNvSpPr>
          <p:nvPr>
            <p:ph type="title"/>
          </p:nvPr>
        </p:nvSpPr>
        <p:spPr/>
        <p:txBody>
          <a:bodyPr/>
          <a:lstStyle/>
          <a:p>
            <a:r>
              <a:rPr lang="en-GB">
                <a:latin typeface="Arial"/>
                <a:cs typeface="Arial"/>
              </a:rPr>
              <a:t>OUR PEOPLE </a:t>
            </a:r>
          </a:p>
        </p:txBody>
      </p:sp>
      <p:sp>
        <p:nvSpPr>
          <p:cNvPr id="3" name="TextBox 2">
            <a:extLst>
              <a:ext uri="{FF2B5EF4-FFF2-40B4-BE49-F238E27FC236}">
                <a16:creationId xmlns:a16="http://schemas.microsoft.com/office/drawing/2014/main" id="{30E5834E-8DF8-F04C-A73F-FDD808D1745F}"/>
              </a:ext>
            </a:extLst>
          </p:cNvPr>
          <p:cNvSpPr txBox="1"/>
          <p:nvPr/>
        </p:nvSpPr>
        <p:spPr>
          <a:xfrm>
            <a:off x="2173942" y="942100"/>
            <a:ext cx="9536988" cy="2308324"/>
          </a:xfrm>
          <a:prstGeom prst="rect">
            <a:avLst/>
          </a:prstGeom>
          <a:noFill/>
        </p:spPr>
        <p:txBody>
          <a:bodyPr wrap="square" lIns="91440" tIns="45720" rIns="91440" bIns="45720" rtlCol="0" anchor="t">
            <a:spAutoFit/>
          </a:bodyPr>
          <a:lstStyle/>
          <a:p>
            <a:r>
              <a:rPr lang="en-GB" dirty="0">
                <a:latin typeface="Arial"/>
                <a:cs typeface="Arial"/>
              </a:rPr>
              <a:t>Understanding our people and their day-to-day realities, together with their likes, needs and wants, helps us to identify how we should develop our internal communications. </a:t>
            </a:r>
            <a:endParaRPr lang="en-US" dirty="0"/>
          </a:p>
          <a:p>
            <a:endParaRPr lang="en-GB">
              <a:latin typeface="Arial"/>
              <a:cs typeface="Arial"/>
            </a:endParaRPr>
          </a:p>
          <a:p>
            <a:r>
              <a:rPr lang="en-GB" dirty="0">
                <a:latin typeface="Arial"/>
                <a:cs typeface="Arial"/>
              </a:rPr>
              <a:t>Building this picture also gives us an ability to target our content and messaging, keeping our internal communications as relevant as possible, to ensure it lands effectively. </a:t>
            </a:r>
            <a:endParaRPr lang="en-GB" dirty="0">
              <a:latin typeface="Calibri" panose="020F0502020204030204"/>
              <a:ea typeface="Calibri"/>
              <a:cs typeface="Calibri"/>
            </a:endParaRPr>
          </a:p>
          <a:p>
            <a:endParaRPr lang="en-GB">
              <a:latin typeface="Arial"/>
              <a:cs typeface="Arial"/>
            </a:endParaRPr>
          </a:p>
          <a:p>
            <a:r>
              <a:rPr lang="en-GB" dirty="0">
                <a:latin typeface="Arial"/>
                <a:cs typeface="Arial"/>
              </a:rPr>
              <a:t>Our communication is tailored to each audience, beginning with an individual-focused approach.  </a:t>
            </a:r>
            <a:endParaRPr lang="en-GB" dirty="0">
              <a:ea typeface="Calibri"/>
              <a:cs typeface="Calibri"/>
            </a:endParaRPr>
          </a:p>
        </p:txBody>
      </p:sp>
      <p:graphicFrame>
        <p:nvGraphicFramePr>
          <p:cNvPr id="10" name="Table 10">
            <a:extLst>
              <a:ext uri="{FF2B5EF4-FFF2-40B4-BE49-F238E27FC236}">
                <a16:creationId xmlns:a16="http://schemas.microsoft.com/office/drawing/2014/main" id="{A35B2AC6-4426-CCD2-461F-541ED7A3C254}"/>
              </a:ext>
            </a:extLst>
          </p:cNvPr>
          <p:cNvGraphicFramePr>
            <a:graphicFrameLocks noGrp="1"/>
          </p:cNvGraphicFramePr>
          <p:nvPr>
            <p:extLst>
              <p:ext uri="{D42A27DB-BD31-4B8C-83A1-F6EECF244321}">
                <p14:modId xmlns:p14="http://schemas.microsoft.com/office/powerpoint/2010/main" val="3838894307"/>
              </p:ext>
            </p:extLst>
          </p:nvPr>
        </p:nvGraphicFramePr>
        <p:xfrm>
          <a:off x="2285798" y="3210511"/>
          <a:ext cx="9631683" cy="2564675"/>
        </p:xfrm>
        <a:graphic>
          <a:graphicData uri="http://schemas.openxmlformats.org/drawingml/2006/table">
            <a:tbl>
              <a:tblPr firstRow="1" bandRow="1">
                <a:tableStyleId>{5C22544A-7EE6-4342-B048-85BDC9FD1C3A}</a:tableStyleId>
              </a:tblPr>
              <a:tblGrid>
                <a:gridCol w="3210561">
                  <a:extLst>
                    <a:ext uri="{9D8B030D-6E8A-4147-A177-3AD203B41FA5}">
                      <a16:colId xmlns:a16="http://schemas.microsoft.com/office/drawing/2014/main" val="2939633909"/>
                    </a:ext>
                  </a:extLst>
                </a:gridCol>
                <a:gridCol w="3210561">
                  <a:extLst>
                    <a:ext uri="{9D8B030D-6E8A-4147-A177-3AD203B41FA5}">
                      <a16:colId xmlns:a16="http://schemas.microsoft.com/office/drawing/2014/main" val="179215038"/>
                    </a:ext>
                  </a:extLst>
                </a:gridCol>
                <a:gridCol w="3210561">
                  <a:extLst>
                    <a:ext uri="{9D8B030D-6E8A-4147-A177-3AD203B41FA5}">
                      <a16:colId xmlns:a16="http://schemas.microsoft.com/office/drawing/2014/main" val="373546748"/>
                    </a:ext>
                  </a:extLst>
                </a:gridCol>
              </a:tblGrid>
              <a:tr h="481149">
                <a:tc>
                  <a:txBody>
                    <a:bodyPr/>
                    <a:lstStyle/>
                    <a:p>
                      <a:r>
                        <a:rPr lang="en-GB" sz="1400">
                          <a:latin typeface="Arial"/>
                        </a:rPr>
                        <a:t>Role</a:t>
                      </a:r>
                    </a:p>
                  </a:txBody>
                  <a:tcPr/>
                </a:tc>
                <a:tc>
                  <a:txBody>
                    <a:bodyPr/>
                    <a:lstStyle/>
                    <a:p>
                      <a:r>
                        <a:rPr lang="en-GB" sz="1400">
                          <a:latin typeface="Arial"/>
                        </a:rPr>
                        <a:t>Headcount </a:t>
                      </a:r>
                    </a:p>
                  </a:txBody>
                  <a:tcPr/>
                </a:tc>
                <a:tc>
                  <a:txBody>
                    <a:bodyPr/>
                    <a:lstStyle/>
                    <a:p>
                      <a:r>
                        <a:rPr lang="en-GB" sz="1400">
                          <a:latin typeface="Arial"/>
                        </a:rPr>
                        <a:t>Operational / non-operational </a:t>
                      </a:r>
                    </a:p>
                  </a:txBody>
                  <a:tcPr/>
                </a:tc>
                <a:extLst>
                  <a:ext uri="{0D108BD9-81ED-4DB2-BD59-A6C34878D82A}">
                    <a16:rowId xmlns:a16="http://schemas.microsoft.com/office/drawing/2014/main" val="3068621087"/>
                  </a:ext>
                </a:extLst>
              </a:tr>
              <a:tr h="370840">
                <a:tc>
                  <a:txBody>
                    <a:bodyPr/>
                    <a:lstStyle/>
                    <a:p>
                      <a:r>
                        <a:rPr lang="en-GB" sz="1400">
                          <a:latin typeface="Arial"/>
                        </a:rPr>
                        <a:t>Police officers </a:t>
                      </a:r>
                    </a:p>
                  </a:txBody>
                  <a:tcPr/>
                </a:tc>
                <a:tc>
                  <a:txBody>
                    <a:bodyPr/>
                    <a:lstStyle/>
                    <a:p>
                      <a:r>
                        <a:rPr lang="en-GB" sz="1400">
                          <a:latin typeface="Arial"/>
                        </a:rPr>
                        <a:t>1,636</a:t>
                      </a:r>
                      <a:endParaRPr lang="en-US"/>
                    </a:p>
                  </a:txBody>
                  <a:tcPr/>
                </a:tc>
                <a:tc>
                  <a:txBody>
                    <a:bodyPr/>
                    <a:lstStyle/>
                    <a:p>
                      <a:r>
                        <a:rPr lang="en-GB" sz="1400">
                          <a:latin typeface="Arial"/>
                        </a:rPr>
                        <a:t>Operational </a:t>
                      </a:r>
                    </a:p>
                  </a:txBody>
                  <a:tcPr/>
                </a:tc>
                <a:extLst>
                  <a:ext uri="{0D108BD9-81ED-4DB2-BD59-A6C34878D82A}">
                    <a16:rowId xmlns:a16="http://schemas.microsoft.com/office/drawing/2014/main" val="236281118"/>
                  </a:ext>
                </a:extLst>
              </a:tr>
              <a:tr h="370840">
                <a:tc>
                  <a:txBody>
                    <a:bodyPr/>
                    <a:lstStyle/>
                    <a:p>
                      <a:r>
                        <a:rPr lang="en-GB" sz="1400">
                          <a:latin typeface="Arial"/>
                        </a:rPr>
                        <a:t>Police staff </a:t>
                      </a:r>
                    </a:p>
                  </a:txBody>
                  <a:tcPr/>
                </a:tc>
                <a:tc>
                  <a:txBody>
                    <a:bodyPr/>
                    <a:lstStyle/>
                    <a:p>
                      <a:r>
                        <a:rPr lang="en-GB" sz="1400">
                          <a:latin typeface="Arial"/>
                        </a:rPr>
                        <a:t>971</a:t>
                      </a:r>
                    </a:p>
                  </a:txBody>
                  <a:tcPr/>
                </a:tc>
                <a:tc>
                  <a:txBody>
                    <a:bodyPr/>
                    <a:lstStyle/>
                    <a:p>
                      <a:r>
                        <a:rPr lang="en-GB" sz="1400">
                          <a:latin typeface="Arial"/>
                        </a:rPr>
                        <a:t>Operational staff and non-operational business support functions</a:t>
                      </a:r>
                    </a:p>
                  </a:txBody>
                  <a:tcPr/>
                </a:tc>
                <a:extLst>
                  <a:ext uri="{0D108BD9-81ED-4DB2-BD59-A6C34878D82A}">
                    <a16:rowId xmlns:a16="http://schemas.microsoft.com/office/drawing/2014/main" val="1311146356"/>
                  </a:ext>
                </a:extLst>
              </a:tr>
              <a:tr h="305526">
                <a:tc>
                  <a:txBody>
                    <a:bodyPr/>
                    <a:lstStyle/>
                    <a:p>
                      <a:r>
                        <a:rPr lang="en-GB" sz="1400">
                          <a:latin typeface="Arial"/>
                        </a:rPr>
                        <a:t>PCSOs </a:t>
                      </a:r>
                    </a:p>
                  </a:txBody>
                  <a:tcPr/>
                </a:tc>
                <a:tc>
                  <a:txBody>
                    <a:bodyPr/>
                    <a:lstStyle/>
                    <a:p>
                      <a:r>
                        <a:rPr lang="en-GB" sz="1400">
                          <a:latin typeface="Arial"/>
                        </a:rPr>
                        <a:t>139</a:t>
                      </a:r>
                    </a:p>
                  </a:txBody>
                  <a:tcPr/>
                </a:tc>
                <a:tc>
                  <a:txBody>
                    <a:bodyPr/>
                    <a:lstStyle/>
                    <a:p>
                      <a:r>
                        <a:rPr lang="en-GB" sz="1400">
                          <a:latin typeface="Arial"/>
                        </a:rPr>
                        <a:t>Operational </a:t>
                      </a:r>
                    </a:p>
                  </a:txBody>
                  <a:tcPr/>
                </a:tc>
                <a:extLst>
                  <a:ext uri="{0D108BD9-81ED-4DB2-BD59-A6C34878D82A}">
                    <a16:rowId xmlns:a16="http://schemas.microsoft.com/office/drawing/2014/main" val="2657604029"/>
                  </a:ext>
                </a:extLst>
              </a:tr>
              <a:tr h="370840">
                <a:tc>
                  <a:txBody>
                    <a:bodyPr/>
                    <a:lstStyle/>
                    <a:p>
                      <a:r>
                        <a:rPr lang="en-GB" sz="1400">
                          <a:latin typeface="Arial"/>
                        </a:rPr>
                        <a:t>Special Constabulary and other  volunteers  </a:t>
                      </a:r>
                    </a:p>
                  </a:txBody>
                  <a:tcPr/>
                </a:tc>
                <a:tc>
                  <a:txBody>
                    <a:bodyPr/>
                    <a:lstStyle/>
                    <a:p>
                      <a:r>
                        <a:rPr lang="en-GB" sz="1400">
                          <a:latin typeface="Arial"/>
                        </a:rPr>
                        <a:t>51</a:t>
                      </a:r>
                    </a:p>
                  </a:txBody>
                  <a:tcPr/>
                </a:tc>
                <a:tc>
                  <a:txBody>
                    <a:bodyPr/>
                    <a:lstStyle/>
                    <a:p>
                      <a:r>
                        <a:rPr lang="en-GB" sz="1400">
                          <a:latin typeface="Arial"/>
                        </a:rPr>
                        <a:t>Operational </a:t>
                      </a:r>
                    </a:p>
                  </a:txBody>
                  <a:tcPr/>
                </a:tc>
                <a:extLst>
                  <a:ext uri="{0D108BD9-81ED-4DB2-BD59-A6C34878D82A}">
                    <a16:rowId xmlns:a16="http://schemas.microsoft.com/office/drawing/2014/main" val="875111022"/>
                  </a:ext>
                </a:extLst>
              </a:tr>
              <a:tr h="370840">
                <a:tc>
                  <a:txBody>
                    <a:bodyPr/>
                    <a:lstStyle/>
                    <a:p>
                      <a:r>
                        <a:rPr lang="en-GB" sz="1400">
                          <a:latin typeface="Arial"/>
                        </a:rPr>
                        <a:t>OPCC </a:t>
                      </a:r>
                    </a:p>
                  </a:txBody>
                  <a:tcPr/>
                </a:tc>
                <a:tc>
                  <a:txBody>
                    <a:bodyPr/>
                    <a:lstStyle/>
                    <a:p>
                      <a:r>
                        <a:rPr lang="en-GB" sz="1400">
                          <a:latin typeface="Arial"/>
                        </a:rPr>
                        <a:t>30</a:t>
                      </a:r>
                    </a:p>
                  </a:txBody>
                  <a:tcPr/>
                </a:tc>
                <a:tc>
                  <a:txBody>
                    <a:bodyPr/>
                    <a:lstStyle/>
                    <a:p>
                      <a:r>
                        <a:rPr lang="en-GB" sz="1400">
                          <a:latin typeface="Arial"/>
                        </a:rPr>
                        <a:t>Non-operational </a:t>
                      </a:r>
                    </a:p>
                  </a:txBody>
                  <a:tcPr/>
                </a:tc>
                <a:extLst>
                  <a:ext uri="{0D108BD9-81ED-4DB2-BD59-A6C34878D82A}">
                    <a16:rowId xmlns:a16="http://schemas.microsoft.com/office/drawing/2014/main" val="2174526634"/>
                  </a:ext>
                </a:extLst>
              </a:tr>
            </a:tbl>
          </a:graphicData>
        </a:graphic>
      </p:graphicFrame>
    </p:spTree>
    <p:extLst>
      <p:ext uri="{BB962C8B-B14F-4D97-AF65-F5344CB8AC3E}">
        <p14:creationId xmlns:p14="http://schemas.microsoft.com/office/powerpoint/2010/main" val="2753442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72F4E-5EBE-4D0D-89D3-1341C1F88236}"/>
              </a:ext>
            </a:extLst>
          </p:cNvPr>
          <p:cNvSpPr>
            <a:spLocks noGrp="1"/>
          </p:cNvSpPr>
          <p:nvPr>
            <p:ph type="title"/>
          </p:nvPr>
        </p:nvSpPr>
        <p:spPr/>
        <p:txBody>
          <a:bodyPr/>
          <a:lstStyle/>
          <a:p>
            <a:r>
              <a:rPr lang="en-GB">
                <a:latin typeface="Arial"/>
                <a:cs typeface="Arial"/>
              </a:rPr>
              <a:t>OUR PEOPLE </a:t>
            </a:r>
          </a:p>
        </p:txBody>
      </p:sp>
      <p:sp>
        <p:nvSpPr>
          <p:cNvPr id="3" name="TextBox 2">
            <a:extLst>
              <a:ext uri="{FF2B5EF4-FFF2-40B4-BE49-F238E27FC236}">
                <a16:creationId xmlns:a16="http://schemas.microsoft.com/office/drawing/2014/main" id="{901EA6FC-04D7-4145-AFE1-EA8BA9FA9F45}"/>
              </a:ext>
            </a:extLst>
          </p:cNvPr>
          <p:cNvSpPr txBox="1"/>
          <p:nvPr/>
        </p:nvSpPr>
        <p:spPr>
          <a:xfrm>
            <a:off x="2173941" y="942100"/>
            <a:ext cx="9738659" cy="1661993"/>
          </a:xfrm>
          <a:prstGeom prst="rect">
            <a:avLst/>
          </a:prstGeom>
          <a:noFill/>
        </p:spPr>
        <p:txBody>
          <a:bodyPr wrap="square" lIns="91440" tIns="45720" rIns="91440" bIns="45720" rtlCol="0" anchor="t">
            <a:spAutoFit/>
          </a:bodyPr>
          <a:lstStyle/>
          <a:p>
            <a:r>
              <a:rPr lang="en-GB" sz="1600">
                <a:latin typeface="Arial"/>
                <a:cs typeface="Arial"/>
              </a:rPr>
              <a:t>We develop audience personas to help guide our strategies and plans, ensuring we develop approaches and content that meet the wants and needs of Gwent Police colleagues. We will check and test these regularly. </a:t>
            </a:r>
          </a:p>
          <a:p>
            <a:endParaRPr lang="en-GB"/>
          </a:p>
          <a:p>
            <a:endParaRPr lang="en-GB"/>
          </a:p>
          <a:p>
            <a:endParaRPr lang="en-GB"/>
          </a:p>
        </p:txBody>
      </p:sp>
      <p:pic>
        <p:nvPicPr>
          <p:cNvPr id="5" name="Picture 4" descr="A screenshot of a computer screen&#10;&#10;AI-generated content may be incorrect.">
            <a:extLst>
              <a:ext uri="{FF2B5EF4-FFF2-40B4-BE49-F238E27FC236}">
                <a16:creationId xmlns:a16="http://schemas.microsoft.com/office/drawing/2014/main" id="{4A5764DE-7BDF-3419-4888-2859E624D2A7}"/>
              </a:ext>
            </a:extLst>
          </p:cNvPr>
          <p:cNvPicPr>
            <a:picLocks noChangeAspect="1"/>
          </p:cNvPicPr>
          <p:nvPr/>
        </p:nvPicPr>
        <p:blipFill>
          <a:blip r:embed="rId3"/>
          <a:stretch>
            <a:fillRect/>
          </a:stretch>
        </p:blipFill>
        <p:spPr>
          <a:xfrm>
            <a:off x="2460771" y="1816099"/>
            <a:ext cx="9197547" cy="4644237"/>
          </a:xfrm>
          <a:prstGeom prst="rect">
            <a:avLst/>
          </a:prstGeom>
        </p:spPr>
      </p:pic>
    </p:spTree>
    <p:extLst>
      <p:ext uri="{BB962C8B-B14F-4D97-AF65-F5344CB8AC3E}">
        <p14:creationId xmlns:p14="http://schemas.microsoft.com/office/powerpoint/2010/main" val="606093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D078F-ED84-710E-1072-A6353FE13A4B}"/>
              </a:ext>
            </a:extLst>
          </p:cNvPr>
          <p:cNvSpPr>
            <a:spLocks noGrp="1"/>
          </p:cNvSpPr>
          <p:nvPr>
            <p:ph type="title"/>
          </p:nvPr>
        </p:nvSpPr>
        <p:spPr/>
        <p:txBody>
          <a:bodyPr/>
          <a:lstStyle/>
          <a:p>
            <a:r>
              <a:rPr lang="en-GB"/>
              <a:t>Our guiding principles </a:t>
            </a:r>
          </a:p>
        </p:txBody>
      </p:sp>
      <p:sp>
        <p:nvSpPr>
          <p:cNvPr id="4" name="TextBox 3">
            <a:extLst>
              <a:ext uri="{FF2B5EF4-FFF2-40B4-BE49-F238E27FC236}">
                <a16:creationId xmlns:a16="http://schemas.microsoft.com/office/drawing/2014/main" id="{6FED61CC-5162-2C58-DB16-15D46690A2F9}"/>
              </a:ext>
            </a:extLst>
          </p:cNvPr>
          <p:cNvSpPr txBox="1"/>
          <p:nvPr/>
        </p:nvSpPr>
        <p:spPr>
          <a:xfrm>
            <a:off x="2152650" y="925572"/>
            <a:ext cx="9258300" cy="3693319"/>
          </a:xfrm>
          <a:prstGeom prst="rect">
            <a:avLst/>
          </a:prstGeom>
          <a:noFill/>
        </p:spPr>
        <p:txBody>
          <a:bodyPr wrap="square" lIns="91440" tIns="45720" rIns="91440" bIns="45720" anchor="t">
            <a:spAutoFit/>
          </a:bodyPr>
          <a:lstStyle/>
          <a:p>
            <a:r>
              <a:rPr lang="en-GB" dirty="0">
                <a:latin typeface="Arial"/>
                <a:cs typeface="Arial"/>
              </a:rPr>
              <a:t>Our guiding principles thread through our strategy and communications approach. </a:t>
            </a:r>
          </a:p>
          <a:p>
            <a:endParaRPr lang="en-GB">
              <a:latin typeface="Arial"/>
              <a:cs typeface="Arial"/>
            </a:endParaRPr>
          </a:p>
          <a:p>
            <a:r>
              <a:rPr lang="en-GB" dirty="0">
                <a:latin typeface="Arial"/>
                <a:cs typeface="Arial"/>
              </a:rPr>
              <a:t>These principles, when applied to our communication plans and delivery, will help build colleague trust and confidence in Gwent Police.  </a:t>
            </a:r>
          </a:p>
          <a:p>
            <a:endParaRPr lang="en-GB">
              <a:latin typeface="Arial"/>
              <a:cs typeface="Arial"/>
            </a:endParaRPr>
          </a:p>
          <a:p>
            <a:pPr marL="285750" indent="-285750">
              <a:buFont typeface="Arial" panose="020B0604020202020204" pitchFamily="34" charset="0"/>
              <a:buChar char="•"/>
            </a:pPr>
            <a:r>
              <a:rPr lang="en-GB" b="1" dirty="0">
                <a:latin typeface="Arial"/>
                <a:cs typeface="Arial"/>
              </a:rPr>
              <a:t>Clarity</a:t>
            </a:r>
            <a:r>
              <a:rPr lang="en-GB" dirty="0">
                <a:latin typeface="Arial"/>
                <a:cs typeface="Arial"/>
              </a:rPr>
              <a:t> – we remove complexity and help ensure that information flows smoothly to every colleague, keeping people connected and working toward common goals </a:t>
            </a:r>
          </a:p>
          <a:p>
            <a:pPr marL="285750" indent="-285750">
              <a:buFont typeface="Arial" panose="020B0604020202020204" pitchFamily="34" charset="0"/>
              <a:buChar char="•"/>
            </a:pPr>
            <a:endParaRPr lang="en-GB">
              <a:latin typeface="Arial"/>
              <a:cs typeface="Arial"/>
            </a:endParaRPr>
          </a:p>
          <a:p>
            <a:pPr marL="285750" indent="-285750">
              <a:buFont typeface="Arial" panose="020B0604020202020204" pitchFamily="34" charset="0"/>
              <a:buChar char="•"/>
            </a:pPr>
            <a:r>
              <a:rPr lang="en-GB" b="1" dirty="0">
                <a:latin typeface="Arial"/>
                <a:cs typeface="Arial"/>
              </a:rPr>
              <a:t>Consistency </a:t>
            </a:r>
            <a:r>
              <a:rPr lang="en-GB" dirty="0">
                <a:latin typeface="Arial"/>
                <a:cs typeface="Arial"/>
              </a:rPr>
              <a:t>– we help provide colleagues with trusted sources of information that can be relied upon </a:t>
            </a:r>
          </a:p>
          <a:p>
            <a:pPr marL="285750" indent="-285750">
              <a:buFont typeface="Arial" panose="020B0604020202020204" pitchFamily="34" charset="0"/>
              <a:buChar char="•"/>
            </a:pPr>
            <a:endParaRPr lang="en-GB">
              <a:latin typeface="Arial"/>
              <a:cs typeface="Arial"/>
            </a:endParaRPr>
          </a:p>
          <a:p>
            <a:pPr marL="285750" indent="-285750">
              <a:buFont typeface="Arial" panose="020B0604020202020204" pitchFamily="34" charset="0"/>
              <a:buChar char="•"/>
            </a:pPr>
            <a:r>
              <a:rPr lang="en-GB" b="1" dirty="0">
                <a:latin typeface="Arial"/>
                <a:cs typeface="Arial"/>
              </a:rPr>
              <a:t>Connection</a:t>
            </a:r>
            <a:r>
              <a:rPr lang="en-GB" dirty="0">
                <a:latin typeface="Arial"/>
                <a:cs typeface="Arial"/>
              </a:rPr>
              <a:t> – we help build trusted relationships by facilitating conversation and collaboration.</a:t>
            </a:r>
          </a:p>
        </p:txBody>
      </p:sp>
    </p:spTree>
    <p:extLst>
      <p:ext uri="{BB962C8B-B14F-4D97-AF65-F5344CB8AC3E}">
        <p14:creationId xmlns:p14="http://schemas.microsoft.com/office/powerpoint/2010/main" val="2742107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F18F42B2AE5CA46A49B8FE2E28CF54D" ma:contentTypeVersion="3" ma:contentTypeDescription="Create a new document." ma:contentTypeScope="" ma:versionID="bae008a4cbd89a6abbd3ba59d7eeec23">
  <xsd:schema xmlns:xsd="http://www.w3.org/2001/XMLSchema" xmlns:xs="http://www.w3.org/2001/XMLSchema" xmlns:p="http://schemas.microsoft.com/office/2006/metadata/properties" xmlns:ns2="e24ad573-17c5-4165-b03e-ce4e17f26247" targetNamespace="http://schemas.microsoft.com/office/2006/metadata/properties" ma:root="true" ma:fieldsID="443faea474f2b6af77cf0e5b53705b40" ns2:_="">
    <xsd:import namespace="e24ad573-17c5-4165-b03e-ce4e17f26247"/>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4ad573-17c5-4165-b03e-ce4e17f262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2B3BD1-D2E1-45AC-A487-F7CC568650F5}"/>
</file>

<file path=customXml/itemProps2.xml><?xml version="1.0" encoding="utf-8"?>
<ds:datastoreItem xmlns:ds="http://schemas.openxmlformats.org/officeDocument/2006/customXml" ds:itemID="{864AB781-1D38-4FC3-9931-9C4ACABF6558}">
  <ds:schemaRefs>
    <ds:schemaRef ds:uri="5ffc743a-924c-4acd-8ad3-63f65e38ac94"/>
    <ds:schemaRef ds:uri="629ff7d4-3285-4db5-a31f-74f4379de9ee"/>
    <ds:schemaRef ds:uri="f2a80775-09dd-4f59-a13b-c61c125c6c63"/>
    <ds:schemaRef ds:uri="f92ad5ce-a633-4abd-b00c-15d390ad03c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245C125-EEF3-453F-B5F3-00D42D53DA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9</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INTERNAL COMMUNICATIONS STRATEGY</vt:lpstr>
      <vt:lpstr>BACKGROUND – A NEW VISION AND MISSION </vt:lpstr>
      <vt:lpstr>INTERNAL COMMUNICATIONS – OUR PURPOSE </vt:lpstr>
      <vt:lpstr>OUR INTERNAL COMMUNICATIONS JOURNEY</vt:lpstr>
      <vt:lpstr>CURRENT CONTEXT AND CHALLENGES </vt:lpstr>
      <vt:lpstr>OUR VISION </vt:lpstr>
      <vt:lpstr>OUR PEOPLE </vt:lpstr>
      <vt:lpstr>OUR PEOPLE </vt:lpstr>
      <vt:lpstr>Our guiding principles </vt:lpstr>
      <vt:lpstr>Our scope </vt:lpstr>
      <vt:lpstr> </vt:lpstr>
      <vt:lpstr>OUR CHANNEL MATRIX – CURRENT</vt:lpstr>
      <vt:lpstr>OUR CHANNEL MATRIX – CURRENT CONTINUED </vt:lpstr>
      <vt:lpstr>OUR CHANNEL MATRIX – EMERGING </vt:lpstr>
      <vt:lpstr>LEADERSHIP COMMUNICATIONS </vt:lpstr>
      <vt:lpstr> HOW WILL WE MEASURE SUCCESS?  </vt:lpstr>
      <vt:lpstr> HOW WILL WE MEASURE SUCCESS?  </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Department</dc:creator>
  <cp:revision>31</cp:revision>
  <dcterms:created xsi:type="dcterms:W3CDTF">2020-09-14T11:38:00Z</dcterms:created>
  <dcterms:modified xsi:type="dcterms:W3CDTF">2026-02-05T08:05:51Z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2acd28b-79a3-4a0f-b0ff-4b75658b1549_Enabled">
    <vt:lpwstr>True</vt:lpwstr>
  </property>
  <property fmtid="{D5CDD505-2E9C-101B-9397-08002B2CF9AE}" pid="3" name="MSIP_Label_f2acd28b-79a3-4a0f-b0ff-4b75658b1549_SiteId">
    <vt:lpwstr>e46c8472-ef5d-4b63-bc74-4a60db42c371</vt:lpwstr>
  </property>
  <property fmtid="{D5CDD505-2E9C-101B-9397-08002B2CF9AE}" pid="4" name="MSIP_Label_f2acd28b-79a3-4a0f-b0ff-4b75658b1549_SetDate">
    <vt:lpwstr>2021-04-21T10:48:57.7679375Z</vt:lpwstr>
  </property>
  <property fmtid="{D5CDD505-2E9C-101B-9397-08002B2CF9AE}" pid="5" name="MSIP_Label_f2acd28b-79a3-4a0f-b0ff-4b75658b1549_Name">
    <vt:lpwstr>OFFICIAL</vt:lpwstr>
  </property>
  <property fmtid="{D5CDD505-2E9C-101B-9397-08002B2CF9AE}" pid="6" name="MSIP_Label_f2acd28b-79a3-4a0f-b0ff-4b75658b1549_ActionId">
    <vt:lpwstr>2c426a7e-9575-4db8-b553-be6d5fb090a4</vt:lpwstr>
  </property>
  <property fmtid="{D5CDD505-2E9C-101B-9397-08002B2CF9AE}" pid="7" name="MSIP_Label_f2acd28b-79a3-4a0f-b0ff-4b75658b1549_Extended_MSFT_Method">
    <vt:lpwstr>Automatic</vt:lpwstr>
  </property>
  <property fmtid="{D5CDD505-2E9C-101B-9397-08002B2CF9AE}" pid="8" name="Sensitivity">
    <vt:lpwstr>OFFICIAL</vt:lpwstr>
  </property>
  <property fmtid="{D5CDD505-2E9C-101B-9397-08002B2CF9AE}" pid="9" name="ContentTypeId">
    <vt:lpwstr>0x010100BF18F42B2AE5CA46A49B8FE2E28CF54D</vt:lpwstr>
  </property>
  <property fmtid="{D5CDD505-2E9C-101B-9397-08002B2CF9AE}" pid="10" name="MediaServiceImageTags">
    <vt:lpwstr/>
  </property>
  <property fmtid="{D5CDD505-2E9C-101B-9397-08002B2CF9AE}" pid="11" name="Order">
    <vt:r8>165700</vt:r8>
  </property>
  <property fmtid="{D5CDD505-2E9C-101B-9397-08002B2CF9AE}" pid="12" name="xd_Signature">
    <vt:bool>false</vt:bool>
  </property>
  <property fmtid="{D5CDD505-2E9C-101B-9397-08002B2CF9AE}" pid="13" name="xd_ProgID">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_ExtendedDescription">
    <vt:lpwstr/>
  </property>
  <property fmtid="{D5CDD505-2E9C-101B-9397-08002B2CF9AE}" pid="19" name="TriggerFlowInfo">
    <vt:lpwstr/>
  </property>
</Properties>
</file>