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6" r:id="rId5"/>
    <p:sldId id="277" r:id="rId6"/>
    <p:sldId id="278" r:id="rId7"/>
    <p:sldId id="285" r:id="rId8"/>
    <p:sldId id="280" r:id="rId9"/>
    <p:sldId id="281" r:id="rId10"/>
    <p:sldId id="282" r:id="rId11"/>
    <p:sldId id="283" r:id="rId12"/>
    <p:sldId id="284" r:id="rId13"/>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B9BE892A-0E90-BA61-607C-394A63F1C8D2}" name="Thomas, Carys" initials="TC" userId="S::carys.thomas@gwent.police.uk::a5e0cab1-5ed5-42b1-8d11-ba953fc97dd3" providerId="AD"/>
  <p188:author id="{CCF30064-7CE1-51E1-9B91-FDC4032F812F}" name="Noyes, Gareth" initials="" userId="S::Gareth.Noyes@gwent.police.uk::36fd5042-2a59-453d-ae89-3f28760e4cf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D2B67"/>
    <a:srgbClr val="0D2A67"/>
    <a:srgbClr val="E521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124E2-5B10-4DBC-A707-2E5A8D587099}" v="1" dt="2026-03-09T13:42:12.2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ce, Matthew" userId="S::matthew.price@gwent.police.uk::68211d8b-d2ab-44bd-a1ad-eec8e5316236" providerId="AD" clId="Web-{76A124E2-5B10-4DBC-A707-2E5A8D587099}"/>
    <pc:docChg chg="delSld">
      <pc:chgData name="Price, Matthew" userId="S::matthew.price@gwent.police.uk::68211d8b-d2ab-44bd-a1ad-eec8e5316236" providerId="AD" clId="Web-{76A124E2-5B10-4DBC-A707-2E5A8D587099}" dt="2026-03-09T13:42:12.206" v="0"/>
      <pc:docMkLst>
        <pc:docMk/>
      </pc:docMkLst>
      <pc:sldChg chg="del">
        <pc:chgData name="Price, Matthew" userId="S::matthew.price@gwent.police.uk::68211d8b-d2ab-44bd-a1ad-eec8e5316236" providerId="AD" clId="Web-{76A124E2-5B10-4DBC-A707-2E5A8D587099}" dt="2026-03-09T13:42:12.206" v="0"/>
        <pc:sldMkLst>
          <pc:docMk/>
          <pc:sldMk cId="3917393578" sldId="27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BEEBD6-E767-A64E-967A-6B73CB1B50B7}"/>
              </a:ext>
            </a:extLst>
          </p:cNvPr>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59A22C-BE02-774E-9513-05469B2929B4}"/>
              </a:ext>
            </a:extLst>
          </p:cNvPr>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82D339A-96F6-E041-920A-ADF0CA63CD2E}" type="datetimeFigureOut">
              <a:rPr lang="en-US" smtClean="0"/>
              <a:t>3/9/2026</a:t>
            </a:fld>
            <a:endParaRPr lang="en-US"/>
          </a:p>
        </p:txBody>
      </p:sp>
      <p:sp>
        <p:nvSpPr>
          <p:cNvPr id="4" name="Footer Placeholder 3">
            <a:extLst>
              <a:ext uri="{FF2B5EF4-FFF2-40B4-BE49-F238E27FC236}">
                <a16:creationId xmlns:a16="http://schemas.microsoft.com/office/drawing/2014/main" id="{B59C56D9-CAB5-064C-9D79-1C2A599E6859}"/>
              </a:ext>
            </a:extLst>
          </p:cNvPr>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E90338-B1CF-8145-AE6D-75EF2ED3AC80}"/>
              </a:ext>
            </a:extLst>
          </p:cNvPr>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58DDB404-999C-8E45-9CC0-62A59EBAC2F1}" type="slidenum">
              <a:rPr lang="en-US" smtClean="0"/>
              <a:t>‹#›</a:t>
            </a:fld>
            <a:endParaRPr lang="en-US"/>
          </a:p>
        </p:txBody>
      </p:sp>
    </p:spTree>
    <p:extLst>
      <p:ext uri="{BB962C8B-B14F-4D97-AF65-F5344CB8AC3E}">
        <p14:creationId xmlns:p14="http://schemas.microsoft.com/office/powerpoint/2010/main" val="37268264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F0E99C4-5654-BA4B-B82A-F5D7BE6E471C}" type="datetimeFigureOut">
              <a:rPr lang="en-US" smtClean="0"/>
              <a:t>3/9/2026</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AB3717A-C6E4-1C46-B1FA-B9E4FCE2618A}" type="slidenum">
              <a:rPr lang="en-US" smtClean="0"/>
              <a:t>‹#›</a:t>
            </a:fld>
            <a:endParaRPr lang="en-US"/>
          </a:p>
        </p:txBody>
      </p:sp>
    </p:spTree>
    <p:extLst>
      <p:ext uri="{BB962C8B-B14F-4D97-AF65-F5344CB8AC3E}">
        <p14:creationId xmlns:p14="http://schemas.microsoft.com/office/powerpoint/2010/main" val="551898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Subtitle – Arial: Bold. Sentence case. 24 Pt.</a:t>
            </a:r>
            <a:endParaRPr lang="en-GB"/>
          </a:p>
          <a:p>
            <a:r>
              <a:rPr lang="en-GB"/>
              <a:t> </a:t>
            </a:r>
          </a:p>
          <a:p>
            <a:r>
              <a:rPr lang="en-GB" b="1"/>
              <a:t>Main text </a:t>
            </a:r>
            <a:r>
              <a:rPr lang="en-GB"/>
              <a:t>– Arial: Reg. Sentence case. 20 Pt.</a:t>
            </a:r>
          </a:p>
          <a:p>
            <a:r>
              <a:rPr lang="en-GB" b="1"/>
              <a:t> </a:t>
            </a:r>
            <a:endParaRPr lang="en-GB"/>
          </a:p>
          <a:p>
            <a:pPr lvl="0"/>
            <a:r>
              <a:rPr lang="en-GB" b="1"/>
              <a:t>Bullet Points</a:t>
            </a:r>
            <a:r>
              <a:rPr lang="en-GB"/>
              <a:t> – Arial: Reg. Sentence case. 20 Pt. Line Spacing 1.5.</a:t>
            </a:r>
          </a:p>
          <a:p>
            <a:pPr lvl="0"/>
            <a:endParaRPr lang="en-GB"/>
          </a:p>
          <a:p>
            <a:pPr lvl="0"/>
            <a:r>
              <a:rPr lang="en-GB" b="1"/>
              <a:t>Bold where appropriate.</a:t>
            </a:r>
          </a:p>
          <a:p>
            <a:pPr lvl="0"/>
            <a:endParaRPr lang="en-GB" b="1"/>
          </a:p>
          <a:p>
            <a:pPr lvl="0"/>
            <a:r>
              <a:rPr lang="en-GB" b="1"/>
              <a:t>Alternate slide formats between Left &amp; Right.</a:t>
            </a:r>
            <a:endParaRPr lang="en-GB"/>
          </a:p>
          <a:p>
            <a:r>
              <a:rPr lang="en-GB" b="1"/>
              <a:t> </a:t>
            </a:r>
            <a:endParaRPr lang="en-GB"/>
          </a:p>
          <a:p>
            <a:r>
              <a:rPr lang="en-GB" b="1"/>
              <a:t>Do not:</a:t>
            </a:r>
            <a:endParaRPr lang="en-GB"/>
          </a:p>
          <a:p>
            <a:pPr marL="171450" lvl="0" indent="-171450">
              <a:lnSpc>
                <a:spcPct val="150000"/>
              </a:lnSpc>
              <a:buFont typeface="Arial" panose="020B0604020202020204" pitchFamily="34" charset="0"/>
              <a:buChar char="•"/>
            </a:pPr>
            <a:r>
              <a:rPr lang="en-GB"/>
              <a:t>Change text colour.</a:t>
            </a:r>
          </a:p>
          <a:p>
            <a:pPr marL="171450" lvl="0" indent="-171450">
              <a:lnSpc>
                <a:spcPct val="150000"/>
              </a:lnSpc>
              <a:buFont typeface="Arial" panose="020B0604020202020204" pitchFamily="34" charset="0"/>
              <a:buChar char="•"/>
            </a:pPr>
            <a:r>
              <a:rPr lang="en-GB"/>
              <a:t>Enlarge text size.</a:t>
            </a:r>
          </a:p>
          <a:p>
            <a:pPr marL="171450" lvl="0" indent="-171450">
              <a:lnSpc>
                <a:spcPct val="150000"/>
              </a:lnSpc>
              <a:buFont typeface="Arial" panose="020B0604020202020204" pitchFamily="34" charset="0"/>
              <a:buChar char="•"/>
            </a:pPr>
            <a:r>
              <a:rPr lang="en-GB"/>
              <a:t>Move content over background images.</a:t>
            </a:r>
          </a:p>
        </p:txBody>
      </p:sp>
      <p:sp>
        <p:nvSpPr>
          <p:cNvPr id="4" name="Slide Number Placeholder 3"/>
          <p:cNvSpPr>
            <a:spLocks noGrp="1"/>
          </p:cNvSpPr>
          <p:nvPr>
            <p:ph type="sldNum" sz="quarter" idx="5"/>
          </p:nvPr>
        </p:nvSpPr>
        <p:spPr/>
        <p:txBody>
          <a:bodyPr/>
          <a:lstStyle/>
          <a:p>
            <a:fld id="{BAB3717A-C6E4-1C46-B1FA-B9E4FCE2618A}" type="slidenum">
              <a:rPr lang="en-US" smtClean="0"/>
              <a:t>1</a:t>
            </a:fld>
            <a:endParaRPr lang="en-US"/>
          </a:p>
        </p:txBody>
      </p:sp>
    </p:spTree>
    <p:extLst>
      <p:ext uri="{BB962C8B-B14F-4D97-AF65-F5344CB8AC3E}">
        <p14:creationId xmlns:p14="http://schemas.microsoft.com/office/powerpoint/2010/main" val="42659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200"/>
          </a:p>
        </p:txBody>
      </p:sp>
      <p:sp>
        <p:nvSpPr>
          <p:cNvPr id="4" name="Slide Number Placeholder 3"/>
          <p:cNvSpPr>
            <a:spLocks noGrp="1"/>
          </p:cNvSpPr>
          <p:nvPr>
            <p:ph type="sldNum" sz="quarter" idx="5"/>
          </p:nvPr>
        </p:nvSpPr>
        <p:spPr/>
        <p:txBody>
          <a:bodyPr/>
          <a:lstStyle/>
          <a:p>
            <a:fld id="{BAB3717A-C6E4-1C46-B1FA-B9E4FCE2618A}" type="slidenum">
              <a:rPr lang="en-US" smtClean="0"/>
              <a:t>3</a:t>
            </a:fld>
            <a:endParaRPr lang="en-US"/>
          </a:p>
        </p:txBody>
      </p:sp>
    </p:spTree>
    <p:extLst>
      <p:ext uri="{BB962C8B-B14F-4D97-AF65-F5344CB8AC3E}">
        <p14:creationId xmlns:p14="http://schemas.microsoft.com/office/powerpoint/2010/main" val="81608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B3717A-C6E4-1C46-B1FA-B9E4FCE2618A}" type="slidenum">
              <a:rPr lang="en-US" smtClean="0"/>
              <a:t>8</a:t>
            </a:fld>
            <a:endParaRPr lang="en-US"/>
          </a:p>
        </p:txBody>
      </p:sp>
    </p:spTree>
    <p:extLst>
      <p:ext uri="{BB962C8B-B14F-4D97-AF65-F5344CB8AC3E}">
        <p14:creationId xmlns:p14="http://schemas.microsoft.com/office/powerpoint/2010/main" val="1498559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B3717A-C6E4-1C46-B1FA-B9E4FCE2618A}" type="slidenum">
              <a:rPr lang="en-US" smtClean="0"/>
              <a:t>9</a:t>
            </a:fld>
            <a:endParaRPr lang="en-US"/>
          </a:p>
        </p:txBody>
      </p:sp>
    </p:spTree>
    <p:extLst>
      <p:ext uri="{BB962C8B-B14F-4D97-AF65-F5344CB8AC3E}">
        <p14:creationId xmlns:p14="http://schemas.microsoft.com/office/powerpoint/2010/main" val="741015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FD0074-E8E6-7644-9642-73159A18037D}"/>
              </a:ext>
            </a:extLst>
          </p:cNvPr>
          <p:cNvPicPr>
            <a:picLocks noChangeAspect="1"/>
          </p:cNvPicPr>
          <p:nvPr userDrawn="1"/>
        </p:nvPicPr>
        <p:blipFill>
          <a:blip r:embed="rId2"/>
          <a:srcRect/>
          <a:stretch/>
        </p:blipFill>
        <p:spPr>
          <a:xfrm>
            <a:off x="-113288" y="-33864"/>
            <a:ext cx="12372722" cy="6937975"/>
          </a:xfrm>
          <a:prstGeom prst="rect">
            <a:avLst/>
          </a:prstGeom>
        </p:spPr>
      </p:pic>
      <p:sp>
        <p:nvSpPr>
          <p:cNvPr id="13" name="Title 12">
            <a:extLst>
              <a:ext uri="{FF2B5EF4-FFF2-40B4-BE49-F238E27FC236}">
                <a16:creationId xmlns:a16="http://schemas.microsoft.com/office/drawing/2014/main" id="{91E5A6D0-32FB-FF4D-8A67-7D62F68F0C1C}"/>
              </a:ext>
            </a:extLst>
          </p:cNvPr>
          <p:cNvSpPr>
            <a:spLocks noGrp="1"/>
          </p:cNvSpPr>
          <p:nvPr>
            <p:ph type="title" hasCustomPrompt="1"/>
          </p:nvPr>
        </p:nvSpPr>
        <p:spPr>
          <a:xfrm>
            <a:off x="328043" y="2337059"/>
            <a:ext cx="7320370" cy="1986968"/>
          </a:xfrm>
        </p:spPr>
        <p:txBody>
          <a:bodyPr anchor="t">
            <a:noAutofit/>
          </a:bodyPr>
          <a:lstStyle>
            <a:lvl1pPr>
              <a:defRPr sz="4800" b="1" i="0">
                <a:solidFill>
                  <a:schemeClr val="bg1"/>
                </a:solidFill>
                <a:latin typeface="Arial" panose="020B0604020202020204" pitchFamily="34" charset="0"/>
                <a:cs typeface="Arial" panose="020B0604020202020204" pitchFamily="34" charset="0"/>
              </a:defRPr>
            </a:lvl1pPr>
          </a:lstStyle>
          <a:p>
            <a:r>
              <a:rPr lang="en-GB"/>
              <a:t>CLICK TO EDIT.</a:t>
            </a:r>
            <a:br>
              <a:rPr lang="en-GB"/>
            </a:br>
            <a:r>
              <a:rPr lang="en-GB"/>
              <a:t>ARIAL: BOLD. 48 Pt.</a:t>
            </a:r>
            <a:br>
              <a:rPr lang="en-GB"/>
            </a:br>
            <a:r>
              <a:rPr lang="en-GB"/>
              <a:t>UPPER CASE.</a:t>
            </a:r>
            <a:endParaRPr lang="en-US"/>
          </a:p>
        </p:txBody>
      </p:sp>
      <p:sp>
        <p:nvSpPr>
          <p:cNvPr id="24" name="Text Placeholder 23">
            <a:extLst>
              <a:ext uri="{FF2B5EF4-FFF2-40B4-BE49-F238E27FC236}">
                <a16:creationId xmlns:a16="http://schemas.microsoft.com/office/drawing/2014/main" id="{77285588-E5F6-BF4B-8B10-548390FCF44D}"/>
              </a:ext>
            </a:extLst>
          </p:cNvPr>
          <p:cNvSpPr>
            <a:spLocks noGrp="1"/>
          </p:cNvSpPr>
          <p:nvPr>
            <p:ph type="body" sz="quarter" idx="10" hasCustomPrompt="1"/>
          </p:nvPr>
        </p:nvSpPr>
        <p:spPr>
          <a:xfrm>
            <a:off x="328614" y="5137904"/>
            <a:ext cx="4010912" cy="411163"/>
          </a:xfrm>
        </p:spPr>
        <p:txBody>
          <a:bodyPr>
            <a:noAutofit/>
          </a:bodyPr>
          <a:lstStyle>
            <a:lvl1pPr marL="0" indent="0">
              <a:buNone/>
              <a:defRPr sz="2800" b="1" i="0">
                <a:solidFill>
                  <a:schemeClr val="bg1"/>
                </a:solidFill>
                <a:latin typeface="Arial" panose="020B0604020202020204" pitchFamily="34" charset="0"/>
                <a:cs typeface="Arial" panose="020B0604020202020204" pitchFamily="34" charset="0"/>
              </a:defRPr>
            </a:lvl1pPr>
            <a:lvl2pPr>
              <a:defRPr sz="2800" b="1" i="0">
                <a:solidFill>
                  <a:srgbClr val="0D2B67"/>
                </a:solidFill>
                <a:latin typeface="Arial" panose="020B0604020202020204" pitchFamily="34" charset="0"/>
                <a:cs typeface="Arial" panose="020B0604020202020204" pitchFamily="34" charset="0"/>
              </a:defRPr>
            </a:lvl2pPr>
            <a:lvl3pPr>
              <a:defRPr sz="2800" b="1" i="0">
                <a:solidFill>
                  <a:srgbClr val="0D2B67"/>
                </a:solidFill>
                <a:latin typeface="Arial" panose="020B0604020202020204" pitchFamily="34" charset="0"/>
                <a:cs typeface="Arial" panose="020B0604020202020204" pitchFamily="34" charset="0"/>
              </a:defRPr>
            </a:lvl3pPr>
            <a:lvl4pPr>
              <a:defRPr sz="2800" b="1" i="0">
                <a:solidFill>
                  <a:srgbClr val="0D2B67"/>
                </a:solidFill>
                <a:latin typeface="Arial" panose="020B0604020202020204" pitchFamily="34" charset="0"/>
                <a:cs typeface="Arial" panose="020B0604020202020204" pitchFamily="34" charset="0"/>
              </a:defRPr>
            </a:lvl4pPr>
            <a:lvl5pPr>
              <a:defRPr sz="2800" b="1" i="0">
                <a:solidFill>
                  <a:srgbClr val="0D2B67"/>
                </a:solidFill>
                <a:latin typeface="Arial" panose="020B0604020202020204" pitchFamily="34" charset="0"/>
                <a:cs typeface="Arial" panose="020B0604020202020204" pitchFamily="34" charset="0"/>
              </a:defRPr>
            </a:lvl5pPr>
          </a:lstStyle>
          <a:p>
            <a:pPr lvl="0"/>
            <a:r>
              <a:rPr lang="en-US"/>
              <a:t>11/11/2020 or 2021 | 22</a:t>
            </a:r>
          </a:p>
        </p:txBody>
      </p:sp>
    </p:spTree>
    <p:extLst>
      <p:ext uri="{BB962C8B-B14F-4D97-AF65-F5344CB8AC3E}">
        <p14:creationId xmlns:p14="http://schemas.microsoft.com/office/powerpoint/2010/main" val="106406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ight Ba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7B339D-C6E7-7E48-8ADE-8F00E3236AAA}"/>
              </a:ext>
            </a:extLst>
          </p:cNvPr>
          <p:cNvPicPr>
            <a:picLocks noChangeAspect="1"/>
          </p:cNvPicPr>
          <p:nvPr userDrawn="1"/>
        </p:nvPicPr>
        <p:blipFill>
          <a:blip r:embed="rId2"/>
          <a:srcRect/>
          <a:stretch/>
        </p:blipFill>
        <p:spPr>
          <a:xfrm>
            <a:off x="-56265" y="-37659"/>
            <a:ext cx="12315423" cy="6905844"/>
          </a:xfrm>
          <a:prstGeom prst="rect">
            <a:avLst/>
          </a:prstGeom>
        </p:spPr>
      </p:pic>
      <p:sp>
        <p:nvSpPr>
          <p:cNvPr id="9" name="Title 12">
            <a:extLst>
              <a:ext uri="{FF2B5EF4-FFF2-40B4-BE49-F238E27FC236}">
                <a16:creationId xmlns:a16="http://schemas.microsoft.com/office/drawing/2014/main" id="{26631E9E-E491-334B-BC32-323827EFA6CB}"/>
              </a:ext>
            </a:extLst>
          </p:cNvPr>
          <p:cNvSpPr>
            <a:spLocks noGrp="1"/>
          </p:cNvSpPr>
          <p:nvPr>
            <p:ph type="title" hasCustomPrompt="1"/>
          </p:nvPr>
        </p:nvSpPr>
        <p:spPr>
          <a:xfrm>
            <a:off x="194209" y="118263"/>
            <a:ext cx="10090768" cy="584775"/>
          </a:xfrm>
        </p:spPr>
        <p:txBody>
          <a:bodyPr anchor="ctr">
            <a:noAutofit/>
          </a:bodyPr>
          <a:lstStyle>
            <a:lvl1pPr>
              <a:defRPr sz="3200" b="1" i="0">
                <a:solidFill>
                  <a:srgbClr val="0D2B67"/>
                </a:solidFill>
                <a:latin typeface="Arial" panose="020B0604020202020204" pitchFamily="34" charset="0"/>
                <a:cs typeface="Arial" panose="020B0604020202020204" pitchFamily="34" charset="0"/>
              </a:defRPr>
            </a:lvl1pPr>
          </a:lstStyle>
          <a:p>
            <a:r>
              <a:rPr lang="en-GB"/>
              <a:t>TITLE – ARIAL: BOLD. 32 Pt.</a:t>
            </a:r>
            <a:endParaRPr lang="en-US"/>
          </a:p>
        </p:txBody>
      </p:sp>
    </p:spTree>
    <p:extLst>
      <p:ext uri="{BB962C8B-B14F-4D97-AF65-F5344CB8AC3E}">
        <p14:creationId xmlns:p14="http://schemas.microsoft.com/office/powerpoint/2010/main" val="421584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Ba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4331D5-D6A9-514B-9148-A6C76A6E830A}"/>
              </a:ext>
            </a:extLst>
          </p:cNvPr>
          <p:cNvPicPr>
            <a:picLocks noChangeAspect="1"/>
          </p:cNvPicPr>
          <p:nvPr userDrawn="1"/>
        </p:nvPicPr>
        <p:blipFill>
          <a:blip r:embed="rId2"/>
          <a:srcRect/>
          <a:stretch/>
        </p:blipFill>
        <p:spPr>
          <a:xfrm>
            <a:off x="-30326" y="-10287"/>
            <a:ext cx="12318905" cy="6907797"/>
          </a:xfrm>
          <a:prstGeom prst="rect">
            <a:avLst/>
          </a:prstGeom>
        </p:spPr>
      </p:pic>
      <p:sp>
        <p:nvSpPr>
          <p:cNvPr id="9" name="Title 12">
            <a:extLst>
              <a:ext uri="{FF2B5EF4-FFF2-40B4-BE49-F238E27FC236}">
                <a16:creationId xmlns:a16="http://schemas.microsoft.com/office/drawing/2014/main" id="{1AF672B3-DB79-7245-A6C3-18799E0E07AC}"/>
              </a:ext>
            </a:extLst>
          </p:cNvPr>
          <p:cNvSpPr>
            <a:spLocks noGrp="1"/>
          </p:cNvSpPr>
          <p:nvPr>
            <p:ph type="title" hasCustomPrompt="1"/>
          </p:nvPr>
        </p:nvSpPr>
        <p:spPr>
          <a:xfrm>
            <a:off x="2014916" y="118263"/>
            <a:ext cx="10089259" cy="584775"/>
          </a:xfrm>
        </p:spPr>
        <p:txBody>
          <a:bodyPr anchor="ctr">
            <a:noAutofit/>
          </a:bodyPr>
          <a:lstStyle>
            <a:lvl1pPr>
              <a:defRPr sz="3200" b="1" i="0">
                <a:solidFill>
                  <a:srgbClr val="0D2B67"/>
                </a:solidFill>
                <a:latin typeface="Arial" panose="020B0604020202020204" pitchFamily="34" charset="0"/>
                <a:cs typeface="Arial" panose="020B0604020202020204" pitchFamily="34" charset="0"/>
              </a:defRPr>
            </a:lvl1pPr>
          </a:lstStyle>
          <a:p>
            <a:r>
              <a:rPr lang="en-GB"/>
              <a:t>TITLE – ARIAL: BOLD. 32 Pt.</a:t>
            </a:r>
            <a:endParaRPr lang="en-US"/>
          </a:p>
        </p:txBody>
      </p:sp>
    </p:spTree>
    <p:extLst>
      <p:ext uri="{BB962C8B-B14F-4D97-AF65-F5344CB8AC3E}">
        <p14:creationId xmlns:p14="http://schemas.microsoft.com/office/powerpoint/2010/main" val="1220465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5FD0074-E8E6-7644-9642-73159A18037D}"/>
              </a:ext>
            </a:extLst>
          </p:cNvPr>
          <p:cNvPicPr>
            <a:picLocks noChangeAspect="1"/>
          </p:cNvPicPr>
          <p:nvPr userDrawn="1"/>
        </p:nvPicPr>
        <p:blipFill>
          <a:blip r:embed="rId2"/>
          <a:srcRect/>
          <a:stretch/>
        </p:blipFill>
        <p:spPr>
          <a:xfrm>
            <a:off x="-113286" y="-33864"/>
            <a:ext cx="12372718" cy="6937973"/>
          </a:xfrm>
          <a:prstGeom prst="rect">
            <a:avLst/>
          </a:prstGeom>
        </p:spPr>
      </p:pic>
      <p:sp>
        <p:nvSpPr>
          <p:cNvPr id="13" name="Title 12">
            <a:extLst>
              <a:ext uri="{FF2B5EF4-FFF2-40B4-BE49-F238E27FC236}">
                <a16:creationId xmlns:a16="http://schemas.microsoft.com/office/drawing/2014/main" id="{91E5A6D0-32FB-FF4D-8A67-7D62F68F0C1C}"/>
              </a:ext>
            </a:extLst>
          </p:cNvPr>
          <p:cNvSpPr>
            <a:spLocks noGrp="1"/>
          </p:cNvSpPr>
          <p:nvPr>
            <p:ph type="title" hasCustomPrompt="1"/>
          </p:nvPr>
        </p:nvSpPr>
        <p:spPr>
          <a:xfrm>
            <a:off x="328043" y="2337059"/>
            <a:ext cx="7320370" cy="1986968"/>
          </a:xfrm>
        </p:spPr>
        <p:txBody>
          <a:bodyPr anchor="t">
            <a:noAutofit/>
          </a:bodyPr>
          <a:lstStyle>
            <a:lvl1pPr>
              <a:defRPr sz="4800" b="1" i="0">
                <a:solidFill>
                  <a:schemeClr val="bg1"/>
                </a:solidFill>
                <a:latin typeface="Arial" panose="020B0604020202020204" pitchFamily="34" charset="0"/>
                <a:cs typeface="Arial" panose="020B0604020202020204" pitchFamily="34" charset="0"/>
              </a:defRPr>
            </a:lvl1pPr>
          </a:lstStyle>
          <a:p>
            <a:r>
              <a:rPr lang="en-GB"/>
              <a:t>CLICK TO EDIT.</a:t>
            </a:r>
            <a:br>
              <a:rPr lang="en-GB"/>
            </a:br>
            <a:r>
              <a:rPr lang="en-GB"/>
              <a:t>ARIAL: BOLD. 48 Pt.</a:t>
            </a:r>
            <a:br>
              <a:rPr lang="en-GB"/>
            </a:br>
            <a:r>
              <a:rPr lang="en-GB"/>
              <a:t>UPPER CASE.</a:t>
            </a:r>
            <a:endParaRPr lang="en-US"/>
          </a:p>
        </p:txBody>
      </p:sp>
      <p:sp>
        <p:nvSpPr>
          <p:cNvPr id="24" name="Text Placeholder 23">
            <a:extLst>
              <a:ext uri="{FF2B5EF4-FFF2-40B4-BE49-F238E27FC236}">
                <a16:creationId xmlns:a16="http://schemas.microsoft.com/office/drawing/2014/main" id="{77285588-E5F6-BF4B-8B10-548390FCF44D}"/>
              </a:ext>
            </a:extLst>
          </p:cNvPr>
          <p:cNvSpPr>
            <a:spLocks noGrp="1"/>
          </p:cNvSpPr>
          <p:nvPr>
            <p:ph type="body" sz="quarter" idx="10" hasCustomPrompt="1"/>
          </p:nvPr>
        </p:nvSpPr>
        <p:spPr>
          <a:xfrm>
            <a:off x="328614" y="5137904"/>
            <a:ext cx="4010912" cy="411163"/>
          </a:xfrm>
        </p:spPr>
        <p:txBody>
          <a:bodyPr>
            <a:noAutofit/>
          </a:bodyPr>
          <a:lstStyle>
            <a:lvl1pPr marL="0" indent="0">
              <a:buNone/>
              <a:defRPr sz="2800" b="1" i="0">
                <a:solidFill>
                  <a:schemeClr val="bg1"/>
                </a:solidFill>
                <a:latin typeface="Arial" panose="020B0604020202020204" pitchFamily="34" charset="0"/>
                <a:cs typeface="Arial" panose="020B0604020202020204" pitchFamily="34" charset="0"/>
              </a:defRPr>
            </a:lvl1pPr>
            <a:lvl2pPr>
              <a:defRPr sz="2800" b="1" i="0">
                <a:solidFill>
                  <a:srgbClr val="0D2B67"/>
                </a:solidFill>
                <a:latin typeface="Arial" panose="020B0604020202020204" pitchFamily="34" charset="0"/>
                <a:cs typeface="Arial" panose="020B0604020202020204" pitchFamily="34" charset="0"/>
              </a:defRPr>
            </a:lvl2pPr>
            <a:lvl3pPr>
              <a:defRPr sz="2800" b="1" i="0">
                <a:solidFill>
                  <a:srgbClr val="0D2B67"/>
                </a:solidFill>
                <a:latin typeface="Arial" panose="020B0604020202020204" pitchFamily="34" charset="0"/>
                <a:cs typeface="Arial" panose="020B0604020202020204" pitchFamily="34" charset="0"/>
              </a:defRPr>
            </a:lvl3pPr>
            <a:lvl4pPr>
              <a:defRPr sz="2800" b="1" i="0">
                <a:solidFill>
                  <a:srgbClr val="0D2B67"/>
                </a:solidFill>
                <a:latin typeface="Arial" panose="020B0604020202020204" pitchFamily="34" charset="0"/>
                <a:cs typeface="Arial" panose="020B0604020202020204" pitchFamily="34" charset="0"/>
              </a:defRPr>
            </a:lvl4pPr>
            <a:lvl5pPr>
              <a:defRPr sz="2800" b="1" i="0">
                <a:solidFill>
                  <a:srgbClr val="0D2B67"/>
                </a:solidFill>
                <a:latin typeface="Arial" panose="020B0604020202020204" pitchFamily="34" charset="0"/>
                <a:cs typeface="Arial" panose="020B0604020202020204" pitchFamily="34" charset="0"/>
              </a:defRPr>
            </a:lvl5pPr>
          </a:lstStyle>
          <a:p>
            <a:pPr lvl="0"/>
            <a:r>
              <a:rPr lang="en-US"/>
              <a:t>11/11/2023 or 2023 | 24</a:t>
            </a:r>
          </a:p>
        </p:txBody>
      </p:sp>
    </p:spTree>
    <p:extLst>
      <p:ext uri="{BB962C8B-B14F-4D97-AF65-F5344CB8AC3E}">
        <p14:creationId xmlns:p14="http://schemas.microsoft.com/office/powerpoint/2010/main" val="1064065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A picture containing clothing, person, human face, building&#10;&#10;Description automatically generated">
            <a:extLst>
              <a:ext uri="{FF2B5EF4-FFF2-40B4-BE49-F238E27FC236}">
                <a16:creationId xmlns:a16="http://schemas.microsoft.com/office/drawing/2014/main" id="{CE798C1D-2832-6E30-CE2B-509F7509D02A}"/>
              </a:ext>
            </a:extLst>
          </p:cNvPr>
          <p:cNvPicPr>
            <a:picLocks noChangeAspect="1"/>
          </p:cNvPicPr>
          <p:nvPr userDrawn="1"/>
        </p:nvPicPr>
        <p:blipFill>
          <a:blip r:embed="rId2"/>
          <a:stretch>
            <a:fillRect/>
          </a:stretch>
        </p:blipFill>
        <p:spPr>
          <a:xfrm>
            <a:off x="-90837" y="-40253"/>
            <a:ext cx="12373672" cy="6938507"/>
          </a:xfrm>
          <a:prstGeom prst="rect">
            <a:avLst/>
          </a:prstGeom>
        </p:spPr>
      </p:pic>
    </p:spTree>
    <p:extLst>
      <p:ext uri="{BB962C8B-B14F-4D97-AF65-F5344CB8AC3E}">
        <p14:creationId xmlns:p14="http://schemas.microsoft.com/office/powerpoint/2010/main" val="1401571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an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4331D5-D6A9-514B-9148-A6C76A6E830A}"/>
              </a:ext>
            </a:extLst>
          </p:cNvPr>
          <p:cNvPicPr>
            <a:picLocks noChangeAspect="1"/>
          </p:cNvPicPr>
          <p:nvPr userDrawn="1"/>
        </p:nvPicPr>
        <p:blipFill>
          <a:blip r:embed="rId2"/>
          <a:srcRect/>
          <a:stretch/>
        </p:blipFill>
        <p:spPr>
          <a:xfrm>
            <a:off x="-30326" y="-10287"/>
            <a:ext cx="12318904" cy="6907797"/>
          </a:xfrm>
          <a:prstGeom prst="rect">
            <a:avLst/>
          </a:prstGeom>
        </p:spPr>
      </p:pic>
      <p:sp>
        <p:nvSpPr>
          <p:cNvPr id="9" name="Title 12">
            <a:extLst>
              <a:ext uri="{FF2B5EF4-FFF2-40B4-BE49-F238E27FC236}">
                <a16:creationId xmlns:a16="http://schemas.microsoft.com/office/drawing/2014/main" id="{1AF672B3-DB79-7245-A6C3-18799E0E07AC}"/>
              </a:ext>
            </a:extLst>
          </p:cNvPr>
          <p:cNvSpPr>
            <a:spLocks noGrp="1"/>
          </p:cNvSpPr>
          <p:nvPr>
            <p:ph type="title" hasCustomPrompt="1"/>
          </p:nvPr>
        </p:nvSpPr>
        <p:spPr>
          <a:xfrm>
            <a:off x="2014916" y="118263"/>
            <a:ext cx="10089259" cy="584775"/>
          </a:xfrm>
        </p:spPr>
        <p:txBody>
          <a:bodyPr anchor="ctr">
            <a:noAutofit/>
          </a:bodyPr>
          <a:lstStyle>
            <a:lvl1pPr>
              <a:defRPr sz="3200" b="1" i="0">
                <a:solidFill>
                  <a:srgbClr val="0D2B67"/>
                </a:solidFill>
                <a:latin typeface="Arial" panose="020B0604020202020204" pitchFamily="34" charset="0"/>
                <a:cs typeface="Arial" panose="020B0604020202020204" pitchFamily="34" charset="0"/>
              </a:defRPr>
            </a:lvl1pPr>
          </a:lstStyle>
          <a:p>
            <a:r>
              <a:rPr lang="en-GB"/>
              <a:t>TITLE – ARIAL: BOLD. 32 Pt.</a:t>
            </a:r>
            <a:endParaRPr lang="en-US"/>
          </a:p>
        </p:txBody>
      </p:sp>
    </p:spTree>
    <p:extLst>
      <p:ext uri="{BB962C8B-B14F-4D97-AF65-F5344CB8AC3E}">
        <p14:creationId xmlns:p14="http://schemas.microsoft.com/office/powerpoint/2010/main" val="1220465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Ban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59C753-6A1D-FA40-AC71-3D0732BBD560}"/>
              </a:ext>
            </a:extLst>
          </p:cNvPr>
          <p:cNvPicPr>
            <a:picLocks noChangeAspect="1"/>
          </p:cNvPicPr>
          <p:nvPr userDrawn="1"/>
        </p:nvPicPr>
        <p:blipFill>
          <a:blip r:embed="rId2"/>
          <a:srcRect/>
          <a:stretch/>
        </p:blipFill>
        <p:spPr>
          <a:xfrm>
            <a:off x="-123423" y="-58527"/>
            <a:ext cx="12382581" cy="6943503"/>
          </a:xfrm>
          <a:prstGeom prst="rect">
            <a:avLst/>
          </a:prstGeom>
        </p:spPr>
      </p:pic>
      <p:sp>
        <p:nvSpPr>
          <p:cNvPr id="9" name="Title 12">
            <a:extLst>
              <a:ext uri="{FF2B5EF4-FFF2-40B4-BE49-F238E27FC236}">
                <a16:creationId xmlns:a16="http://schemas.microsoft.com/office/drawing/2014/main" id="{26631E9E-E491-334B-BC32-323827EFA6CB}"/>
              </a:ext>
            </a:extLst>
          </p:cNvPr>
          <p:cNvSpPr>
            <a:spLocks noGrp="1"/>
          </p:cNvSpPr>
          <p:nvPr>
            <p:ph type="title" hasCustomPrompt="1"/>
          </p:nvPr>
        </p:nvSpPr>
        <p:spPr>
          <a:xfrm>
            <a:off x="194209" y="118263"/>
            <a:ext cx="10090768" cy="584775"/>
          </a:xfrm>
        </p:spPr>
        <p:txBody>
          <a:bodyPr anchor="ctr">
            <a:noAutofit/>
          </a:bodyPr>
          <a:lstStyle>
            <a:lvl1pPr>
              <a:defRPr sz="3200" b="1" i="0">
                <a:solidFill>
                  <a:srgbClr val="0D2B67"/>
                </a:solidFill>
                <a:latin typeface="Arial" panose="020B0604020202020204" pitchFamily="34" charset="0"/>
                <a:cs typeface="Arial" panose="020B0604020202020204" pitchFamily="34" charset="0"/>
              </a:defRPr>
            </a:lvl1pPr>
          </a:lstStyle>
          <a:p>
            <a:r>
              <a:rPr lang="en-GB"/>
              <a:t>TITLE – ARIAL: BOLD. 32 Pt.</a:t>
            </a:r>
            <a:endParaRPr lang="en-US"/>
          </a:p>
        </p:txBody>
      </p:sp>
    </p:spTree>
    <p:extLst>
      <p:ext uri="{BB962C8B-B14F-4D97-AF65-F5344CB8AC3E}">
        <p14:creationId xmlns:p14="http://schemas.microsoft.com/office/powerpoint/2010/main" val="421584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53E076-0DCD-8F4A-9DB9-1EC4217669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591A0C-4472-4242-AC46-07DB1D839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30FAC8-C847-DD41-95B9-762BD6502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31EDC-BBDB-6243-A621-46A8ECDD4442}" type="datetimeFigureOut">
              <a:rPr lang="en-US" smtClean="0"/>
              <a:t>3/9/2026</a:t>
            </a:fld>
            <a:endParaRPr lang="en-US"/>
          </a:p>
        </p:txBody>
      </p:sp>
      <p:sp>
        <p:nvSpPr>
          <p:cNvPr id="5" name="Footer Placeholder 4">
            <a:extLst>
              <a:ext uri="{FF2B5EF4-FFF2-40B4-BE49-F238E27FC236}">
                <a16:creationId xmlns:a16="http://schemas.microsoft.com/office/drawing/2014/main" id="{AA6117C7-504B-3D4F-8946-80DC32F98F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E56DE4-FEE3-5E4E-9B6D-99ACF689B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CB400-EA79-604B-8E8D-CB07B64DD210}" type="slidenum">
              <a:rPr lang="en-US" smtClean="0"/>
              <a:t>‹#›</a:t>
            </a:fld>
            <a:endParaRPr lang="en-US"/>
          </a:p>
        </p:txBody>
      </p:sp>
    </p:spTree>
    <p:extLst>
      <p:ext uri="{BB962C8B-B14F-4D97-AF65-F5344CB8AC3E}">
        <p14:creationId xmlns:p14="http://schemas.microsoft.com/office/powerpoint/2010/main" val="371858743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53" r:id="rId3"/>
    <p:sldLayoutId id="2147483649" r:id="rId4"/>
    <p:sldLayoutId id="2147483652" r:id="rId5"/>
    <p:sldLayoutId id="2147483650" r:id="rId6"/>
    <p:sldLayoutId id="214748365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9CBB3-D741-E544-A2EA-BB75F58A074A}"/>
              </a:ext>
            </a:extLst>
          </p:cNvPr>
          <p:cNvSpPr>
            <a:spLocks noGrp="1"/>
          </p:cNvSpPr>
          <p:nvPr>
            <p:ph type="title"/>
          </p:nvPr>
        </p:nvSpPr>
        <p:spPr>
          <a:xfrm>
            <a:off x="328615" y="2724685"/>
            <a:ext cx="6390238" cy="1986968"/>
          </a:xfrm>
        </p:spPr>
        <p:txBody>
          <a:bodyPr/>
          <a:lstStyle/>
          <a:p>
            <a:r>
              <a:rPr lang="en-US" b="1" i="0" u="none" strike="noStrike">
                <a:solidFill>
                  <a:srgbClr val="FFFFFF"/>
                </a:solidFill>
                <a:effectLst/>
                <a:latin typeface="Arial" panose="020B0604020202020204" pitchFamily="34" charset="0"/>
              </a:rPr>
              <a:t>DIGITAL </a:t>
            </a:r>
            <a:br>
              <a:rPr lang="en-US" b="1" i="0" u="none" strike="noStrike">
                <a:solidFill>
                  <a:srgbClr val="FFFFFF"/>
                </a:solidFill>
                <a:effectLst/>
                <a:latin typeface="Arial" panose="020B0604020202020204" pitchFamily="34" charset="0"/>
              </a:rPr>
            </a:br>
            <a:r>
              <a:rPr lang="en-US" b="1" i="0" u="none" strike="noStrike">
                <a:solidFill>
                  <a:srgbClr val="FFFFFF"/>
                </a:solidFill>
                <a:effectLst/>
                <a:latin typeface="Arial" panose="020B0604020202020204" pitchFamily="34" charset="0"/>
              </a:rPr>
              <a:t>COMMUNICATIONS STRATEGY</a:t>
            </a:r>
            <a:endParaRPr lang="en-US"/>
          </a:p>
        </p:txBody>
      </p:sp>
      <p:sp>
        <p:nvSpPr>
          <p:cNvPr id="3" name="Text Placeholder 2">
            <a:extLst>
              <a:ext uri="{FF2B5EF4-FFF2-40B4-BE49-F238E27FC236}">
                <a16:creationId xmlns:a16="http://schemas.microsoft.com/office/drawing/2014/main" id="{4C7A970E-17A7-344C-8082-61BEF955A141}"/>
              </a:ext>
            </a:extLst>
          </p:cNvPr>
          <p:cNvSpPr>
            <a:spLocks noGrp="1"/>
          </p:cNvSpPr>
          <p:nvPr>
            <p:ph type="body" sz="quarter" idx="10"/>
          </p:nvPr>
        </p:nvSpPr>
        <p:spPr/>
        <p:txBody>
          <a:bodyPr/>
          <a:lstStyle/>
          <a:p>
            <a:r>
              <a:rPr lang="en-US"/>
              <a:t>2026 | 2029</a:t>
            </a:r>
          </a:p>
        </p:txBody>
      </p:sp>
    </p:spTree>
    <p:extLst>
      <p:ext uri="{BB962C8B-B14F-4D97-AF65-F5344CB8AC3E}">
        <p14:creationId xmlns:p14="http://schemas.microsoft.com/office/powerpoint/2010/main" val="1722116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378DF-B2FC-4392-80BB-FFBD66B80ED9}"/>
              </a:ext>
            </a:extLst>
          </p:cNvPr>
          <p:cNvSpPr>
            <a:spLocks noGrp="1"/>
          </p:cNvSpPr>
          <p:nvPr>
            <p:ph type="title"/>
          </p:nvPr>
        </p:nvSpPr>
        <p:spPr/>
        <p:txBody>
          <a:bodyPr/>
          <a:lstStyle/>
          <a:p>
            <a:r>
              <a:rPr lang="en-GB">
                <a:latin typeface="Arial"/>
                <a:cs typeface="Arial"/>
              </a:rPr>
              <a:t>WHY ARE WE DOING THIS? </a:t>
            </a:r>
            <a:endParaRPr lang="en-US"/>
          </a:p>
        </p:txBody>
      </p:sp>
      <p:sp>
        <p:nvSpPr>
          <p:cNvPr id="3" name="TextBox 2">
            <a:extLst>
              <a:ext uri="{FF2B5EF4-FFF2-40B4-BE49-F238E27FC236}">
                <a16:creationId xmlns:a16="http://schemas.microsoft.com/office/drawing/2014/main" id="{F0EAF7D4-8066-4F03-9F92-27E2906212BE}"/>
              </a:ext>
            </a:extLst>
          </p:cNvPr>
          <p:cNvSpPr txBox="1"/>
          <p:nvPr/>
        </p:nvSpPr>
        <p:spPr>
          <a:xfrm>
            <a:off x="194209" y="925205"/>
            <a:ext cx="10090768" cy="5761642"/>
          </a:xfrm>
          <a:prstGeom prst="rect">
            <a:avLst/>
          </a:prstGeom>
          <a:noFill/>
        </p:spPr>
        <p:txBody>
          <a:bodyPr wrap="square" lIns="91440" tIns="45720" rIns="91440" bIns="45720" rtlCol="0" anchor="t">
            <a:spAutoFit/>
          </a:bodyPr>
          <a:lstStyle/>
          <a:p>
            <a:r>
              <a:rPr lang="en-GB" sz="1400">
                <a:solidFill>
                  <a:srgbClr val="0D2B67"/>
                </a:solidFill>
                <a:latin typeface="Arial" panose="020B0604020202020204" pitchFamily="34" charset="0"/>
                <a:ea typeface="+mn-lt"/>
                <a:cs typeface="Arial" panose="020B0604020202020204" pitchFamily="34" charset="0"/>
              </a:rPr>
              <a:t>Social media and other digital platforms provide us with</a:t>
            </a:r>
            <a:r>
              <a:rPr lang="en-GB" sz="1400" b="1">
                <a:solidFill>
                  <a:srgbClr val="0D2B67"/>
                </a:solidFill>
                <a:latin typeface="Arial" panose="020B0604020202020204" pitchFamily="34" charset="0"/>
                <a:ea typeface="+mn-lt"/>
                <a:cs typeface="Arial" panose="020B0604020202020204" pitchFamily="34" charset="0"/>
              </a:rPr>
              <a:t> </a:t>
            </a:r>
            <a:r>
              <a:rPr lang="en-GB" sz="1400">
                <a:solidFill>
                  <a:srgbClr val="0D2B67"/>
                </a:solidFill>
                <a:latin typeface="Arial" panose="020B0604020202020204" pitchFamily="34" charset="0"/>
                <a:ea typeface="+mn-lt"/>
                <a:cs typeface="Arial" panose="020B0604020202020204" pitchFamily="34" charset="0"/>
              </a:rPr>
              <a:t>access to a large local audience and help us update, inform and reassure the public and increase the visibility of our local policing teams.</a:t>
            </a:r>
            <a:br>
              <a:rPr lang="en-GB" sz="1400">
                <a:latin typeface="Arial" panose="020B0604020202020204" pitchFamily="34" charset="0"/>
                <a:ea typeface="+mn-lt"/>
                <a:cs typeface="Arial" panose="020B0604020202020204" pitchFamily="34" charset="0"/>
              </a:rPr>
            </a:br>
            <a:br>
              <a:rPr lang="en-GB" sz="1400">
                <a:latin typeface="Arial" panose="020B0604020202020204" pitchFamily="34" charset="0"/>
                <a:ea typeface="+mn-lt"/>
                <a:cs typeface="Arial" panose="020B0604020202020204" pitchFamily="34" charset="0"/>
              </a:rPr>
            </a:br>
            <a:r>
              <a:rPr lang="en-GB" sz="1400">
                <a:solidFill>
                  <a:srgbClr val="0D2B67"/>
                </a:solidFill>
                <a:latin typeface="Arial" panose="020B0604020202020204" pitchFamily="34" charset="0"/>
                <a:ea typeface="+mn-lt"/>
                <a:cs typeface="Arial" panose="020B0604020202020204" pitchFamily="34" charset="0"/>
              </a:rPr>
              <a:t>By using these channels effectively, we can </a:t>
            </a:r>
            <a:r>
              <a:rPr lang="en-GB" sz="1400" b="1">
                <a:solidFill>
                  <a:srgbClr val="0D2B67"/>
                </a:solidFill>
                <a:latin typeface="Arial" panose="020B0604020202020204" pitchFamily="34" charset="0"/>
                <a:ea typeface="+mn-lt"/>
                <a:cs typeface="Arial" panose="020B0604020202020204" pitchFamily="34" charset="0"/>
              </a:rPr>
              <a:t>build public trust and confidence in our services.</a:t>
            </a:r>
            <a:r>
              <a:rPr lang="en-GB" sz="1400">
                <a:solidFill>
                  <a:srgbClr val="0D2B67"/>
                </a:solidFill>
                <a:latin typeface="Arial" panose="020B0604020202020204" pitchFamily="34" charset="0"/>
                <a:ea typeface="+mn-lt"/>
                <a:cs typeface="Arial" panose="020B0604020202020204" pitchFamily="34" charset="0"/>
              </a:rPr>
              <a:t> We become more approachable and are seen as a </a:t>
            </a:r>
            <a:r>
              <a:rPr lang="en-GB" sz="1400" b="1">
                <a:solidFill>
                  <a:srgbClr val="0D2B67"/>
                </a:solidFill>
                <a:latin typeface="Arial" panose="020B0604020202020204" pitchFamily="34" charset="0"/>
                <a:ea typeface="+mn-lt"/>
                <a:cs typeface="Arial" panose="020B0604020202020204" pitchFamily="34" charset="0"/>
              </a:rPr>
              <a:t>trusted source of information</a:t>
            </a:r>
            <a:r>
              <a:rPr lang="en-GB" sz="1400">
                <a:solidFill>
                  <a:srgbClr val="0D2B67"/>
                </a:solidFill>
                <a:latin typeface="Arial" panose="020B0604020202020204" pitchFamily="34" charset="0"/>
                <a:ea typeface="+mn-lt"/>
                <a:cs typeface="Arial" panose="020B0604020202020204" pitchFamily="34" charset="0"/>
              </a:rPr>
              <a:t>. </a:t>
            </a:r>
            <a:endParaRPr lang="en-US" sz="1400">
              <a:solidFill>
                <a:srgbClr val="0D2B67"/>
              </a:solidFill>
              <a:latin typeface="Arial" panose="020B0604020202020204" pitchFamily="34" charset="0"/>
              <a:ea typeface="+mn-lt"/>
              <a:cs typeface="Arial" panose="020B0604020202020204" pitchFamily="34" charset="0"/>
            </a:endParaRPr>
          </a:p>
          <a:p>
            <a:endParaRPr lang="en-GB" sz="1400">
              <a:solidFill>
                <a:srgbClr val="0D2B67"/>
              </a:solidFill>
              <a:latin typeface="Arial" panose="020B0604020202020204" pitchFamily="34" charset="0"/>
              <a:ea typeface="+mn-lt"/>
              <a:cs typeface="Arial" panose="020B0604020202020204" pitchFamily="34" charset="0"/>
            </a:endParaRPr>
          </a:p>
          <a:p>
            <a:r>
              <a:rPr lang="en-GB" sz="1400">
                <a:solidFill>
                  <a:srgbClr val="0D2B67"/>
                </a:solidFill>
                <a:latin typeface="Arial" panose="020B0604020202020204" pitchFamily="34" charset="0"/>
                <a:ea typeface="+mn-lt"/>
                <a:cs typeface="Arial" panose="020B0604020202020204" pitchFamily="34" charset="0"/>
              </a:rPr>
              <a:t>Investing time and resource into our digital estate helps us build a </a:t>
            </a:r>
            <a:r>
              <a:rPr lang="en-GB" sz="1400" b="1">
                <a:solidFill>
                  <a:srgbClr val="0D2B67"/>
                </a:solidFill>
                <a:latin typeface="Arial" panose="020B0604020202020204" pitchFamily="34" charset="0"/>
                <a:ea typeface="+mn-lt"/>
                <a:cs typeface="Arial" panose="020B0604020202020204" pitchFamily="34" charset="0"/>
              </a:rPr>
              <a:t>receptive local audience</a:t>
            </a:r>
            <a:r>
              <a:rPr lang="en-GB" sz="1400">
                <a:solidFill>
                  <a:srgbClr val="0D2B67"/>
                </a:solidFill>
                <a:latin typeface="Arial" panose="020B0604020202020204" pitchFamily="34" charset="0"/>
                <a:ea typeface="+mn-lt"/>
                <a:cs typeface="Arial" panose="020B0604020202020204" pitchFamily="34" charset="0"/>
              </a:rPr>
              <a:t> for times when we need to distribute, seek, or publish vital information. Digital communication also enables us to </a:t>
            </a:r>
            <a:r>
              <a:rPr lang="en-GB" sz="1400" b="1">
                <a:solidFill>
                  <a:srgbClr val="0D2B67"/>
                </a:solidFill>
                <a:latin typeface="Arial" panose="020B0604020202020204" pitchFamily="34" charset="0"/>
                <a:ea typeface="+mn-lt"/>
                <a:cs typeface="Arial" panose="020B0604020202020204" pitchFamily="34" charset="0"/>
              </a:rPr>
              <a:t>engage with our communities,</a:t>
            </a:r>
            <a:r>
              <a:rPr lang="en-GB" sz="1400">
                <a:solidFill>
                  <a:srgbClr val="0D2B67"/>
                </a:solidFill>
                <a:latin typeface="Arial" panose="020B0604020202020204" pitchFamily="34" charset="0"/>
                <a:ea typeface="+mn-lt"/>
                <a:cs typeface="Arial" panose="020B0604020202020204" pitchFamily="34" charset="0"/>
              </a:rPr>
              <a:t> gather their</a:t>
            </a:r>
            <a:r>
              <a:rPr lang="en-GB" sz="1400" b="1">
                <a:solidFill>
                  <a:srgbClr val="0D2B67"/>
                </a:solidFill>
                <a:latin typeface="Arial" panose="020B0604020202020204" pitchFamily="34" charset="0"/>
                <a:ea typeface="+mn-lt"/>
                <a:cs typeface="Arial" panose="020B0604020202020204" pitchFamily="34" charset="0"/>
              </a:rPr>
              <a:t> views on local policing </a:t>
            </a:r>
            <a:r>
              <a:rPr lang="en-GB" sz="1400">
                <a:solidFill>
                  <a:srgbClr val="0D2B67"/>
                </a:solidFill>
                <a:latin typeface="Arial" panose="020B0604020202020204" pitchFamily="34" charset="0"/>
                <a:ea typeface="+mn-lt"/>
                <a:cs typeface="Arial" panose="020B0604020202020204" pitchFamily="34" charset="0"/>
              </a:rPr>
              <a:t>and understand how we can better engage with those who’ve previously been hesitant to.</a:t>
            </a:r>
          </a:p>
          <a:p>
            <a:endParaRPr lang="en-GB" sz="1400" b="1">
              <a:solidFill>
                <a:srgbClr val="0D2B67"/>
              </a:solidFill>
              <a:latin typeface="Arial" panose="020B0604020202020204" pitchFamily="34" charset="0"/>
              <a:cs typeface="Arial" panose="020B0604020202020204" pitchFamily="34" charset="0"/>
            </a:endParaRPr>
          </a:p>
          <a:p>
            <a:r>
              <a:rPr lang="en-GB" sz="1400">
                <a:solidFill>
                  <a:srgbClr val="0D2B67"/>
                </a:solidFill>
                <a:latin typeface="Arial" panose="020B0604020202020204" pitchFamily="34" charset="0"/>
                <a:ea typeface="+mn-lt"/>
                <a:cs typeface="Arial" panose="020B0604020202020204" pitchFamily="34" charset="0"/>
              </a:rPr>
              <a:t>Finally, we can improve accessibility and enable people to begin conversations with us when they need to. </a:t>
            </a:r>
            <a:endParaRPr lang="en-GB" sz="1400" b="1">
              <a:solidFill>
                <a:srgbClr val="0D2B67"/>
              </a:solidFill>
              <a:latin typeface="Arial" panose="020B0604020202020204" pitchFamily="34" charset="0"/>
              <a:ea typeface="+mn-lt"/>
              <a:cs typeface="Arial" panose="020B0604020202020204" pitchFamily="34" charset="0"/>
            </a:endParaRPr>
          </a:p>
          <a:p>
            <a:endParaRPr lang="en-GB" sz="1400" b="1">
              <a:solidFill>
                <a:srgbClr val="0D2B67"/>
              </a:solidFill>
              <a:latin typeface="Arial" panose="020B0604020202020204" pitchFamily="34" charset="0"/>
              <a:ea typeface="+mn-lt"/>
              <a:cs typeface="Arial" panose="020B0604020202020204" pitchFamily="34" charset="0"/>
            </a:endParaRPr>
          </a:p>
          <a:p>
            <a:r>
              <a:rPr lang="en-GB" sz="1400" b="1">
                <a:solidFill>
                  <a:srgbClr val="0D2B67"/>
                </a:solidFill>
                <a:latin typeface="Arial" panose="020B0604020202020204" pitchFamily="34" charset="0"/>
                <a:ea typeface="+mn-lt"/>
                <a:cs typeface="Arial" panose="020B0604020202020204" pitchFamily="34" charset="0"/>
              </a:rPr>
              <a:t>WHAT IS THE IMPACT?</a:t>
            </a:r>
            <a:endParaRPr lang="en-GB" sz="1400">
              <a:solidFill>
                <a:srgbClr val="0D2B67"/>
              </a:solidFill>
              <a:latin typeface="Arial" panose="020B0604020202020204" pitchFamily="34" charset="0"/>
              <a:ea typeface="+mn-lt"/>
              <a:cs typeface="Arial" panose="020B0604020202020204" pitchFamily="34" charset="0"/>
            </a:endParaRPr>
          </a:p>
          <a:p>
            <a:r>
              <a:rPr lang="en-GB" sz="1400">
                <a:solidFill>
                  <a:srgbClr val="0D2B67"/>
                </a:solidFill>
                <a:latin typeface="Arial" panose="020B0604020202020204" pitchFamily="34" charset="0"/>
                <a:ea typeface="+mn-lt"/>
                <a:cs typeface="Arial" panose="020B0604020202020204" pitchFamily="34" charset="0"/>
              </a:rPr>
              <a:t>The national policing social media survey was carried out in the summer of 2025, which asked audiences to provide feedback on our social media channels. We had an increase of respondents from the survey carried out in 2023 with 728 respondents taking part in the 2025 survey.</a:t>
            </a:r>
            <a:endParaRPr lang="en-GB" sz="1400">
              <a:latin typeface="Arial" panose="020B0604020202020204" pitchFamily="34" charset="0"/>
              <a:cs typeface="Arial" panose="020B0604020202020204" pitchFamily="34" charset="0"/>
            </a:endParaRPr>
          </a:p>
          <a:p>
            <a:endParaRPr lang="en-GB" sz="1400">
              <a:solidFill>
                <a:srgbClr val="0D2B67"/>
              </a:solidFill>
              <a:latin typeface="Arial" panose="020B0604020202020204" pitchFamily="34" charset="0"/>
              <a:ea typeface="+mn-lt"/>
              <a:cs typeface="Arial" panose="020B0604020202020204" pitchFamily="34" charset="0"/>
            </a:endParaRPr>
          </a:p>
          <a:p>
            <a:r>
              <a:rPr lang="en-GB" sz="1400" b="1">
                <a:solidFill>
                  <a:srgbClr val="0D2B67"/>
                </a:solidFill>
                <a:latin typeface="Arial" panose="020B0604020202020204" pitchFamily="34" charset="0"/>
                <a:ea typeface="+mn-lt"/>
                <a:cs typeface="Arial" panose="020B0604020202020204" pitchFamily="34" charset="0"/>
              </a:rPr>
              <a:t>OF THOSE SURVEYED:</a:t>
            </a:r>
            <a:endParaRPr lang="en-GB" sz="1400" b="1">
              <a:latin typeface="Arial" panose="020B0604020202020204" pitchFamily="34" charset="0"/>
              <a:cs typeface="Arial" panose="020B0604020202020204" pitchFamily="34" charset="0"/>
            </a:endParaRPr>
          </a:p>
          <a:p>
            <a:pPr marL="285750" indent="-285750">
              <a:lnSpc>
                <a:spcPct val="150000"/>
              </a:lnSpc>
              <a:buFont typeface="Arial"/>
              <a:buChar char="•"/>
            </a:pPr>
            <a:r>
              <a:rPr lang="en-GB" sz="1400">
                <a:solidFill>
                  <a:srgbClr val="0D2B67"/>
                </a:solidFill>
                <a:latin typeface="Arial" panose="020B0604020202020204" pitchFamily="34" charset="0"/>
                <a:ea typeface="+mn-lt"/>
                <a:cs typeface="Arial" panose="020B0604020202020204" pitchFamily="34" charset="0"/>
              </a:rPr>
              <a:t>57% said they agree or strongly agree that our social media accounts make them feel confident about the police</a:t>
            </a:r>
            <a:endParaRPr lang="en-GB" sz="1400">
              <a:solidFill>
                <a:srgbClr val="000000"/>
              </a:solidFill>
              <a:latin typeface="Arial" panose="020B0604020202020204" pitchFamily="34" charset="0"/>
              <a:ea typeface="+mn-lt"/>
              <a:cs typeface="Arial" panose="020B0604020202020204" pitchFamily="34" charset="0"/>
            </a:endParaRPr>
          </a:p>
          <a:p>
            <a:pPr marL="285750" indent="-285750">
              <a:lnSpc>
                <a:spcPct val="150000"/>
              </a:lnSpc>
              <a:buFont typeface="Arial"/>
              <a:buChar char="•"/>
            </a:pPr>
            <a:r>
              <a:rPr lang="en-GB" sz="1400">
                <a:solidFill>
                  <a:srgbClr val="0D2B67"/>
                </a:solidFill>
                <a:latin typeface="Arial" panose="020B0604020202020204" pitchFamily="34" charset="0"/>
                <a:ea typeface="+mn-lt"/>
                <a:cs typeface="Arial" panose="020B0604020202020204" pitchFamily="34" charset="0"/>
              </a:rPr>
              <a:t>51% said they agree or strongly agree that our social media accounts made them feel safe </a:t>
            </a:r>
            <a:endParaRPr lang="en-GB" sz="1400">
              <a:solidFill>
                <a:srgbClr val="000000"/>
              </a:solidFill>
              <a:latin typeface="Arial" panose="020B0604020202020204" pitchFamily="34" charset="0"/>
              <a:ea typeface="+mn-lt"/>
              <a:cs typeface="Arial" panose="020B0604020202020204" pitchFamily="34" charset="0"/>
            </a:endParaRPr>
          </a:p>
          <a:p>
            <a:pPr marL="285750" indent="-285750">
              <a:lnSpc>
                <a:spcPct val="150000"/>
              </a:lnSpc>
              <a:buFont typeface="Arial"/>
              <a:buChar char="•"/>
            </a:pPr>
            <a:r>
              <a:rPr lang="en-GB" sz="1400">
                <a:solidFill>
                  <a:srgbClr val="0D2B67"/>
                </a:solidFill>
                <a:latin typeface="Arial" panose="020B0604020202020204" pitchFamily="34" charset="0"/>
                <a:ea typeface="+mn-lt"/>
                <a:cs typeface="Arial" panose="020B0604020202020204" pitchFamily="34" charset="0"/>
              </a:rPr>
              <a:t>75% said they agree or strongly agree that our social media posts are interesting and helpful content </a:t>
            </a:r>
            <a:endParaRPr lang="en-GB" sz="1400">
              <a:solidFill>
                <a:srgbClr val="000000"/>
              </a:solidFill>
              <a:latin typeface="Arial" panose="020B0604020202020204" pitchFamily="34" charset="0"/>
              <a:ea typeface="+mn-lt"/>
              <a:cs typeface="Arial" panose="020B0604020202020204" pitchFamily="34" charset="0"/>
            </a:endParaRPr>
          </a:p>
          <a:p>
            <a:pPr marL="285750" indent="-285750">
              <a:lnSpc>
                <a:spcPct val="150000"/>
              </a:lnSpc>
              <a:buFont typeface="Arial"/>
              <a:buChar char="•"/>
            </a:pPr>
            <a:r>
              <a:rPr lang="en-GB" sz="1400">
                <a:solidFill>
                  <a:srgbClr val="0D2B67"/>
                </a:solidFill>
                <a:latin typeface="Arial" panose="020B0604020202020204" pitchFamily="34" charset="0"/>
                <a:ea typeface="+mn-lt"/>
                <a:cs typeface="Arial" panose="020B0604020202020204" pitchFamily="34" charset="0"/>
              </a:rPr>
              <a:t>83% said they agree or strongly agree that our social media accounts provide relevant posts about my area</a:t>
            </a:r>
            <a:endParaRPr lang="en-GB" sz="1400">
              <a:solidFill>
                <a:srgbClr val="000000"/>
              </a:solidFill>
              <a:latin typeface="Arial" panose="020B0604020202020204" pitchFamily="34" charset="0"/>
              <a:ea typeface="+mn-lt"/>
              <a:cs typeface="Arial" panose="020B0604020202020204" pitchFamily="34" charset="0"/>
            </a:endParaRPr>
          </a:p>
          <a:p>
            <a:pPr marL="285750" indent="-285750">
              <a:lnSpc>
                <a:spcPct val="150000"/>
              </a:lnSpc>
              <a:buFont typeface="Arial"/>
              <a:buChar char="•"/>
            </a:pPr>
            <a:r>
              <a:rPr lang="en-GB" sz="1400">
                <a:solidFill>
                  <a:srgbClr val="0D2B67"/>
                </a:solidFill>
                <a:latin typeface="Arial" panose="020B0604020202020204" pitchFamily="34" charset="0"/>
                <a:ea typeface="+mn-lt"/>
                <a:cs typeface="Arial" panose="020B0604020202020204" pitchFamily="34" charset="0"/>
              </a:rPr>
              <a:t>The preferred platform for those respondents for us was through Facebook at 56%.</a:t>
            </a:r>
          </a:p>
        </p:txBody>
      </p:sp>
    </p:spTree>
    <p:extLst>
      <p:ext uri="{BB962C8B-B14F-4D97-AF65-F5344CB8AC3E}">
        <p14:creationId xmlns:p14="http://schemas.microsoft.com/office/powerpoint/2010/main" val="1262690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7B6C-147A-48B1-A349-0E98C4DA76C0}"/>
              </a:ext>
            </a:extLst>
          </p:cNvPr>
          <p:cNvSpPr>
            <a:spLocks noGrp="1"/>
          </p:cNvSpPr>
          <p:nvPr>
            <p:ph type="title"/>
          </p:nvPr>
        </p:nvSpPr>
        <p:spPr/>
        <p:txBody>
          <a:bodyPr/>
          <a:lstStyle/>
          <a:p>
            <a:r>
              <a:rPr lang="en-US">
                <a:latin typeface="Arial"/>
                <a:cs typeface="Arial"/>
              </a:rPr>
              <a:t>OUR STRATEGY</a:t>
            </a:r>
            <a:endParaRPr lang="en-US"/>
          </a:p>
        </p:txBody>
      </p:sp>
      <p:graphicFrame>
        <p:nvGraphicFramePr>
          <p:cNvPr id="3" name="Table 5">
            <a:extLst>
              <a:ext uri="{FF2B5EF4-FFF2-40B4-BE49-F238E27FC236}">
                <a16:creationId xmlns:a16="http://schemas.microsoft.com/office/drawing/2014/main" id="{8EEEF84F-BDF6-4938-A061-4098D460278C}"/>
              </a:ext>
            </a:extLst>
          </p:cNvPr>
          <p:cNvGraphicFramePr>
            <a:graphicFrameLocks noGrp="1"/>
          </p:cNvGraphicFramePr>
          <p:nvPr>
            <p:extLst>
              <p:ext uri="{D42A27DB-BD31-4B8C-83A1-F6EECF244321}">
                <p14:modId xmlns:p14="http://schemas.microsoft.com/office/powerpoint/2010/main" val="2331109061"/>
              </p:ext>
            </p:extLst>
          </p:nvPr>
        </p:nvGraphicFramePr>
        <p:xfrm>
          <a:off x="2014915" y="925205"/>
          <a:ext cx="10021758" cy="5735193"/>
        </p:xfrm>
        <a:graphic>
          <a:graphicData uri="http://schemas.openxmlformats.org/drawingml/2006/table">
            <a:tbl>
              <a:tblPr firstRow="1" bandRow="1">
                <a:tableStyleId>{5C22544A-7EE6-4342-B048-85BDC9FD1C3A}</a:tableStyleId>
              </a:tblPr>
              <a:tblGrid>
                <a:gridCol w="3340586">
                  <a:extLst>
                    <a:ext uri="{9D8B030D-6E8A-4147-A177-3AD203B41FA5}">
                      <a16:colId xmlns:a16="http://schemas.microsoft.com/office/drawing/2014/main" val="1590168233"/>
                    </a:ext>
                  </a:extLst>
                </a:gridCol>
                <a:gridCol w="3340586">
                  <a:extLst>
                    <a:ext uri="{9D8B030D-6E8A-4147-A177-3AD203B41FA5}">
                      <a16:colId xmlns:a16="http://schemas.microsoft.com/office/drawing/2014/main" val="1567173039"/>
                    </a:ext>
                  </a:extLst>
                </a:gridCol>
                <a:gridCol w="3340586">
                  <a:extLst>
                    <a:ext uri="{9D8B030D-6E8A-4147-A177-3AD203B41FA5}">
                      <a16:colId xmlns:a16="http://schemas.microsoft.com/office/drawing/2014/main" val="1609282662"/>
                    </a:ext>
                  </a:extLst>
                </a:gridCol>
              </a:tblGrid>
              <a:tr h="786597">
                <a:tc>
                  <a:txBody>
                    <a:bodyPr/>
                    <a:lstStyle/>
                    <a:p>
                      <a:pPr algn="l"/>
                      <a:r>
                        <a:rPr lang="en-GB" sz="1600">
                          <a:latin typeface="Arial" panose="020B0604020202020204" pitchFamily="34" charset="0"/>
                          <a:cs typeface="Arial" panose="020B0604020202020204" pitchFamily="34" charset="0"/>
                        </a:rPr>
                        <a:t>CONDUCT &amp; CULTURE</a:t>
                      </a:r>
                    </a:p>
                  </a:txBody>
                  <a:tcPr anchor="ctr"/>
                </a:tc>
                <a:tc>
                  <a:txBody>
                    <a:bodyPr/>
                    <a:lstStyle/>
                    <a:p>
                      <a:pPr algn="l"/>
                      <a:r>
                        <a:rPr lang="en-GB" sz="1600">
                          <a:latin typeface="Arial" panose="020B0604020202020204" pitchFamily="34" charset="0"/>
                          <a:cs typeface="Arial" panose="020B0604020202020204" pitchFamily="34" charset="0"/>
                        </a:rPr>
                        <a:t>ENGAGEMENT</a:t>
                      </a:r>
                    </a:p>
                  </a:txBody>
                  <a:tcPr anchor="ctr"/>
                </a:tc>
                <a:tc>
                  <a:txBody>
                    <a:bodyPr/>
                    <a:lstStyle/>
                    <a:p>
                      <a:pPr lvl="0" algn="l">
                        <a:buNone/>
                      </a:pPr>
                      <a:r>
                        <a:rPr lang="en-GB" sz="1600">
                          <a:latin typeface="Arial" panose="020B0604020202020204" pitchFamily="34" charset="0"/>
                          <a:cs typeface="Arial" panose="020B0604020202020204" pitchFamily="34" charset="0"/>
                        </a:rPr>
                        <a:t>OPERATIONAL EFFECTIVENESS</a:t>
                      </a:r>
                    </a:p>
                  </a:txBody>
                  <a:tcPr anchor="ctr"/>
                </a:tc>
                <a:extLst>
                  <a:ext uri="{0D108BD9-81ED-4DB2-BD59-A6C34878D82A}">
                    <a16:rowId xmlns:a16="http://schemas.microsoft.com/office/drawing/2014/main" val="1053792548"/>
                  </a:ext>
                </a:extLst>
              </a:tr>
              <a:tr h="1085310">
                <a:tc>
                  <a:txBody>
                    <a:bodyPr/>
                    <a:lstStyle/>
                    <a:p>
                      <a:pPr algn="l"/>
                      <a:r>
                        <a:rPr lang="en-GB" sz="1200" b="1">
                          <a:latin typeface="Arial" panose="020B0604020202020204" pitchFamily="34" charset="0"/>
                          <a:cs typeface="Arial" panose="020B0604020202020204" pitchFamily="34" charset="0"/>
                        </a:rPr>
                        <a:t>To put equality and inclusion at the centre of all we do</a:t>
                      </a:r>
                      <a:endParaRPr lang="en-US" sz="1200">
                        <a:latin typeface="Arial" panose="020B0604020202020204" pitchFamily="34" charset="0"/>
                        <a:cs typeface="Arial" panose="020B0604020202020204" pitchFamily="34" charset="0"/>
                      </a:endParaRPr>
                    </a:p>
                  </a:txBody>
                  <a:tcPr anchor="ctr"/>
                </a:tc>
                <a:tc>
                  <a:txBody>
                    <a:bodyPr/>
                    <a:lstStyle/>
                    <a:p>
                      <a:pPr lvl="0" algn="l">
                        <a:lnSpc>
                          <a:spcPct val="100000"/>
                        </a:lnSpc>
                        <a:spcBef>
                          <a:spcPts val="0"/>
                        </a:spcBef>
                        <a:spcAft>
                          <a:spcPts val="0"/>
                        </a:spcAft>
                        <a:buNone/>
                      </a:pPr>
                      <a:r>
                        <a:rPr lang="en-GB" sz="1200" b="1" i="0" u="none" strike="noStrike" noProof="0">
                          <a:solidFill>
                            <a:srgbClr val="000000"/>
                          </a:solidFill>
                          <a:latin typeface="Arial" panose="020B0604020202020204" pitchFamily="34" charset="0"/>
                          <a:cs typeface="Arial" panose="020B0604020202020204" pitchFamily="34" charset="0"/>
                        </a:rPr>
                        <a:t>Ensure our communications reach the right people, with the right message, at the right time </a:t>
                      </a:r>
                      <a:endParaRPr lang="en-US" sz="1200" b="1">
                        <a:latin typeface="Arial" panose="020B0604020202020204" pitchFamily="34" charset="0"/>
                        <a:cs typeface="Arial" panose="020B0604020202020204" pitchFamily="34" charset="0"/>
                      </a:endParaRPr>
                    </a:p>
                  </a:txBody>
                  <a:tcPr anchor="ctr"/>
                </a:tc>
                <a:tc>
                  <a:txBody>
                    <a:bodyPr/>
                    <a:lstStyle/>
                    <a:p>
                      <a:pPr marL="0" lvl="0" indent="0" algn="l">
                        <a:lnSpc>
                          <a:spcPct val="100000"/>
                        </a:lnSpc>
                        <a:spcBef>
                          <a:spcPts val="0"/>
                        </a:spcBef>
                        <a:spcAft>
                          <a:spcPts val="0"/>
                        </a:spcAft>
                        <a:buNone/>
                      </a:pPr>
                      <a:r>
                        <a:rPr lang="en-GB" sz="1200" b="1" i="0" u="none" strike="noStrike" noProof="0">
                          <a:solidFill>
                            <a:srgbClr val="000000"/>
                          </a:solidFill>
                          <a:latin typeface="Arial" panose="020B0604020202020204" pitchFamily="34" charset="0"/>
                          <a:cs typeface="Arial" panose="020B0604020202020204" pitchFamily="34" charset="0"/>
                        </a:rPr>
                        <a:t>Help build public confidence by increasing our people’s awareness of organisational priorities and goals and their role in delivering them</a:t>
                      </a:r>
                      <a:endParaRPr lang="en-US" sz="1200" b="1">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854153167"/>
                  </a:ext>
                </a:extLst>
              </a:tr>
              <a:tr h="1164960">
                <a:tc>
                  <a:txBody>
                    <a:bodyPr/>
                    <a:lstStyle/>
                    <a:p>
                      <a:pPr algn="l"/>
                      <a:r>
                        <a:rPr lang="en-GB" sz="1200">
                          <a:latin typeface="Arial" panose="020B0604020202020204" pitchFamily="34" charset="0"/>
                          <a:cs typeface="Arial" panose="020B0604020202020204" pitchFamily="34" charset="0"/>
                        </a:rPr>
                        <a:t>Provide a safe environment for officers and staff to use digital communications in operational policing</a:t>
                      </a:r>
                    </a:p>
                  </a:txBody>
                  <a:tcPr anchor="ctr"/>
                </a:tc>
                <a:tc>
                  <a:txBody>
                    <a:bodyPr/>
                    <a:lstStyle/>
                    <a:p>
                      <a:pPr algn="l"/>
                      <a:r>
                        <a:rPr lang="en-GB" sz="1200">
                          <a:latin typeface="Arial" panose="020B0604020202020204" pitchFamily="34" charset="0"/>
                          <a:cs typeface="Arial" panose="020B0604020202020204" pitchFamily="34" charset="0"/>
                        </a:rPr>
                        <a:t>Support operational policing by using digital channels in a timely manner to seek information and inform our communities of outcomes and the issues which matter to them</a:t>
                      </a:r>
                    </a:p>
                  </a:txBody>
                  <a:tcPr anchor="ctr"/>
                </a:tc>
                <a:tc>
                  <a:txBody>
                    <a:bodyPr/>
                    <a:lstStyle/>
                    <a:p>
                      <a:pPr lvl="0" algn="l">
                        <a:lnSpc>
                          <a:spcPct val="100000"/>
                        </a:lnSpc>
                        <a:spcBef>
                          <a:spcPts val="0"/>
                        </a:spcBef>
                        <a:spcAft>
                          <a:spcPts val="0"/>
                        </a:spcAft>
                        <a:buNone/>
                      </a:pPr>
                      <a:r>
                        <a:rPr lang="en-GB" sz="1200" b="0" i="0" u="none" strike="noStrike" noProof="0">
                          <a:solidFill>
                            <a:srgbClr val="000000"/>
                          </a:solidFill>
                          <a:latin typeface="Arial" panose="020B0604020202020204" pitchFamily="34" charset="0"/>
                          <a:cs typeface="Arial" panose="020B0604020202020204" pitchFamily="34" charset="0"/>
                        </a:rPr>
                        <a:t>Keep growing our digital audience along with increasing the percentage of followers who view our channels as trusted sources of information and feel confident in our police service</a:t>
                      </a:r>
                    </a:p>
                  </a:txBody>
                  <a:tcPr anchor="ctr"/>
                </a:tc>
                <a:extLst>
                  <a:ext uri="{0D108BD9-81ED-4DB2-BD59-A6C34878D82A}">
                    <a16:rowId xmlns:a16="http://schemas.microsoft.com/office/drawing/2014/main" val="2270323718"/>
                  </a:ext>
                </a:extLst>
              </a:tr>
              <a:tr h="1314312">
                <a:tc>
                  <a:txBody>
                    <a:bodyPr/>
                    <a:lstStyle/>
                    <a:p>
                      <a:pPr algn="l"/>
                      <a:r>
                        <a:rPr lang="en-GB" sz="1200">
                          <a:latin typeface="Arial" panose="020B0604020202020204" pitchFamily="34" charset="0"/>
                          <a:cs typeface="Arial" panose="020B0604020202020204" pitchFamily="34" charset="0"/>
                        </a:rPr>
                        <a:t>Create a mechanism to continually engage with officers and staff who contribute to digital channels, providing them with additional learning opportunities and a safe space to develop their own digital engagement skills</a:t>
                      </a:r>
                    </a:p>
                  </a:txBody>
                  <a:tcPr anchor="ctr"/>
                </a:tc>
                <a:tc>
                  <a:txBody>
                    <a:bodyPr/>
                    <a:lstStyle/>
                    <a:p>
                      <a:pPr lvl="0" algn="l">
                        <a:lnSpc>
                          <a:spcPct val="100000"/>
                        </a:lnSpc>
                        <a:spcBef>
                          <a:spcPts val="0"/>
                        </a:spcBef>
                        <a:spcAft>
                          <a:spcPts val="0"/>
                        </a:spcAft>
                        <a:buNone/>
                      </a:pPr>
                      <a:r>
                        <a:rPr lang="en-GB" sz="1200" b="0" i="0" u="none" strike="noStrike" noProof="0">
                          <a:solidFill>
                            <a:srgbClr val="000000"/>
                          </a:solidFill>
                          <a:latin typeface="Arial" panose="020B0604020202020204" pitchFamily="34" charset="0"/>
                          <a:cs typeface="Arial" panose="020B0604020202020204" pitchFamily="34" charset="0"/>
                        </a:rPr>
                        <a:t>Develop our use of insight, data and evaluation tools to better </a:t>
                      </a:r>
                      <a:r>
                        <a:rPr lang="en-GB" sz="1200" b="0" i="0" u="none" strike="noStrike" noProof="0">
                          <a:latin typeface="Arial" panose="020B0604020202020204" pitchFamily="34" charset="0"/>
                          <a:cs typeface="Arial" panose="020B0604020202020204" pitchFamily="34" charset="0"/>
                        </a:rPr>
                        <a:t>to understand our digital audiences and ensure more targeted and effective communication</a:t>
                      </a:r>
                    </a:p>
                  </a:txBody>
                  <a:tcPr anchor="ctr"/>
                </a:tc>
                <a:tc>
                  <a:txBody>
                    <a:bodyPr/>
                    <a:lstStyle/>
                    <a:p>
                      <a:pPr lvl="0" algn="l">
                        <a:buNone/>
                      </a:pPr>
                      <a:r>
                        <a:rPr lang="en-GB" sz="1200">
                          <a:latin typeface="Arial" panose="020B0604020202020204" pitchFamily="34" charset="0"/>
                          <a:cs typeface="Arial" panose="020B0604020202020204" pitchFamily="34" charset="0"/>
                        </a:rPr>
                        <a:t>Ensure our tone of voice and our external digital communication's approach is consistent, honest and</a:t>
                      </a:r>
                      <a:endParaRPr lang="en-US" sz="1200">
                        <a:latin typeface="Arial" panose="020B0604020202020204" pitchFamily="34" charset="0"/>
                        <a:cs typeface="Arial" panose="020B0604020202020204" pitchFamily="34" charset="0"/>
                      </a:endParaRPr>
                    </a:p>
                    <a:p>
                      <a:pPr lvl="0" algn="l">
                        <a:buNone/>
                      </a:pPr>
                      <a:r>
                        <a:rPr lang="en-GB" sz="1200">
                          <a:latin typeface="Arial" panose="020B0604020202020204" pitchFamily="34" charset="0"/>
                          <a:cs typeface="Arial" panose="020B0604020202020204" pitchFamily="34" charset="0"/>
                        </a:rPr>
                        <a:t>transparent and that we reflect when we get things wrong</a:t>
                      </a:r>
                    </a:p>
                  </a:txBody>
                  <a:tcPr anchor="ctr"/>
                </a:tc>
                <a:extLst>
                  <a:ext uri="{0D108BD9-81ED-4DB2-BD59-A6C34878D82A}">
                    <a16:rowId xmlns:a16="http://schemas.microsoft.com/office/drawing/2014/main" val="98651748"/>
                  </a:ext>
                </a:extLst>
              </a:tr>
              <a:tr h="1384014">
                <a:tc>
                  <a:txBody>
                    <a:bodyPr/>
                    <a:lstStyle/>
                    <a:p>
                      <a:pPr algn="l"/>
                      <a:r>
                        <a:rPr lang="en-GB" sz="1200">
                          <a:latin typeface="Arial" panose="020B0604020202020204" pitchFamily="34" charset="0"/>
                          <a:cs typeface="Arial" panose="020B0604020202020204" pitchFamily="34" charset="0"/>
                        </a:rPr>
                        <a:t>Provide the appropriate technology and training to officers and staff, enabling them to use digital communication to assist operational policing and increase community cohesion</a:t>
                      </a:r>
                    </a:p>
                  </a:txBody>
                  <a:tcPr anchor="ctr"/>
                </a:tc>
                <a:tc>
                  <a:txBody>
                    <a:bodyPr/>
                    <a:lstStyle/>
                    <a:p>
                      <a:pPr algn="l"/>
                      <a:r>
                        <a:rPr lang="en-GB" sz="1200">
                          <a:latin typeface="Arial" panose="020B0604020202020204" pitchFamily="34" charset="0"/>
                          <a:cs typeface="Arial" panose="020B0604020202020204" pitchFamily="34" charset="0"/>
                        </a:rPr>
                        <a:t>Use legislation and policy development to ensure the effective and safe use of our digital channels</a:t>
                      </a:r>
                    </a:p>
                  </a:txBody>
                  <a:tcPr anchor="ctr"/>
                </a:tc>
                <a:tc>
                  <a:txBody>
                    <a:bodyPr/>
                    <a:lstStyle/>
                    <a:p>
                      <a:pPr lvl="0" algn="l">
                        <a:buNone/>
                      </a:pPr>
                      <a:r>
                        <a:rPr lang="en-GB" sz="1200" b="0" i="0" u="none" strike="noStrike" noProof="0">
                          <a:latin typeface="Arial" panose="020B0604020202020204" pitchFamily="34" charset="0"/>
                          <a:cs typeface="Arial" panose="020B0604020202020204" pitchFamily="34" charset="0"/>
                        </a:rPr>
                        <a:t>Develop our creative skills and knowledge to increase engagement through human-interest led content and support wider organisational objectives </a:t>
                      </a:r>
                      <a:endParaRPr lang="en-US" sz="12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64395609"/>
                  </a:ext>
                </a:extLst>
              </a:tr>
            </a:tbl>
          </a:graphicData>
        </a:graphic>
      </p:graphicFrame>
    </p:spTree>
    <p:extLst>
      <p:ext uri="{BB962C8B-B14F-4D97-AF65-F5344CB8AC3E}">
        <p14:creationId xmlns:p14="http://schemas.microsoft.com/office/powerpoint/2010/main" val="3855872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142D-0B4F-D514-0CF8-A11608DD7E24}"/>
              </a:ext>
            </a:extLst>
          </p:cNvPr>
          <p:cNvSpPr>
            <a:spLocks noGrp="1"/>
          </p:cNvSpPr>
          <p:nvPr>
            <p:ph type="title"/>
          </p:nvPr>
        </p:nvSpPr>
        <p:spPr/>
        <p:txBody>
          <a:bodyPr/>
          <a:lstStyle/>
          <a:p>
            <a:r>
              <a:rPr lang="en-GB">
                <a:latin typeface="Arial"/>
                <a:cs typeface="Arial"/>
              </a:rPr>
              <a:t>WHAT DOES SUCCESS LOOK LIKE?</a:t>
            </a:r>
            <a:endParaRPr lang="en-GB"/>
          </a:p>
        </p:txBody>
      </p:sp>
      <p:graphicFrame>
        <p:nvGraphicFramePr>
          <p:cNvPr id="4" name="Table 5">
            <a:extLst>
              <a:ext uri="{FF2B5EF4-FFF2-40B4-BE49-F238E27FC236}">
                <a16:creationId xmlns:a16="http://schemas.microsoft.com/office/drawing/2014/main" id="{84C58E7C-7981-617A-37E1-D2DE31152ACD}"/>
              </a:ext>
            </a:extLst>
          </p:cNvPr>
          <p:cNvGraphicFramePr>
            <a:graphicFrameLocks noGrp="1"/>
          </p:cNvGraphicFramePr>
          <p:nvPr>
            <p:extLst>
              <p:ext uri="{D42A27DB-BD31-4B8C-83A1-F6EECF244321}">
                <p14:modId xmlns:p14="http://schemas.microsoft.com/office/powerpoint/2010/main" val="446767640"/>
              </p:ext>
            </p:extLst>
          </p:nvPr>
        </p:nvGraphicFramePr>
        <p:xfrm>
          <a:off x="194209" y="925205"/>
          <a:ext cx="10021758" cy="5394960"/>
        </p:xfrm>
        <a:graphic>
          <a:graphicData uri="http://schemas.openxmlformats.org/drawingml/2006/table">
            <a:tbl>
              <a:tblPr firstRow="1" bandRow="1">
                <a:tableStyleId>{5C22544A-7EE6-4342-B048-85BDC9FD1C3A}</a:tableStyleId>
              </a:tblPr>
              <a:tblGrid>
                <a:gridCol w="3340586">
                  <a:extLst>
                    <a:ext uri="{9D8B030D-6E8A-4147-A177-3AD203B41FA5}">
                      <a16:colId xmlns:a16="http://schemas.microsoft.com/office/drawing/2014/main" val="1590168233"/>
                    </a:ext>
                  </a:extLst>
                </a:gridCol>
                <a:gridCol w="3340586">
                  <a:extLst>
                    <a:ext uri="{9D8B030D-6E8A-4147-A177-3AD203B41FA5}">
                      <a16:colId xmlns:a16="http://schemas.microsoft.com/office/drawing/2014/main" val="1567173039"/>
                    </a:ext>
                  </a:extLst>
                </a:gridCol>
                <a:gridCol w="3340586">
                  <a:extLst>
                    <a:ext uri="{9D8B030D-6E8A-4147-A177-3AD203B41FA5}">
                      <a16:colId xmlns:a16="http://schemas.microsoft.com/office/drawing/2014/main" val="1609282662"/>
                    </a:ext>
                  </a:extLst>
                </a:gridCol>
              </a:tblGrid>
              <a:tr h="786597">
                <a:tc>
                  <a:txBody>
                    <a:bodyPr/>
                    <a:lstStyle/>
                    <a:p>
                      <a:pPr algn="l"/>
                      <a:r>
                        <a:rPr lang="en-GB" sz="1600">
                          <a:latin typeface="Arial" panose="020B0604020202020204" pitchFamily="34" charset="0"/>
                          <a:cs typeface="Arial" panose="020B0604020202020204" pitchFamily="34" charset="0"/>
                        </a:rPr>
                        <a:t>ACHIEVE A TACTICAL OR OPERATIONAL OBJECTIVE</a:t>
                      </a:r>
                    </a:p>
                  </a:txBody>
                  <a:tcPr anchor="ctr"/>
                </a:tc>
                <a:tc>
                  <a:txBody>
                    <a:bodyPr/>
                    <a:lstStyle/>
                    <a:p>
                      <a:pPr algn="l"/>
                      <a:r>
                        <a:rPr lang="en-GB" sz="1600">
                          <a:latin typeface="Arial" panose="020B0604020202020204" pitchFamily="34" charset="0"/>
                          <a:cs typeface="Arial" panose="020B0604020202020204" pitchFamily="34" charset="0"/>
                        </a:rPr>
                        <a:t>CHANGE OR INFLUENCE THE BEHAVIOUR OF OUR COMMUNITY</a:t>
                      </a:r>
                    </a:p>
                  </a:txBody>
                  <a:tcPr anchor="ctr"/>
                </a:tc>
                <a:tc>
                  <a:txBody>
                    <a:bodyPr/>
                    <a:lstStyle/>
                    <a:p>
                      <a:pPr lvl="0" algn="l">
                        <a:buNone/>
                      </a:pPr>
                      <a:r>
                        <a:rPr lang="en-GB" sz="1600">
                          <a:latin typeface="Arial" panose="020B0604020202020204" pitchFamily="34" charset="0"/>
                          <a:cs typeface="Arial" panose="020B0604020202020204" pitchFamily="34" charset="0"/>
                        </a:rPr>
                        <a:t>BUILD CAPACITY &amp; TRUST WITH COMMUNTITIES</a:t>
                      </a:r>
                    </a:p>
                  </a:txBody>
                  <a:tcPr anchor="ctr"/>
                </a:tc>
                <a:extLst>
                  <a:ext uri="{0D108BD9-81ED-4DB2-BD59-A6C34878D82A}">
                    <a16:rowId xmlns:a16="http://schemas.microsoft.com/office/drawing/2014/main" val="1053792548"/>
                  </a:ext>
                </a:extLst>
              </a:tr>
              <a:tr h="1085310">
                <a:tc>
                  <a:txBody>
                    <a:bodyPr/>
                    <a:lstStyle/>
                    <a:p>
                      <a:pPr marL="0" indent="0" algn="l">
                        <a:buFont typeface="Arial" panose="020B0604020202020204" pitchFamily="34" charset="0"/>
                        <a:buNone/>
                      </a:pPr>
                      <a:endParaRPr lang="en-US" sz="1200" b="1">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US" sz="1200" b="1">
                          <a:latin typeface="Arial" panose="020B0604020202020204" pitchFamily="34" charset="0"/>
                          <a:cs typeface="Arial" panose="020B0604020202020204" pitchFamily="34" charset="0"/>
                        </a:rPr>
                        <a:t>Examples</a:t>
                      </a:r>
                    </a:p>
                    <a:p>
                      <a:pPr marL="171450" indent="-171450" algn="l">
                        <a:buFont typeface="Arial" panose="020B0604020202020204" pitchFamily="34" charset="0"/>
                        <a:buChar char="•"/>
                      </a:pPr>
                      <a:r>
                        <a:rPr lang="en-US" sz="1200" b="0">
                          <a:latin typeface="Arial" panose="020B0604020202020204" pitchFamily="34" charset="0"/>
                          <a:cs typeface="Arial" panose="020B0604020202020204" pitchFamily="34" charset="0"/>
                        </a:rPr>
                        <a:t>Gaining intelligence to support an investigation with witnesses, identification of suspects and other vital information</a:t>
                      </a:r>
                    </a:p>
                    <a:p>
                      <a:pPr marL="171450" indent="-171450" algn="l">
                        <a:buFont typeface="Arial" panose="020B0604020202020204" pitchFamily="34" charset="0"/>
                        <a:buChar char="•"/>
                      </a:pPr>
                      <a:r>
                        <a:rPr lang="en-US" sz="1200" b="0">
                          <a:latin typeface="Arial" panose="020B0604020202020204" pitchFamily="34" charset="0"/>
                          <a:cs typeface="Arial" panose="020B0604020202020204" pitchFamily="34" charset="0"/>
                        </a:rPr>
                        <a:t>Increasing community involvement in and support for prevention work and events</a:t>
                      </a:r>
                    </a:p>
                    <a:p>
                      <a:pPr marL="171450" indent="-171450" algn="l">
                        <a:buFont typeface="Arial" panose="020B0604020202020204" pitchFamily="34" charset="0"/>
                        <a:buChar char="•"/>
                      </a:pPr>
                      <a:r>
                        <a:rPr lang="en-US" sz="1200" b="0">
                          <a:latin typeface="Arial" panose="020B0604020202020204" pitchFamily="34" charset="0"/>
                          <a:cs typeface="Arial" panose="020B0604020202020204" pitchFamily="34" charset="0"/>
                        </a:rPr>
                        <a:t>Warning and informing the public.</a:t>
                      </a:r>
                    </a:p>
                  </a:txBody>
                  <a:tcPr/>
                </a:tc>
                <a:tc>
                  <a:txBody>
                    <a:bodyPr/>
                    <a:lstStyle/>
                    <a:p>
                      <a:pPr marL="0" lvl="0" indent="0" algn="l">
                        <a:lnSpc>
                          <a:spcPct val="100000"/>
                        </a:lnSpc>
                        <a:spcBef>
                          <a:spcPts val="0"/>
                        </a:spcBef>
                        <a:spcAft>
                          <a:spcPts val="0"/>
                        </a:spcAft>
                        <a:buFont typeface="Arial" panose="020B0604020202020204" pitchFamily="34" charset="0"/>
                        <a:buNone/>
                      </a:pPr>
                      <a:endParaRPr lang="en-US" sz="1200" b="1">
                        <a:latin typeface="Arial" panose="020B0604020202020204" pitchFamily="34" charset="0"/>
                        <a:cs typeface="Arial" panose="020B0604020202020204" pitchFamily="34" charset="0"/>
                      </a:endParaRPr>
                    </a:p>
                    <a:p>
                      <a:pPr marL="0" lvl="0" indent="0" algn="l">
                        <a:lnSpc>
                          <a:spcPct val="100000"/>
                        </a:lnSpc>
                        <a:spcBef>
                          <a:spcPts val="0"/>
                        </a:spcBef>
                        <a:spcAft>
                          <a:spcPts val="0"/>
                        </a:spcAft>
                        <a:buFont typeface="Arial" panose="020B0604020202020204" pitchFamily="34" charset="0"/>
                        <a:buNone/>
                      </a:pPr>
                      <a:r>
                        <a:rPr lang="en-US" sz="1200" b="1">
                          <a:latin typeface="Arial" panose="020B0604020202020204" pitchFamily="34" charset="0"/>
                          <a:cs typeface="Arial" panose="020B0604020202020204" pitchFamily="34" charset="0"/>
                        </a:rPr>
                        <a:t>Examples</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Building confidence in policing and encouraging increased reporting</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Raising awareness of issues like modern day slavery, terrorism and county lines</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Signposting services of appropriate partner agencies for a more effective response</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Correcting false rumors or news</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Influencing </a:t>
                      </a:r>
                      <a:r>
                        <a:rPr lang="en-US" sz="1200" b="0" err="1">
                          <a:latin typeface="Arial" panose="020B0604020202020204" pitchFamily="34" charset="0"/>
                          <a:cs typeface="Arial" panose="020B0604020202020204" pitchFamily="34" charset="0"/>
                        </a:rPr>
                        <a:t>behaviour</a:t>
                      </a:r>
                      <a:r>
                        <a:rPr lang="en-US" sz="1200" b="0">
                          <a:latin typeface="Arial" panose="020B0604020202020204" pitchFamily="34" charset="0"/>
                          <a:cs typeface="Arial" panose="020B0604020202020204" pitchFamily="34" charset="0"/>
                        </a:rPr>
                        <a:t> to help our communities stay safe.</a:t>
                      </a:r>
                    </a:p>
                    <a:p>
                      <a:pPr marL="171450" lvl="0" indent="-171450" algn="l">
                        <a:lnSpc>
                          <a:spcPct val="100000"/>
                        </a:lnSpc>
                        <a:spcBef>
                          <a:spcPts val="0"/>
                        </a:spcBef>
                        <a:spcAft>
                          <a:spcPts val="0"/>
                        </a:spcAft>
                        <a:buFont typeface="Arial" panose="020B0604020202020204" pitchFamily="34" charset="0"/>
                        <a:buChar char="•"/>
                      </a:pPr>
                      <a:endParaRPr lang="en-US" sz="1200" b="0">
                        <a:latin typeface="Arial" panose="020B0604020202020204" pitchFamily="34" charset="0"/>
                        <a:cs typeface="Arial" panose="020B0604020202020204" pitchFamily="34" charset="0"/>
                      </a:endParaRPr>
                    </a:p>
                  </a:txBody>
                  <a:tcPr/>
                </a:tc>
                <a:tc>
                  <a:txBody>
                    <a:bodyPr/>
                    <a:lstStyle/>
                    <a:p>
                      <a:pPr marL="0" lvl="0" indent="0" algn="l">
                        <a:lnSpc>
                          <a:spcPct val="100000"/>
                        </a:lnSpc>
                        <a:spcBef>
                          <a:spcPts val="0"/>
                        </a:spcBef>
                        <a:spcAft>
                          <a:spcPts val="0"/>
                        </a:spcAft>
                        <a:buFont typeface="Arial" panose="020B0604020202020204" pitchFamily="34" charset="0"/>
                        <a:buNone/>
                      </a:pPr>
                      <a:endParaRPr lang="en-US" sz="1200" b="1">
                        <a:latin typeface="Arial" panose="020B0604020202020204" pitchFamily="34" charset="0"/>
                        <a:cs typeface="Arial" panose="020B0604020202020204" pitchFamily="34" charset="0"/>
                      </a:endParaRPr>
                    </a:p>
                    <a:p>
                      <a:pPr marL="0" lvl="0" indent="0" algn="l">
                        <a:lnSpc>
                          <a:spcPct val="100000"/>
                        </a:lnSpc>
                        <a:spcBef>
                          <a:spcPts val="0"/>
                        </a:spcBef>
                        <a:spcAft>
                          <a:spcPts val="0"/>
                        </a:spcAft>
                        <a:buFont typeface="Arial" panose="020B0604020202020204" pitchFamily="34" charset="0"/>
                        <a:buNone/>
                      </a:pPr>
                      <a:r>
                        <a:rPr lang="en-US" sz="1200" b="1">
                          <a:latin typeface="Arial" panose="020B0604020202020204" pitchFamily="34" charset="0"/>
                          <a:cs typeface="Arial" panose="020B0604020202020204" pitchFamily="34" charset="0"/>
                        </a:rPr>
                        <a:t>Examples</a:t>
                      </a:r>
                      <a:endParaRPr lang="en-US" sz="1200" b="0">
                        <a:latin typeface="Arial" panose="020B0604020202020204" pitchFamily="34" charset="0"/>
                        <a:cs typeface="Arial" panose="020B0604020202020204" pitchFamily="34" charset="0"/>
                      </a:endParaRP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Building trust that we are a credible and trusted voice by providing relevant updates and responding to questions</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Testing out new approaches, channels and applications to adapt to change in use by our communities</a:t>
                      </a:r>
                    </a:p>
                    <a:p>
                      <a:pPr marL="171450" lvl="0" indent="-171450" algn="l">
                        <a:lnSpc>
                          <a:spcPct val="100000"/>
                        </a:lnSpc>
                        <a:spcBef>
                          <a:spcPts val="0"/>
                        </a:spcBef>
                        <a:spcAft>
                          <a:spcPts val="0"/>
                        </a:spcAft>
                        <a:buFont typeface="Arial" panose="020B0604020202020204" pitchFamily="34" charset="0"/>
                        <a:buChar char="•"/>
                      </a:pPr>
                      <a:r>
                        <a:rPr lang="en-US" sz="1200" b="0">
                          <a:latin typeface="Arial" panose="020B0604020202020204" pitchFamily="34" charset="0"/>
                          <a:cs typeface="Arial" panose="020B0604020202020204" pitchFamily="34" charset="0"/>
                        </a:rPr>
                        <a:t>Scanning current policing, national and international issues that may conflict with our content.</a:t>
                      </a:r>
                    </a:p>
                    <a:p>
                      <a:pPr marL="171450" lvl="0" indent="-171450" algn="l">
                        <a:lnSpc>
                          <a:spcPct val="100000"/>
                        </a:lnSpc>
                        <a:spcBef>
                          <a:spcPts val="0"/>
                        </a:spcBef>
                        <a:spcAft>
                          <a:spcPts val="0"/>
                        </a:spcAft>
                        <a:buFont typeface="Arial" panose="020B0604020202020204" pitchFamily="34" charset="0"/>
                        <a:buChar char="•"/>
                      </a:pPr>
                      <a:endParaRPr lang="en-US" sz="1200" b="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54153167"/>
                  </a:ext>
                </a:extLst>
              </a:tr>
              <a:tr h="1164960">
                <a:tc>
                  <a:txBody>
                    <a:bodyPr/>
                    <a:lstStyle/>
                    <a:p>
                      <a:pPr marL="0" indent="0" algn="l">
                        <a:buFont typeface="Arial" panose="020B0604020202020204" pitchFamily="34" charset="0"/>
                        <a:buNone/>
                      </a:pPr>
                      <a:endParaRPr lang="en-GB" sz="1200" b="1">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sz="1200" b="1">
                          <a:latin typeface="Arial" panose="020B0604020202020204" pitchFamily="34" charset="0"/>
                          <a:cs typeface="Arial" panose="020B0604020202020204" pitchFamily="34" charset="0"/>
                        </a:rPr>
                        <a:t>Evaluation &amp; Measurement</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Base success on the achievement of the objective, not the reach of the post.</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Did we get the information needed? How quickly? How effectively?</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Did the community take action as intended?</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How much unhelpful ‘noise’ was there?</a:t>
                      </a:r>
                    </a:p>
                  </a:txBody>
                  <a:tcPr/>
                </a:tc>
                <a:tc>
                  <a:txBody>
                    <a:bodyPr/>
                    <a:lstStyle/>
                    <a:p>
                      <a:pPr marL="0" indent="0" algn="l">
                        <a:buFont typeface="Arial" panose="020B0604020202020204" pitchFamily="34" charset="0"/>
                        <a:buNone/>
                      </a:pPr>
                      <a:endParaRPr lang="en-GB" sz="1200" b="1">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sz="1200" b="1">
                          <a:latin typeface="Arial" panose="020B0604020202020204" pitchFamily="34" charset="0"/>
                          <a:cs typeface="Arial" panose="020B0604020202020204" pitchFamily="34" charset="0"/>
                        </a:rPr>
                        <a:t>Evaluation &amp; Measurement</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Benchmarked surveys before and after.</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Tone and sentiment of comments.</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Feedback and level of engagement.</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Reporting within the wider media, including sentiment.</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Community impact.</a:t>
                      </a:r>
                    </a:p>
                  </a:txBody>
                  <a:tcPr/>
                </a:tc>
                <a:tc>
                  <a:txBody>
                    <a:bodyPr/>
                    <a:lstStyle/>
                    <a:p>
                      <a:pPr marL="0" indent="0" algn="l">
                        <a:buFont typeface="Arial" panose="020B0604020202020204" pitchFamily="34" charset="0"/>
                        <a:buNone/>
                      </a:pPr>
                      <a:endParaRPr lang="en-GB" sz="1200" b="1">
                        <a:latin typeface="Arial" panose="020B0604020202020204" pitchFamily="34" charset="0"/>
                        <a:cs typeface="Arial" panose="020B0604020202020204" pitchFamily="34" charset="0"/>
                      </a:endParaRPr>
                    </a:p>
                    <a:p>
                      <a:pPr marL="0" indent="0" algn="l">
                        <a:buFont typeface="Arial" panose="020B0604020202020204" pitchFamily="34" charset="0"/>
                        <a:buNone/>
                      </a:pPr>
                      <a:r>
                        <a:rPr lang="en-GB" sz="1200" b="1">
                          <a:latin typeface="Arial" panose="020B0604020202020204" pitchFamily="34" charset="0"/>
                          <a:cs typeface="Arial" panose="020B0604020202020204" pitchFamily="34" charset="0"/>
                        </a:rPr>
                        <a:t>Evaluation &amp; Measurement</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Is there an increase in followers?</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If so, do they live or work in the target community?</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Increase in click through rates.</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Likes, shares, reposts but by who and why?</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Comments received and were they responded to?</a:t>
                      </a:r>
                    </a:p>
                    <a:p>
                      <a:pPr marL="171450" indent="-171450" algn="l">
                        <a:buFont typeface="Arial" panose="020B0604020202020204" pitchFamily="34" charset="0"/>
                        <a:buChar char="•"/>
                      </a:pPr>
                      <a:r>
                        <a:rPr lang="en-GB" sz="1200">
                          <a:latin typeface="Arial" panose="020B0604020202020204" pitchFamily="34" charset="0"/>
                          <a:cs typeface="Arial" panose="020B0604020202020204" pitchFamily="34" charset="0"/>
                        </a:rPr>
                        <a:t>Are the comments helpful or detracting from the post?</a:t>
                      </a:r>
                    </a:p>
                    <a:p>
                      <a:pPr marL="171450" lvl="0" indent="-171450" algn="l">
                        <a:lnSpc>
                          <a:spcPct val="100000"/>
                        </a:lnSpc>
                        <a:spcBef>
                          <a:spcPts val="0"/>
                        </a:spcBef>
                        <a:spcAft>
                          <a:spcPts val="0"/>
                        </a:spcAft>
                        <a:buFont typeface="Arial" panose="020B0604020202020204" pitchFamily="34" charset="0"/>
                        <a:buChar char="•"/>
                      </a:pPr>
                      <a:endParaRPr lang="en-GB" sz="1200" b="0" i="0" u="none" strike="noStrike" noProof="0">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70323718"/>
                  </a:ext>
                </a:extLst>
              </a:tr>
            </a:tbl>
          </a:graphicData>
        </a:graphic>
      </p:graphicFrame>
    </p:spTree>
    <p:extLst>
      <p:ext uri="{BB962C8B-B14F-4D97-AF65-F5344CB8AC3E}">
        <p14:creationId xmlns:p14="http://schemas.microsoft.com/office/powerpoint/2010/main" val="1758509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1E919-4B6F-4B01-9362-2E6C57B0E9A7}"/>
              </a:ext>
            </a:extLst>
          </p:cNvPr>
          <p:cNvSpPr>
            <a:spLocks noGrp="1"/>
          </p:cNvSpPr>
          <p:nvPr>
            <p:ph type="title"/>
          </p:nvPr>
        </p:nvSpPr>
        <p:spPr/>
        <p:txBody>
          <a:bodyPr/>
          <a:lstStyle/>
          <a:p>
            <a:r>
              <a:rPr lang="en-US">
                <a:latin typeface="Arial"/>
                <a:cs typeface="Arial"/>
              </a:rPr>
              <a:t>HOW WILL WE ACHIEVE OUR GOAL?</a:t>
            </a:r>
            <a:endParaRPr lang="en-US"/>
          </a:p>
        </p:txBody>
      </p:sp>
      <p:pic>
        <p:nvPicPr>
          <p:cNvPr id="8" name="Picture 7" descr="A diagram of a triangle&#10;&#10;Description automatically generated">
            <a:extLst>
              <a:ext uri="{FF2B5EF4-FFF2-40B4-BE49-F238E27FC236}">
                <a16:creationId xmlns:a16="http://schemas.microsoft.com/office/drawing/2014/main" id="{B169B38F-9EE5-D96B-DD58-0007211F8653}"/>
              </a:ext>
            </a:extLst>
          </p:cNvPr>
          <p:cNvPicPr>
            <a:picLocks noChangeAspect="1"/>
          </p:cNvPicPr>
          <p:nvPr/>
        </p:nvPicPr>
        <p:blipFill>
          <a:blip r:embed="rId2"/>
          <a:stretch>
            <a:fillRect/>
          </a:stretch>
        </p:blipFill>
        <p:spPr>
          <a:xfrm>
            <a:off x="3659071" y="890260"/>
            <a:ext cx="8445104" cy="5967740"/>
          </a:xfrm>
          <a:prstGeom prst="rect">
            <a:avLst/>
          </a:prstGeom>
        </p:spPr>
      </p:pic>
      <p:sp>
        <p:nvSpPr>
          <p:cNvPr id="4" name="TextBox 3">
            <a:extLst>
              <a:ext uri="{FF2B5EF4-FFF2-40B4-BE49-F238E27FC236}">
                <a16:creationId xmlns:a16="http://schemas.microsoft.com/office/drawing/2014/main" id="{22587360-5321-440B-A6C0-D81F75CE692C}"/>
              </a:ext>
            </a:extLst>
          </p:cNvPr>
          <p:cNvSpPr txBox="1"/>
          <p:nvPr/>
        </p:nvSpPr>
        <p:spPr>
          <a:xfrm>
            <a:off x="2013408" y="890260"/>
            <a:ext cx="3451033" cy="1600438"/>
          </a:xfrm>
          <a:prstGeom prst="rect">
            <a:avLst/>
          </a:prstGeom>
          <a:noFill/>
        </p:spPr>
        <p:txBody>
          <a:bodyPr wrap="square" lIns="91440" tIns="45720" rIns="91440" bIns="45720" rtlCol="0" anchor="t">
            <a:spAutoFit/>
          </a:bodyPr>
          <a:lstStyle/>
          <a:p>
            <a:r>
              <a:rPr lang="en-GB" sz="1400">
                <a:solidFill>
                  <a:srgbClr val="0D2A67"/>
                </a:solidFill>
                <a:latin typeface="Arial" panose="020B0604020202020204" pitchFamily="34" charset="0"/>
                <a:cs typeface="Arial" panose="020B0604020202020204" pitchFamily="34" charset="0"/>
              </a:rPr>
              <a:t>Achieving our ambition to improve engagement and accessibility is only possible if departments across the organisation understand their role in delivering a digitally inclusive service, and championing performance and continuous improvement.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60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1D9D5-0491-45BA-A46D-FE02990B387A}"/>
              </a:ext>
            </a:extLst>
          </p:cNvPr>
          <p:cNvSpPr>
            <a:spLocks noGrp="1"/>
          </p:cNvSpPr>
          <p:nvPr>
            <p:ph type="title"/>
          </p:nvPr>
        </p:nvSpPr>
        <p:spPr/>
        <p:txBody>
          <a:bodyPr/>
          <a:lstStyle/>
          <a:p>
            <a:r>
              <a:rPr lang="en-GB">
                <a:latin typeface="Arial"/>
                <a:cs typeface="Arial"/>
              </a:rPr>
              <a:t>CHANNEL MATRIX &amp; OWNERSHIP</a:t>
            </a:r>
          </a:p>
        </p:txBody>
      </p:sp>
      <p:graphicFrame>
        <p:nvGraphicFramePr>
          <p:cNvPr id="3" name="Table 3">
            <a:extLst>
              <a:ext uri="{FF2B5EF4-FFF2-40B4-BE49-F238E27FC236}">
                <a16:creationId xmlns:a16="http://schemas.microsoft.com/office/drawing/2014/main" id="{2272B7D4-A7B4-44B3-B0CD-D8ECF6F14179}"/>
              </a:ext>
            </a:extLst>
          </p:cNvPr>
          <p:cNvGraphicFramePr>
            <a:graphicFrameLocks noGrp="1"/>
          </p:cNvGraphicFramePr>
          <p:nvPr>
            <p:extLst>
              <p:ext uri="{D42A27DB-BD31-4B8C-83A1-F6EECF244321}">
                <p14:modId xmlns:p14="http://schemas.microsoft.com/office/powerpoint/2010/main" val="2069546668"/>
              </p:ext>
            </p:extLst>
          </p:nvPr>
        </p:nvGraphicFramePr>
        <p:xfrm>
          <a:off x="1979419" y="904343"/>
          <a:ext cx="10125013" cy="5908637"/>
        </p:xfrm>
        <a:graphic>
          <a:graphicData uri="http://schemas.openxmlformats.org/drawingml/2006/table">
            <a:tbl>
              <a:tblPr firstRow="1" bandRow="1">
                <a:tableStyleId>{5C22544A-7EE6-4342-B048-85BDC9FD1C3A}</a:tableStyleId>
              </a:tblPr>
              <a:tblGrid>
                <a:gridCol w="525656">
                  <a:extLst>
                    <a:ext uri="{9D8B030D-6E8A-4147-A177-3AD203B41FA5}">
                      <a16:colId xmlns:a16="http://schemas.microsoft.com/office/drawing/2014/main" val="1651157752"/>
                    </a:ext>
                  </a:extLst>
                </a:gridCol>
                <a:gridCol w="2830250">
                  <a:extLst>
                    <a:ext uri="{9D8B030D-6E8A-4147-A177-3AD203B41FA5}">
                      <a16:colId xmlns:a16="http://schemas.microsoft.com/office/drawing/2014/main" val="3150779214"/>
                    </a:ext>
                  </a:extLst>
                </a:gridCol>
                <a:gridCol w="4827850">
                  <a:extLst>
                    <a:ext uri="{9D8B030D-6E8A-4147-A177-3AD203B41FA5}">
                      <a16:colId xmlns:a16="http://schemas.microsoft.com/office/drawing/2014/main" val="2088627429"/>
                    </a:ext>
                  </a:extLst>
                </a:gridCol>
                <a:gridCol w="1941257">
                  <a:extLst>
                    <a:ext uri="{9D8B030D-6E8A-4147-A177-3AD203B41FA5}">
                      <a16:colId xmlns:a16="http://schemas.microsoft.com/office/drawing/2014/main" val="2378637829"/>
                    </a:ext>
                  </a:extLst>
                </a:gridCol>
              </a:tblGrid>
              <a:tr h="257127">
                <a:tc>
                  <a:txBody>
                    <a:bodyPr/>
                    <a:lstStyle/>
                    <a:p>
                      <a:pPr algn="l"/>
                      <a:endParaRPr lang="en-GB" sz="1000" b="1">
                        <a:latin typeface="Arial"/>
                      </a:endParaRPr>
                    </a:p>
                  </a:txBody>
                  <a:tcPr/>
                </a:tc>
                <a:tc>
                  <a:txBody>
                    <a:bodyPr/>
                    <a:lstStyle/>
                    <a:p>
                      <a:pPr algn="l"/>
                      <a:r>
                        <a:rPr lang="en-GB" sz="1000" b="1">
                          <a:latin typeface="Arial"/>
                        </a:rPr>
                        <a:t>DETAILS</a:t>
                      </a:r>
                    </a:p>
                  </a:txBody>
                  <a:tcPr/>
                </a:tc>
                <a:tc>
                  <a:txBody>
                    <a:bodyPr/>
                    <a:lstStyle/>
                    <a:p>
                      <a:pPr algn="l"/>
                      <a:r>
                        <a:rPr lang="en-GB" sz="1000" b="1">
                          <a:latin typeface="Arial"/>
                        </a:rPr>
                        <a:t>PERFORMANCE</a:t>
                      </a:r>
                    </a:p>
                  </a:txBody>
                  <a:tcPr/>
                </a:tc>
                <a:tc>
                  <a:txBody>
                    <a:bodyPr/>
                    <a:lstStyle/>
                    <a:p>
                      <a:pPr lvl="0" algn="l">
                        <a:buNone/>
                      </a:pPr>
                      <a:r>
                        <a:rPr lang="en-GB" sz="1000" b="1">
                          <a:solidFill>
                            <a:srgbClr val="0D2A67"/>
                          </a:solidFill>
                          <a:latin typeface="Arial"/>
                        </a:rPr>
                        <a:t>OWNERSHIP</a:t>
                      </a:r>
                    </a:p>
                  </a:txBody>
                  <a:tcPr>
                    <a:solidFill>
                      <a:schemeClr val="bg1">
                        <a:lumMod val="85000"/>
                      </a:schemeClr>
                    </a:solidFill>
                  </a:tcPr>
                </a:tc>
                <a:extLst>
                  <a:ext uri="{0D108BD9-81ED-4DB2-BD59-A6C34878D82A}">
                    <a16:rowId xmlns:a16="http://schemas.microsoft.com/office/drawing/2014/main" val="4129114122"/>
                  </a:ext>
                </a:extLst>
              </a:tr>
              <a:tr h="1150937">
                <a:tc>
                  <a:txBody>
                    <a:bodyPr/>
                    <a:lstStyle/>
                    <a:p>
                      <a:pPr algn="ctr"/>
                      <a:r>
                        <a:rPr lang="en-GB" sz="900" b="1">
                          <a:solidFill>
                            <a:schemeClr val="tx1"/>
                          </a:solidFill>
                          <a:latin typeface="Arial"/>
                        </a:rPr>
                        <a:t>Facebook</a:t>
                      </a:r>
                    </a:p>
                  </a:txBody>
                  <a:tcPr vert="vert270"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2 x Corporate accounts (English)</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2 x Corporate accounts (Welsh)</a:t>
                      </a:r>
                    </a:p>
                    <a:p>
                      <a:pPr marL="171450" lvl="0" indent="-171450" algn="l">
                        <a:lnSpc>
                          <a:spcPct val="100000"/>
                        </a:lnSpc>
                        <a:spcBef>
                          <a:spcPts val="0"/>
                        </a:spcBef>
                        <a:spcAft>
                          <a:spcPts val="0"/>
                        </a:spcAft>
                        <a:buFont typeface="Arial"/>
                        <a:buChar char="•"/>
                      </a:pPr>
                      <a:endParaRPr lang="en-GB" sz="90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188.2k followers</a:t>
                      </a:r>
                      <a:endParaRPr lang="en-GB" sz="90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Audience gender | 37.8% men &amp; 62.2% women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900" b="0" i="0" u="none" strike="noStrike" noProof="0">
                          <a:solidFill>
                            <a:schemeClr val="tx1"/>
                          </a:solidFill>
                          <a:latin typeface="Arial"/>
                        </a:rPr>
                        <a:t>Audience </a:t>
                      </a:r>
                      <a:r>
                        <a:rPr lang="en-GB" sz="900" b="0" i="0" u="none" strike="noStrike" kern="1200" noProof="0">
                          <a:solidFill>
                            <a:schemeClr val="tx1"/>
                          </a:solidFill>
                          <a:latin typeface="Arial"/>
                          <a:ea typeface="+mn-ea"/>
                          <a:cs typeface="+mn-cs"/>
                        </a:rPr>
                        <a:t>a</a:t>
                      </a:r>
                      <a:r>
                        <a:rPr lang="en-GB" sz="900" b="0" i="0" u="none" strike="noStrike" kern="1200" err="1">
                          <a:solidFill>
                            <a:schemeClr val="tx1"/>
                          </a:solidFill>
                          <a:latin typeface="Arial"/>
                          <a:ea typeface="+mn-ea"/>
                          <a:cs typeface="+mn-cs"/>
                        </a:rPr>
                        <a:t>ge</a:t>
                      </a:r>
                      <a:r>
                        <a:rPr lang="en-GB" sz="900" b="0" i="0" u="none" strike="noStrike" kern="1200">
                          <a:solidFill>
                            <a:schemeClr val="tx1"/>
                          </a:solidFill>
                          <a:latin typeface="Arial"/>
                          <a:ea typeface="+mn-ea"/>
                          <a:cs typeface="+mn-cs"/>
                        </a:rPr>
                        <a:t> | 35-44</a:t>
                      </a:r>
                    </a:p>
                  </a:txBody>
                  <a:tcPr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An increase of 11.8k followers in 2025 from previous year</a:t>
                      </a:r>
                      <a:endParaRPr lang="en-US" sz="90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On average 12.5k inbound messages per month</a:t>
                      </a:r>
                    </a:p>
                    <a:p>
                      <a:pPr marL="171450" lvl="0" indent="-171450" algn="l">
                        <a:lnSpc>
                          <a:spcPct val="100000"/>
                        </a:lnSpc>
                        <a:spcBef>
                          <a:spcPts val="0"/>
                        </a:spcBef>
                        <a:spcAft>
                          <a:spcPts val="0"/>
                        </a:spcAft>
                        <a:buFont typeface="Arial"/>
                        <a:buChar char="•"/>
                      </a:pPr>
                      <a:r>
                        <a:rPr lang="en-US" sz="900" b="0" i="0" u="none" strike="noStrike" noProof="0">
                          <a:solidFill>
                            <a:schemeClr val="tx1"/>
                          </a:solidFill>
                          <a:latin typeface="Arial"/>
                        </a:rPr>
                        <a:t>In 2025 we received 152.5k inbound messages</a:t>
                      </a:r>
                      <a:endParaRPr lang="en-GB" sz="900" b="0" i="0" u="none" strike="noStrike" noProof="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Approximately 60% of our on Facebook followers live in Gwent </a:t>
                      </a:r>
                      <a:endParaRPr lang="en-GB" sz="90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Newport has the highest proportion of users willing to engage, followed by Cwmbran.</a:t>
                      </a:r>
                    </a:p>
                    <a:p>
                      <a:pPr marL="171450" lvl="0" indent="-171450">
                        <a:buFont typeface="Arial"/>
                        <a:buChar char="•"/>
                      </a:pPr>
                      <a:r>
                        <a:rPr lang="en-GB" sz="900" b="0" i="0" u="none" strike="noStrike" noProof="0">
                          <a:solidFill>
                            <a:schemeClr val="tx1"/>
                          </a:solidFill>
                          <a:latin typeface="Arial"/>
                        </a:rPr>
                        <a:t>Sentiment of messages is predominantly neutral or negative based on Orlo interpretation</a:t>
                      </a:r>
                    </a:p>
                  </a:txBody>
                  <a:tcPr anchor="ctr"/>
                </a:tc>
                <a:tc>
                  <a:txBody>
                    <a:bodyPr/>
                    <a:lstStyle/>
                    <a:p>
                      <a:pPr marL="0" lvl="0" indent="0">
                        <a:buNone/>
                      </a:pPr>
                      <a:endParaRPr lang="en-GB" sz="900">
                        <a:solidFill>
                          <a:schemeClr val="tx1"/>
                        </a:solidFill>
                        <a:latin typeface="Arial"/>
                      </a:endParaRPr>
                    </a:p>
                    <a:p>
                      <a:pPr marL="171450" lvl="0" indent="-171450">
                        <a:buFont typeface="Arial" panose="020B0604020202020204" pitchFamily="34" charset="0"/>
                        <a:buChar char="•"/>
                      </a:pPr>
                      <a:r>
                        <a:rPr lang="en-GB" sz="900" b="0" i="0" u="none" strike="noStrike" noProof="0">
                          <a:solidFill>
                            <a:schemeClr val="tx1"/>
                          </a:solidFill>
                          <a:latin typeface="Arial"/>
                        </a:rPr>
                        <a:t>Communications - updates to communities and stakeholders</a:t>
                      </a:r>
                      <a:endParaRPr lang="en-GB" sz="900">
                        <a:latin typeface="Arial"/>
                      </a:endParaRPr>
                    </a:p>
                    <a:p>
                      <a:pPr marL="171450" indent="-171450">
                        <a:buFont typeface="Arial" panose="020B0604020202020204" pitchFamily="34" charset="0"/>
                        <a:buChar char="•"/>
                      </a:pPr>
                      <a:endParaRPr lang="en-GB" sz="900">
                        <a:solidFill>
                          <a:schemeClr val="tx1"/>
                        </a:solidFill>
                        <a:latin typeface="Arial"/>
                      </a:endParaRPr>
                    </a:p>
                    <a:p>
                      <a:pPr marL="171450" indent="-171450">
                        <a:buFont typeface="Arial" panose="020B0604020202020204" pitchFamily="34" charset="0"/>
                        <a:buChar char="•"/>
                      </a:pPr>
                      <a:r>
                        <a:rPr lang="en-GB" sz="900">
                          <a:solidFill>
                            <a:schemeClr val="tx1"/>
                          </a:solidFill>
                          <a:latin typeface="Arial"/>
                        </a:rPr>
                        <a:t>FCC - method of contact</a:t>
                      </a:r>
                    </a:p>
                  </a:txBody>
                  <a:tcPr anchor="ctr">
                    <a:solidFill>
                      <a:schemeClr val="bg1">
                        <a:lumMod val="85000"/>
                      </a:schemeClr>
                    </a:solidFill>
                  </a:tcPr>
                </a:tc>
                <a:extLst>
                  <a:ext uri="{0D108BD9-81ED-4DB2-BD59-A6C34878D82A}">
                    <a16:rowId xmlns:a16="http://schemas.microsoft.com/office/drawing/2014/main" val="3374764417"/>
                  </a:ext>
                </a:extLst>
              </a:tr>
              <a:tr h="979714">
                <a:tc>
                  <a:txBody>
                    <a:bodyPr/>
                    <a:lstStyle/>
                    <a:p>
                      <a:pPr algn="ctr"/>
                      <a:r>
                        <a:rPr lang="en-GB" sz="900" b="1" i="0">
                          <a:solidFill>
                            <a:schemeClr val="tx1"/>
                          </a:solidFill>
                          <a:latin typeface="Arial"/>
                        </a:rPr>
                        <a:t>X</a:t>
                      </a:r>
                    </a:p>
                  </a:txBody>
                  <a:tcPr vert="vert270" anchor="ctr">
                    <a:solidFill>
                      <a:schemeClr val="bg2"/>
                    </a:solidFill>
                  </a:tcP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(English)</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(Welsh)</a:t>
                      </a:r>
                    </a:p>
                    <a:p>
                      <a:pPr marL="171450" lvl="0" indent="-171450" algn="l">
                        <a:lnSpc>
                          <a:spcPct val="100000"/>
                        </a:lnSpc>
                        <a:spcBef>
                          <a:spcPts val="0"/>
                        </a:spcBef>
                        <a:spcAft>
                          <a:spcPts val="0"/>
                        </a:spcAft>
                        <a:buFont typeface="Arial"/>
                        <a:buChar char="•"/>
                      </a:pPr>
                      <a:endParaRPr lang="en-GB" sz="900" b="0" i="0" u="none" strike="noStrike" noProof="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84.5k followers</a:t>
                      </a:r>
                      <a:endParaRPr lang="en-GB" sz="900">
                        <a:solidFill>
                          <a:schemeClr val="tx1"/>
                        </a:solidFill>
                        <a:latin typeface="Arial"/>
                      </a:endParaRPr>
                    </a:p>
                  </a:txBody>
                  <a:tcPr anchor="ctr">
                    <a:solidFill>
                      <a:schemeClr val="bg2"/>
                    </a:solidFill>
                  </a:tcPr>
                </a:tc>
                <a:tc>
                  <a:txBody>
                    <a:bodyPr/>
                    <a:lstStyle/>
                    <a:p>
                      <a:pPr marL="171450" lvl="0" indent="-171450" algn="l">
                        <a:lnSpc>
                          <a:spcPct val="100000"/>
                        </a:lnSpc>
                        <a:spcBef>
                          <a:spcPts val="0"/>
                        </a:spcBef>
                        <a:spcAft>
                          <a:spcPts val="0"/>
                        </a:spcAft>
                        <a:buFont typeface="Arial"/>
                        <a:buChar char="•"/>
                      </a:pPr>
                      <a:r>
                        <a:rPr lang="en-US" sz="900" b="0" i="0" u="none" strike="noStrike" noProof="0">
                          <a:solidFill>
                            <a:schemeClr val="tx1"/>
                          </a:solidFill>
                          <a:latin typeface="Arial"/>
                        </a:rPr>
                        <a:t>In 2025 we received 9.6k inbound messages</a:t>
                      </a:r>
                      <a:endParaRPr lang="en-GB" sz="900" b="0" i="0" u="none" strike="noStrike" noProof="0">
                        <a:solidFill>
                          <a:schemeClr val="tx1"/>
                        </a:solidFill>
                        <a:latin typeface="Arial"/>
                      </a:endParaRPr>
                    </a:p>
                    <a:p>
                      <a:pPr marL="171450" lvl="0" indent="-171450">
                        <a:buFont typeface="Arial"/>
                        <a:buChar char="•"/>
                      </a:pPr>
                      <a:r>
                        <a:rPr lang="en-GB" sz="900" b="0" i="0" u="none" strike="noStrike" noProof="0">
                          <a:solidFill>
                            <a:schemeClr val="tx1"/>
                          </a:solidFill>
                          <a:latin typeface="Arial"/>
                        </a:rPr>
                        <a:t>Sentiment of messages is predominantly neutral or negative based on Orlo interpretation</a:t>
                      </a:r>
                    </a:p>
                  </a:txBody>
                  <a:tcPr anchor="ctr">
                    <a:solidFill>
                      <a:schemeClr val="bg2"/>
                    </a:solidFill>
                  </a:tcPr>
                </a:tc>
                <a:tc>
                  <a:txBody>
                    <a:bodyPr/>
                    <a:lstStyle/>
                    <a:p>
                      <a:pPr marL="171450" lvl="0" indent="-171450">
                        <a:buFont typeface="Arial" panose="020B0604020202020204" pitchFamily="34" charset="0"/>
                        <a:buChar char="•"/>
                      </a:pPr>
                      <a:r>
                        <a:rPr lang="en-GB" sz="900" b="0" i="0" u="none" strike="noStrike" noProof="0">
                          <a:solidFill>
                            <a:schemeClr val="tx1"/>
                          </a:solidFill>
                          <a:latin typeface="Arial"/>
                        </a:rPr>
                        <a:t>Communications - updates to communities and stakeholders </a:t>
                      </a:r>
                    </a:p>
                    <a:p>
                      <a:pPr marL="171450" lvl="0" indent="-171450">
                        <a:buFont typeface="Arial" panose="020B0604020202020204" pitchFamily="34" charset="0"/>
                        <a:buChar char="•"/>
                      </a:pPr>
                      <a:endParaRPr lang="en-GB" sz="900" b="0" i="0" u="none" strike="noStrike" noProof="0">
                        <a:solidFill>
                          <a:schemeClr val="tx1"/>
                        </a:solidFill>
                        <a:latin typeface="Arial"/>
                      </a:endParaRPr>
                    </a:p>
                    <a:p>
                      <a:pPr marL="171450" lvl="0" indent="-171450">
                        <a:buFont typeface="Arial" panose="020B0604020202020204" pitchFamily="34" charset="0"/>
                        <a:buChar char="•"/>
                      </a:pPr>
                      <a:r>
                        <a:rPr lang="en-GB" sz="900" b="0" i="0" u="none" strike="noStrike" noProof="0">
                          <a:solidFill>
                            <a:schemeClr val="tx1"/>
                          </a:solidFill>
                          <a:latin typeface="Arial"/>
                        </a:rPr>
                        <a:t>Operational officers - hyper local content </a:t>
                      </a:r>
                      <a:endParaRPr lang="en-GB" sz="900">
                        <a:latin typeface="Arial"/>
                      </a:endParaRPr>
                    </a:p>
                  </a:txBody>
                  <a:tcPr anchor="ctr">
                    <a:solidFill>
                      <a:schemeClr val="bg1">
                        <a:lumMod val="85000"/>
                      </a:schemeClr>
                    </a:solidFill>
                  </a:tcPr>
                </a:tc>
                <a:extLst>
                  <a:ext uri="{0D108BD9-81ED-4DB2-BD59-A6C34878D82A}">
                    <a16:rowId xmlns:a16="http://schemas.microsoft.com/office/drawing/2014/main" val="2750818868"/>
                  </a:ext>
                </a:extLst>
              </a:tr>
              <a:tr h="537629">
                <a:tc>
                  <a:txBody>
                    <a:bodyPr/>
                    <a:lstStyle/>
                    <a:p>
                      <a:pPr algn="ctr"/>
                      <a:r>
                        <a:rPr lang="en-GB" sz="900" b="1" i="0">
                          <a:solidFill>
                            <a:schemeClr val="tx1"/>
                          </a:solidFill>
                          <a:latin typeface="Arial"/>
                        </a:rPr>
                        <a:t>Instagram </a:t>
                      </a:r>
                    </a:p>
                  </a:txBody>
                  <a:tcPr vert="vert270" anchor="ctr">
                    <a:solidFill>
                      <a:schemeClr val="bg2"/>
                    </a:solidFill>
                  </a:tcP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(Bilingual)</a:t>
                      </a:r>
                    </a:p>
                    <a:p>
                      <a:pPr marL="171450" lvl="0" indent="-171450" algn="l">
                        <a:lnSpc>
                          <a:spcPct val="100000"/>
                        </a:lnSpc>
                        <a:spcBef>
                          <a:spcPts val="0"/>
                        </a:spcBef>
                        <a:spcAft>
                          <a:spcPts val="0"/>
                        </a:spcAft>
                        <a:buFont typeface="Arial"/>
                        <a:buChar char="•"/>
                      </a:pPr>
                      <a:endParaRPr lang="en-GB" sz="900" b="0" i="0" u="none" strike="noStrike" noProof="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kern="1200">
                          <a:solidFill>
                            <a:schemeClr val="tx1"/>
                          </a:solidFill>
                          <a:latin typeface="Arial"/>
                          <a:ea typeface="+mn-ea"/>
                          <a:cs typeface="+mn-cs"/>
                        </a:rPr>
                        <a:t>27k followers</a:t>
                      </a:r>
                      <a:endParaRPr lang="en-GB" sz="900">
                        <a:latin typeface="Arial"/>
                      </a:endParaRPr>
                    </a:p>
                    <a:p>
                      <a:pPr marL="171450" lvl="0" indent="-171450" algn="l" rtl="0" eaLnBrk="1" latinLnBrk="0" hangingPunct="1">
                        <a:lnSpc>
                          <a:spcPct val="100000"/>
                        </a:lnSpc>
                        <a:spcBef>
                          <a:spcPts val="0"/>
                        </a:spcBef>
                        <a:spcAft>
                          <a:spcPts val="0"/>
                        </a:spcAft>
                        <a:buFont typeface="Arial"/>
                        <a:buChar char="•"/>
                      </a:pPr>
                      <a:r>
                        <a:rPr lang="en-GB" sz="900" b="0" i="0" u="none" strike="noStrike" kern="1200">
                          <a:solidFill>
                            <a:schemeClr val="tx1"/>
                          </a:solidFill>
                          <a:latin typeface="Arial"/>
                          <a:ea typeface="+mn-ea"/>
                          <a:cs typeface="+mn-cs"/>
                        </a:rPr>
                        <a:t>Audience </a:t>
                      </a:r>
                      <a:r>
                        <a:rPr lang="en-GB" sz="900" b="0" i="0" u="none" strike="noStrike" kern="1200" noProof="0">
                          <a:solidFill>
                            <a:schemeClr val="tx1"/>
                          </a:solidFill>
                          <a:latin typeface="Arial"/>
                          <a:ea typeface="+mn-ea"/>
                          <a:cs typeface="+mn-cs"/>
                        </a:rPr>
                        <a:t>g</a:t>
                      </a:r>
                      <a:r>
                        <a:rPr lang="en-GB" sz="900" b="0" i="0" u="none" strike="noStrike" noProof="0">
                          <a:solidFill>
                            <a:schemeClr val="tx1"/>
                          </a:solidFill>
                          <a:latin typeface="Arial"/>
                        </a:rPr>
                        <a:t>ender</a:t>
                      </a:r>
                      <a:r>
                        <a:rPr lang="en-GB" sz="900" b="0" i="0" u="none" strike="noStrike" kern="1200">
                          <a:solidFill>
                            <a:schemeClr val="tx1"/>
                          </a:solidFill>
                          <a:latin typeface="Arial"/>
                          <a:ea typeface="+mn-ea"/>
                          <a:cs typeface="+mn-cs"/>
                        </a:rPr>
                        <a:t> | </a:t>
                      </a:r>
                      <a:r>
                        <a:rPr lang="en-GB" sz="900" b="0" i="0" u="none" strike="noStrike" kern="1200" noProof="0">
                          <a:solidFill>
                            <a:schemeClr val="tx1"/>
                          </a:solidFill>
                          <a:latin typeface="Arial"/>
                        </a:rPr>
                        <a:t>38.5% men &amp; </a:t>
                      </a:r>
                      <a:r>
                        <a:rPr lang="en-GB" sz="900" b="0" i="0" u="none" strike="noStrike" kern="1200">
                          <a:solidFill>
                            <a:schemeClr val="tx1"/>
                          </a:solidFill>
                          <a:latin typeface="Arial"/>
                          <a:ea typeface="+mn-ea"/>
                          <a:cs typeface="+mn-cs"/>
                        </a:rPr>
                        <a:t>61.5% women</a:t>
                      </a:r>
                      <a:endParaRPr lang="en-GB" sz="900">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Audience </a:t>
                      </a:r>
                      <a:r>
                        <a:rPr lang="en-GB" sz="900" b="0" i="0" u="none" strike="noStrike" kern="1200" noProof="0">
                          <a:solidFill>
                            <a:schemeClr val="tx1"/>
                          </a:solidFill>
                          <a:latin typeface="Arial"/>
                          <a:ea typeface="+mn-ea"/>
                          <a:cs typeface="+mn-cs"/>
                        </a:rPr>
                        <a:t>a</a:t>
                      </a:r>
                      <a:r>
                        <a:rPr lang="en-GB" sz="900" b="0" i="0" u="none" strike="noStrike" kern="1200" err="1">
                          <a:solidFill>
                            <a:schemeClr val="tx1"/>
                          </a:solidFill>
                          <a:latin typeface="Arial"/>
                          <a:ea typeface="+mn-ea"/>
                          <a:cs typeface="+mn-cs"/>
                        </a:rPr>
                        <a:t>ge</a:t>
                      </a:r>
                      <a:r>
                        <a:rPr lang="en-GB" sz="900" b="0" i="0" u="none" strike="noStrike" kern="1200">
                          <a:solidFill>
                            <a:schemeClr val="tx1"/>
                          </a:solidFill>
                          <a:latin typeface="Arial"/>
                          <a:ea typeface="+mn-ea"/>
                          <a:cs typeface="+mn-cs"/>
                        </a:rPr>
                        <a:t> | 35-44</a:t>
                      </a:r>
                    </a:p>
                  </a:txBody>
                  <a:tcPr anchor="ctr">
                    <a:solidFill>
                      <a:schemeClr val="bg2"/>
                    </a:solidFill>
                  </a:tcP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Increase of 5K followers since last year</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Newport has the highest proportion of users willing to engage, followed by Cwmbran.</a:t>
                      </a:r>
                    </a:p>
                  </a:txBody>
                  <a:tcPr anchor="ctr">
                    <a:solidFill>
                      <a:schemeClr val="bg2"/>
                    </a:solidFill>
                  </a:tcPr>
                </a:tc>
                <a:tc>
                  <a:txBody>
                    <a:bodyPr/>
                    <a:lstStyle/>
                    <a:p>
                      <a:pPr lvl="0">
                        <a:buNone/>
                      </a:pPr>
                      <a:r>
                        <a:rPr kumimoji="0" lang="en-GB" sz="900" b="0" i="0" u="none" strike="noStrike" kern="1200" cap="none" spc="0" normalizeH="0" baseline="0" noProof="0">
                          <a:ln>
                            <a:noFill/>
                          </a:ln>
                          <a:solidFill>
                            <a:prstClr val="black"/>
                          </a:solidFill>
                          <a:effectLst/>
                          <a:uLnTx/>
                          <a:uFillTx/>
                          <a:latin typeface="Arial"/>
                          <a:ea typeface="+mn-ea"/>
                          <a:cs typeface="+mn-cs"/>
                        </a:rPr>
                        <a:t>Communications</a:t>
                      </a:r>
                      <a:endParaRPr lang="en-US" sz="900">
                        <a:latin typeface="Arial"/>
                      </a:endParaRPr>
                    </a:p>
                  </a:txBody>
                  <a:tcPr anchor="ctr">
                    <a:solidFill>
                      <a:schemeClr val="bg1">
                        <a:lumMod val="85000"/>
                      </a:schemeClr>
                    </a:solidFill>
                  </a:tcPr>
                </a:tc>
                <a:extLst>
                  <a:ext uri="{0D108BD9-81ED-4DB2-BD59-A6C34878D82A}">
                    <a16:rowId xmlns:a16="http://schemas.microsoft.com/office/drawing/2014/main" val="718864894"/>
                  </a:ext>
                </a:extLst>
              </a:tr>
              <a:tr h="619125">
                <a:tc>
                  <a:txBody>
                    <a:bodyPr/>
                    <a:lstStyle/>
                    <a:p>
                      <a:pPr lvl="0" algn="ctr">
                        <a:buNone/>
                      </a:pPr>
                      <a:r>
                        <a:rPr lang="en-GB" sz="900" b="1">
                          <a:solidFill>
                            <a:schemeClr val="tx1"/>
                          </a:solidFill>
                          <a:latin typeface="Arial"/>
                        </a:rPr>
                        <a:t>TikTok</a:t>
                      </a:r>
                    </a:p>
                  </a:txBody>
                  <a:tcPr vert="vert270"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(English)</a:t>
                      </a:r>
                    </a:p>
                    <a:p>
                      <a:pPr marL="171450" lvl="0" indent="-171450" algn="l">
                        <a:lnSpc>
                          <a:spcPct val="100000"/>
                        </a:lnSpc>
                        <a:spcBef>
                          <a:spcPts val="0"/>
                        </a:spcBef>
                        <a:spcAft>
                          <a:spcPts val="0"/>
                        </a:spcAft>
                        <a:buFont typeface="Arial"/>
                        <a:buChar char="•"/>
                      </a:pPr>
                      <a:endParaRPr lang="en-GB" sz="900" b="0" i="0" u="none" strike="noStrike" noProof="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16.5k followers</a:t>
                      </a:r>
                      <a:endParaRPr lang="en-GB" sz="900">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Audience gender |58% men &amp; 42% women</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900" b="0" i="0" u="none" strike="noStrike" noProof="0">
                          <a:solidFill>
                            <a:schemeClr val="tx1"/>
                          </a:solidFill>
                          <a:latin typeface="Arial"/>
                        </a:rPr>
                        <a:t>Audience </a:t>
                      </a:r>
                      <a:r>
                        <a:rPr lang="en-GB" sz="900" b="0" i="0" u="none" strike="noStrike" kern="1200" noProof="0">
                          <a:solidFill>
                            <a:schemeClr val="tx1"/>
                          </a:solidFill>
                          <a:latin typeface="Arial"/>
                          <a:ea typeface="+mn-ea"/>
                          <a:cs typeface="+mn-cs"/>
                        </a:rPr>
                        <a:t>a</a:t>
                      </a:r>
                      <a:r>
                        <a:rPr lang="en-GB" sz="900" b="0" i="0" u="none" strike="noStrike" kern="1200" err="1">
                          <a:solidFill>
                            <a:schemeClr val="tx1"/>
                          </a:solidFill>
                          <a:latin typeface="Arial"/>
                          <a:ea typeface="+mn-ea"/>
                          <a:cs typeface="+mn-cs"/>
                        </a:rPr>
                        <a:t>ge</a:t>
                      </a:r>
                      <a:r>
                        <a:rPr lang="en-GB" sz="900" b="0" i="0" u="none" strike="noStrike" kern="1200">
                          <a:solidFill>
                            <a:schemeClr val="tx1"/>
                          </a:solidFill>
                          <a:latin typeface="Arial"/>
                          <a:ea typeface="+mn-ea"/>
                          <a:cs typeface="+mn-cs"/>
                        </a:rPr>
                        <a:t> | 25-34</a:t>
                      </a:r>
                    </a:p>
                  </a:txBody>
                  <a:tcPr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Increase of 3.2K followers since last year</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In 2025 we posted 76 videos with a total number of views at 1.7m</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Total likes for 2025 on all videos comes to 43k</a:t>
                      </a:r>
                    </a:p>
                  </a:txBody>
                  <a:tcPr anchor="ctr"/>
                </a:tc>
                <a:tc>
                  <a:txBody>
                    <a:bodyPr/>
                    <a:lstStyle/>
                    <a:p>
                      <a:pPr lvl="0">
                        <a:buNone/>
                      </a:pPr>
                      <a:r>
                        <a:rPr kumimoji="0" lang="en-GB" sz="900" b="0" i="0" u="none" strike="noStrike" kern="1200" cap="none" spc="0" normalizeH="0" baseline="0" noProof="0">
                          <a:ln>
                            <a:noFill/>
                          </a:ln>
                          <a:solidFill>
                            <a:prstClr val="black"/>
                          </a:solidFill>
                          <a:effectLst/>
                          <a:uLnTx/>
                          <a:uFillTx/>
                          <a:latin typeface="Arial"/>
                          <a:ea typeface="+mn-ea"/>
                          <a:cs typeface="+mn-cs"/>
                        </a:rPr>
                        <a:t>Communications</a:t>
                      </a:r>
                      <a:endParaRPr lang="en-GB" sz="900" b="0" i="0" u="none" strike="noStrike" noProof="0">
                        <a:solidFill>
                          <a:schemeClr val="tx1"/>
                        </a:solidFill>
                        <a:latin typeface="Arial"/>
                      </a:endParaRPr>
                    </a:p>
                  </a:txBody>
                  <a:tcPr anchor="ctr">
                    <a:solidFill>
                      <a:schemeClr val="bg1">
                        <a:lumMod val="85000"/>
                      </a:schemeClr>
                    </a:solidFill>
                  </a:tcPr>
                </a:tc>
                <a:extLst>
                  <a:ext uri="{0D108BD9-81ED-4DB2-BD59-A6C34878D82A}">
                    <a16:rowId xmlns:a16="http://schemas.microsoft.com/office/drawing/2014/main" val="3195240198"/>
                  </a:ext>
                </a:extLst>
              </a:tr>
              <a:tr h="650875">
                <a:tc>
                  <a:txBody>
                    <a:bodyPr/>
                    <a:lstStyle/>
                    <a:p>
                      <a:pPr algn="ctr"/>
                      <a:r>
                        <a:rPr lang="en-GB" sz="900" b="1">
                          <a:solidFill>
                            <a:schemeClr val="tx1"/>
                          </a:solidFill>
                          <a:latin typeface="Arial"/>
                        </a:rPr>
                        <a:t>YouTube</a:t>
                      </a:r>
                    </a:p>
                  </a:txBody>
                  <a:tcPr vert="vert270"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(Bilingual)</a:t>
                      </a:r>
                    </a:p>
                    <a:p>
                      <a:pPr marL="171450" lvl="0" indent="-171450" algn="l">
                        <a:lnSpc>
                          <a:spcPct val="100000"/>
                        </a:lnSpc>
                        <a:spcBef>
                          <a:spcPts val="0"/>
                        </a:spcBef>
                        <a:spcAft>
                          <a:spcPts val="0"/>
                        </a:spcAft>
                        <a:buFont typeface="Arial"/>
                        <a:buChar char="•"/>
                      </a:pPr>
                      <a:endParaRPr lang="en-GB" sz="900" b="0" i="0" u="none" strike="noStrike" noProof="0">
                        <a:solidFill>
                          <a:schemeClr val="tx1"/>
                        </a:solidFill>
                        <a:latin typeface="Arial"/>
                      </a:endParaRP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1790 subscribers </a:t>
                      </a:r>
                      <a:endParaRPr lang="en-GB" sz="900">
                        <a:solidFill>
                          <a:schemeClr val="tx1"/>
                        </a:solidFill>
                        <a:latin typeface="Arial"/>
                      </a:endParaRPr>
                    </a:p>
                  </a:txBody>
                  <a:tcPr anchor="ctr"/>
                </a:tc>
                <a:tc>
                  <a:txBody>
                    <a:bodyPr/>
                    <a:lstStyle/>
                    <a:p>
                      <a:pPr marL="171450" lvl="0" indent="-171450" algn="l" defTabSz="914400" rtl="0" eaLnBrk="1" latinLnBrk="0" hangingPunct="1">
                        <a:lnSpc>
                          <a:spcPct val="100000"/>
                        </a:lnSpc>
                        <a:spcBef>
                          <a:spcPts val="0"/>
                        </a:spcBef>
                        <a:spcAft>
                          <a:spcPts val="0"/>
                        </a:spcAft>
                        <a:buFont typeface="Arial"/>
                        <a:buChar char="•"/>
                      </a:pPr>
                      <a:r>
                        <a:rPr lang="en-GB" sz="900" b="0" i="0" u="none" strike="noStrike" kern="1200" noProof="0">
                          <a:solidFill>
                            <a:schemeClr val="tx1"/>
                          </a:solidFill>
                          <a:latin typeface="Arial"/>
                          <a:ea typeface="+mn-ea"/>
                          <a:cs typeface="+mn-cs"/>
                        </a:rPr>
                        <a:t>In 2025 the number of views sits at 23.3k</a:t>
                      </a:r>
                      <a:endParaRPr lang="en-US" sz="900" b="0" i="0" u="none" strike="noStrike" kern="1200">
                        <a:solidFill>
                          <a:schemeClr val="tx1"/>
                        </a:solidFill>
                        <a:latin typeface="Arial"/>
                        <a:ea typeface="+mn-ea"/>
                        <a:cs typeface="+mn-cs"/>
                      </a:endParaRPr>
                    </a:p>
                    <a:p>
                      <a:pPr marL="171450" lvl="0" indent="-171450" algn="l" defTabSz="914400" rtl="0" eaLnBrk="1" latinLnBrk="0" hangingPunct="1">
                        <a:lnSpc>
                          <a:spcPct val="100000"/>
                        </a:lnSpc>
                        <a:spcBef>
                          <a:spcPts val="0"/>
                        </a:spcBef>
                        <a:spcAft>
                          <a:spcPts val="0"/>
                        </a:spcAft>
                        <a:buFont typeface="Arial"/>
                        <a:buChar char="•"/>
                      </a:pPr>
                      <a:r>
                        <a:rPr lang="en-GB" sz="900" b="0" i="0" u="none" strike="noStrike" kern="1200" noProof="0">
                          <a:solidFill>
                            <a:schemeClr val="tx1"/>
                          </a:solidFill>
                          <a:latin typeface="Arial"/>
                          <a:ea typeface="+mn-ea"/>
                          <a:cs typeface="+mn-cs"/>
                        </a:rPr>
                        <a:t>The impressions have decreased to 264.6k</a:t>
                      </a:r>
                      <a:endParaRPr lang="en-GB" sz="900" b="0" i="0" u="none" strike="noStrike" kern="1200">
                        <a:solidFill>
                          <a:schemeClr val="tx1"/>
                        </a:solidFill>
                        <a:latin typeface="Arial"/>
                        <a:ea typeface="+mn-ea"/>
                        <a:cs typeface="+mn-cs"/>
                      </a:endParaRPr>
                    </a:p>
                    <a:p>
                      <a:pPr marL="171450" lvl="0" indent="-171450" algn="l" defTabSz="914400" rtl="0" eaLnBrk="1" latinLnBrk="0" hangingPunct="1">
                        <a:lnSpc>
                          <a:spcPct val="100000"/>
                        </a:lnSpc>
                        <a:spcBef>
                          <a:spcPts val="0"/>
                        </a:spcBef>
                        <a:spcAft>
                          <a:spcPts val="0"/>
                        </a:spcAft>
                        <a:buFont typeface="Arial"/>
                        <a:buChar char="•"/>
                      </a:pPr>
                      <a:r>
                        <a:rPr lang="en-GB" sz="900" b="0" i="0" u="none" strike="noStrike" kern="1200" noProof="0">
                          <a:solidFill>
                            <a:schemeClr val="tx1"/>
                          </a:solidFill>
                          <a:latin typeface="Arial"/>
                          <a:ea typeface="+mn-ea"/>
                          <a:cs typeface="+mn-cs"/>
                        </a:rPr>
                        <a:t>In 2025. the average view duration was 1min 28s</a:t>
                      </a:r>
                      <a:endParaRPr lang="en-GB" sz="900" b="0" i="0" u="none" strike="noStrike" kern="1200">
                        <a:solidFill>
                          <a:schemeClr val="tx1"/>
                        </a:solidFill>
                        <a:latin typeface="Arial"/>
                        <a:ea typeface="+mn-ea"/>
                        <a:cs typeface="+mn-cs"/>
                      </a:endParaRPr>
                    </a:p>
                    <a:p>
                      <a:pPr marL="171450" lvl="0" indent="-171450" algn="l" defTabSz="914400" rtl="0" eaLnBrk="1" latinLnBrk="0" hangingPunct="1">
                        <a:lnSpc>
                          <a:spcPct val="100000"/>
                        </a:lnSpc>
                        <a:spcBef>
                          <a:spcPts val="0"/>
                        </a:spcBef>
                        <a:spcAft>
                          <a:spcPts val="0"/>
                        </a:spcAft>
                        <a:buFont typeface="Arial"/>
                        <a:buChar char="•"/>
                      </a:pPr>
                      <a:r>
                        <a:rPr lang="en-GB" sz="900" b="0" i="0" u="none" strike="noStrike" kern="1200" noProof="0">
                          <a:solidFill>
                            <a:schemeClr val="tx1"/>
                          </a:solidFill>
                          <a:latin typeface="Arial"/>
                          <a:ea typeface="+mn-ea"/>
                          <a:cs typeface="+mn-cs"/>
                        </a:rPr>
                        <a:t>The click-through rate from other channels to YouTube is 5.1%</a:t>
                      </a:r>
                      <a:endParaRPr lang="en-GB" sz="900" b="0" i="0" u="none" strike="noStrike" kern="1200">
                        <a:solidFill>
                          <a:schemeClr val="tx1"/>
                        </a:solidFill>
                        <a:latin typeface="Arial"/>
                        <a:ea typeface="+mn-ea"/>
                        <a:cs typeface="+mn-cs"/>
                      </a:endParaRPr>
                    </a:p>
                  </a:txBody>
                  <a:tcPr anchor="ctr"/>
                </a:tc>
                <a:tc>
                  <a:txBody>
                    <a:bodyPr/>
                    <a:lstStyle/>
                    <a:p>
                      <a:pPr lvl="0">
                        <a:buNone/>
                      </a:pPr>
                      <a:r>
                        <a:rPr kumimoji="0" lang="en-GB" sz="900" b="0" i="0" u="none" strike="noStrike" kern="1200" cap="none" spc="0" normalizeH="0" baseline="0" noProof="0">
                          <a:ln>
                            <a:noFill/>
                          </a:ln>
                          <a:solidFill>
                            <a:prstClr val="black"/>
                          </a:solidFill>
                          <a:effectLst/>
                          <a:uLnTx/>
                          <a:uFillTx/>
                          <a:latin typeface="Arial"/>
                          <a:ea typeface="+mn-ea"/>
                          <a:cs typeface="+mn-cs"/>
                        </a:rPr>
                        <a:t>Communications</a:t>
                      </a:r>
                      <a:endParaRPr lang="en-GB" sz="900" b="0" i="0" u="none" strike="noStrike" noProof="0">
                        <a:solidFill>
                          <a:schemeClr val="tx1"/>
                        </a:solidFill>
                        <a:latin typeface="Arial"/>
                      </a:endParaRPr>
                    </a:p>
                  </a:txBody>
                  <a:tcPr anchor="ctr">
                    <a:solidFill>
                      <a:schemeClr val="bg1">
                        <a:lumMod val="85000"/>
                      </a:schemeClr>
                    </a:solidFill>
                  </a:tcPr>
                </a:tc>
                <a:extLst>
                  <a:ext uri="{0D108BD9-81ED-4DB2-BD59-A6C34878D82A}">
                    <a16:rowId xmlns:a16="http://schemas.microsoft.com/office/drawing/2014/main" val="3188061556"/>
                  </a:ext>
                </a:extLst>
              </a:tr>
              <a:tr h="777875">
                <a:tc>
                  <a:txBody>
                    <a:bodyPr/>
                    <a:lstStyle/>
                    <a:p>
                      <a:pPr algn="ctr"/>
                      <a:r>
                        <a:rPr lang="en-GB" sz="900" b="1">
                          <a:solidFill>
                            <a:schemeClr val="tx1"/>
                          </a:solidFill>
                          <a:effectLst/>
                          <a:latin typeface="Arial"/>
                          <a:ea typeface="Calibri"/>
                        </a:rPr>
                        <a:t>LinkedIn </a:t>
                      </a:r>
                      <a:endParaRPr lang="en-GB" sz="900" b="1">
                        <a:solidFill>
                          <a:schemeClr val="tx1"/>
                        </a:solidFill>
                        <a:latin typeface="Arial"/>
                        <a:ea typeface="Calibri"/>
                      </a:endParaRPr>
                    </a:p>
                  </a:txBody>
                  <a:tcPr vert="vert270"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(Bilingual)</a:t>
                      </a:r>
                    </a:p>
                    <a:p>
                      <a:pPr marL="171450" lvl="0" indent="-171450">
                        <a:buFont typeface="Arial"/>
                        <a:buChar char="•"/>
                      </a:pPr>
                      <a:endParaRPr lang="en-GB" sz="900" b="0" i="0" u="none" strike="noStrike" noProof="0">
                        <a:solidFill>
                          <a:schemeClr val="tx1"/>
                        </a:solidFill>
                        <a:latin typeface="Arial"/>
                      </a:endParaRPr>
                    </a:p>
                    <a:p>
                      <a:pPr marL="171450" lvl="0" indent="-171450">
                        <a:buFont typeface="Arial"/>
                        <a:buChar char="•"/>
                      </a:pPr>
                      <a:r>
                        <a:rPr lang="en-GB" sz="900" b="0" i="0" u="none" strike="noStrike" noProof="0">
                          <a:solidFill>
                            <a:schemeClr val="tx1"/>
                          </a:solidFill>
                          <a:latin typeface="Arial"/>
                        </a:rPr>
                        <a:t>4.7k followers</a:t>
                      </a:r>
                      <a:endParaRPr lang="en-GB" sz="900">
                        <a:solidFill>
                          <a:schemeClr val="tx1"/>
                        </a:solidFill>
                        <a:latin typeface="Arial"/>
                      </a:endParaRPr>
                    </a:p>
                  </a:txBody>
                  <a:tcPr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Increase of 467 followers since last year</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Post reach and impressions have declined</a:t>
                      </a:r>
                    </a:p>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Post impressions has dropped to 46.9k due to a decrease in the number of posts</a:t>
                      </a:r>
                      <a:endParaRPr lang="en-GB" sz="900">
                        <a:solidFill>
                          <a:schemeClr val="tx1"/>
                        </a:solidFill>
                        <a:latin typeface="Arial"/>
                      </a:endParaRPr>
                    </a:p>
                  </a:txBody>
                  <a:tcPr anchor="ctr"/>
                </a:tc>
                <a:tc>
                  <a:txBody>
                    <a:bodyPr/>
                    <a:lstStyle/>
                    <a:p>
                      <a:pPr lvl="0">
                        <a:buNone/>
                      </a:pPr>
                      <a:r>
                        <a:rPr kumimoji="0" lang="en-GB" sz="900" b="0" i="0" u="none" strike="noStrike" kern="1200" cap="none" spc="0" normalizeH="0" baseline="0" noProof="0">
                          <a:ln>
                            <a:noFill/>
                          </a:ln>
                          <a:solidFill>
                            <a:prstClr val="black"/>
                          </a:solidFill>
                          <a:effectLst/>
                          <a:uLnTx/>
                          <a:uFillTx/>
                          <a:latin typeface="Arial"/>
                          <a:ea typeface="+mn-ea"/>
                          <a:cs typeface="+mn-cs"/>
                        </a:rPr>
                        <a:t>Communications</a:t>
                      </a:r>
                      <a:endParaRPr lang="en-GB" sz="900" b="0" i="0" u="none" strike="noStrike" noProof="0">
                        <a:solidFill>
                          <a:schemeClr val="tx1"/>
                        </a:solidFill>
                        <a:latin typeface="Arial"/>
                      </a:endParaRPr>
                    </a:p>
                  </a:txBody>
                  <a:tcPr anchor="ctr">
                    <a:solidFill>
                      <a:schemeClr val="bg1">
                        <a:lumMod val="85000"/>
                      </a:schemeClr>
                    </a:solidFill>
                  </a:tcPr>
                </a:tc>
                <a:extLst>
                  <a:ext uri="{0D108BD9-81ED-4DB2-BD59-A6C34878D82A}">
                    <a16:rowId xmlns:a16="http://schemas.microsoft.com/office/drawing/2014/main" val="958873623"/>
                  </a:ext>
                </a:extLst>
              </a:tr>
              <a:tr h="537629">
                <a:tc>
                  <a:txBody>
                    <a:bodyPr/>
                    <a:lstStyle/>
                    <a:p>
                      <a:pPr marL="0" marR="0" lvl="0" indent="0" algn="ctr" rtl="0" eaLnBrk="1" fontAlgn="auto" latinLnBrk="0" hangingPunct="1">
                        <a:lnSpc>
                          <a:spcPct val="100000"/>
                        </a:lnSpc>
                        <a:spcBef>
                          <a:spcPts val="0"/>
                        </a:spcBef>
                        <a:spcAft>
                          <a:spcPts val="0"/>
                        </a:spcAft>
                        <a:buClrTx/>
                        <a:buSzTx/>
                        <a:buFontTx/>
                        <a:buNone/>
                      </a:pPr>
                      <a:r>
                        <a:rPr lang="en-GB" sz="900" b="1">
                          <a:solidFill>
                            <a:schemeClr val="tx1"/>
                          </a:solidFill>
                          <a:latin typeface="Arial"/>
                        </a:rPr>
                        <a:t>NBH Matters</a:t>
                      </a:r>
                    </a:p>
                  </a:txBody>
                  <a:tcPr vert="vert270" anchor="ctr"/>
                </a:tc>
                <a:tc>
                  <a:txBody>
                    <a:bodyPr/>
                    <a:lstStyle/>
                    <a:p>
                      <a:pPr marL="171450" lvl="0" indent="-171450" algn="l">
                        <a:lnSpc>
                          <a:spcPct val="100000"/>
                        </a:lnSpc>
                        <a:spcBef>
                          <a:spcPts val="0"/>
                        </a:spcBef>
                        <a:spcAft>
                          <a:spcPts val="0"/>
                        </a:spcAft>
                        <a:buFont typeface="Arial"/>
                        <a:buChar char="•"/>
                      </a:pPr>
                      <a:r>
                        <a:rPr lang="en-GB" sz="900" b="0" i="0" u="none" strike="noStrike" noProof="0">
                          <a:solidFill>
                            <a:schemeClr val="tx1"/>
                          </a:solidFill>
                          <a:latin typeface="Arial"/>
                        </a:rPr>
                        <a:t>1 x Corporate accounts (English)</a:t>
                      </a:r>
                    </a:p>
                    <a:p>
                      <a:pPr marL="171450" lvl="0" indent="-171450" algn="l">
                        <a:lnSpc>
                          <a:spcPct val="100000"/>
                        </a:lnSpc>
                        <a:spcBef>
                          <a:spcPts val="0"/>
                        </a:spcBef>
                        <a:spcAft>
                          <a:spcPts val="0"/>
                        </a:spcAft>
                        <a:buFont typeface="Arial"/>
                        <a:buChar char="•"/>
                      </a:pPr>
                      <a:endParaRPr lang="en-GB" sz="900" b="0" i="0" u="none" strike="noStrike" noProof="0">
                        <a:solidFill>
                          <a:schemeClr val="tx1"/>
                        </a:solidFill>
                        <a:latin typeface="Arial"/>
                      </a:endParaRPr>
                    </a:p>
                    <a:p>
                      <a:pPr marL="171450" lvl="0" indent="-171450">
                        <a:buFont typeface="Arial"/>
                        <a:buChar char="•"/>
                      </a:pPr>
                      <a:r>
                        <a:rPr lang="en-GB" sz="900">
                          <a:solidFill>
                            <a:schemeClr val="tx1"/>
                          </a:solidFill>
                          <a:latin typeface="Arial"/>
                        </a:rPr>
                        <a:t>4699 subscribers </a:t>
                      </a:r>
                      <a:endParaRPr lang="en-GB" sz="900">
                        <a:latin typeface="Arial"/>
                      </a:endParaRPr>
                    </a:p>
                  </a:txBody>
                  <a:tcPr anchor="ctr"/>
                </a:tc>
                <a:tc>
                  <a:txBody>
                    <a:bodyPr/>
                    <a:lstStyle/>
                    <a:p>
                      <a:pPr marL="171450" indent="-171450">
                        <a:buFont typeface="Arial"/>
                        <a:buChar char="•"/>
                      </a:pPr>
                      <a:r>
                        <a:rPr lang="en-GB" sz="900">
                          <a:solidFill>
                            <a:schemeClr val="tx1"/>
                          </a:solidFill>
                          <a:latin typeface="Arial"/>
                        </a:rPr>
                        <a:t>Managed by Neighbourhood Policing Teams (NPTs)</a:t>
                      </a:r>
                    </a:p>
                    <a:p>
                      <a:pPr marL="171450" lvl="0" indent="-171450">
                        <a:buFont typeface="Arial"/>
                        <a:buChar char="•"/>
                      </a:pPr>
                      <a:r>
                        <a:rPr lang="en-GB" sz="900">
                          <a:solidFill>
                            <a:schemeClr val="tx1"/>
                          </a:solidFill>
                          <a:latin typeface="Arial"/>
                        </a:rPr>
                        <a:t>Re-introduced in October 2025</a:t>
                      </a:r>
                    </a:p>
                  </a:txBody>
                  <a:tcPr anchor="ctr"/>
                </a:tc>
                <a:tc>
                  <a:txBody>
                    <a:bodyPr/>
                    <a:lstStyle/>
                    <a:p>
                      <a:pPr lvl="0">
                        <a:buNone/>
                      </a:pPr>
                      <a:r>
                        <a:rPr lang="en-GB" sz="900" b="0" i="0" u="none" strike="noStrike" noProof="0">
                          <a:solidFill>
                            <a:schemeClr val="tx1"/>
                          </a:solidFill>
                          <a:latin typeface="Arial"/>
                        </a:rPr>
                        <a:t>Operational officers</a:t>
                      </a:r>
                    </a:p>
                  </a:txBody>
                  <a:tcPr anchor="ctr">
                    <a:solidFill>
                      <a:schemeClr val="bg1">
                        <a:lumMod val="85000"/>
                      </a:schemeClr>
                    </a:solidFill>
                  </a:tcPr>
                </a:tc>
                <a:extLst>
                  <a:ext uri="{0D108BD9-81ED-4DB2-BD59-A6C34878D82A}">
                    <a16:rowId xmlns:a16="http://schemas.microsoft.com/office/drawing/2014/main" val="3124106571"/>
                  </a:ext>
                </a:extLst>
              </a:tr>
            </a:tbl>
          </a:graphicData>
        </a:graphic>
      </p:graphicFrame>
      <p:sp>
        <p:nvSpPr>
          <p:cNvPr id="4" name="TextBox 3">
            <a:extLst>
              <a:ext uri="{FF2B5EF4-FFF2-40B4-BE49-F238E27FC236}">
                <a16:creationId xmlns:a16="http://schemas.microsoft.com/office/drawing/2014/main" id="{9E291527-3299-45C7-A818-89DE3990E69E}"/>
              </a:ext>
            </a:extLst>
          </p:cNvPr>
          <p:cNvSpPr txBox="1"/>
          <p:nvPr/>
        </p:nvSpPr>
        <p:spPr>
          <a:xfrm>
            <a:off x="9534525" y="228600"/>
            <a:ext cx="2743200" cy="284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50">
              <a:cs typeface="Calibri"/>
            </a:endParaRPr>
          </a:p>
        </p:txBody>
      </p:sp>
    </p:spTree>
    <p:extLst>
      <p:ext uri="{BB962C8B-B14F-4D97-AF65-F5344CB8AC3E}">
        <p14:creationId xmlns:p14="http://schemas.microsoft.com/office/powerpoint/2010/main" val="3613907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BDA6-9E56-4537-92CD-76501D2083A0}"/>
              </a:ext>
            </a:extLst>
          </p:cNvPr>
          <p:cNvSpPr>
            <a:spLocks noGrp="1"/>
          </p:cNvSpPr>
          <p:nvPr>
            <p:ph type="title"/>
          </p:nvPr>
        </p:nvSpPr>
        <p:spPr/>
        <p:txBody>
          <a:bodyPr/>
          <a:lstStyle/>
          <a:p>
            <a:r>
              <a:rPr lang="en-GB">
                <a:latin typeface="Arial"/>
                <a:cs typeface="Arial"/>
              </a:rPr>
              <a:t>OUR JOURNEY</a:t>
            </a:r>
          </a:p>
        </p:txBody>
      </p:sp>
      <p:graphicFrame>
        <p:nvGraphicFramePr>
          <p:cNvPr id="6" name="Table 6">
            <a:extLst>
              <a:ext uri="{FF2B5EF4-FFF2-40B4-BE49-F238E27FC236}">
                <a16:creationId xmlns:a16="http://schemas.microsoft.com/office/drawing/2014/main" id="{F41BDD31-F65C-4B36-8CAE-2BEB76E2974A}"/>
              </a:ext>
            </a:extLst>
          </p:cNvPr>
          <p:cNvGraphicFramePr>
            <a:graphicFrameLocks noGrp="1"/>
          </p:cNvGraphicFramePr>
          <p:nvPr>
            <p:extLst>
              <p:ext uri="{D42A27DB-BD31-4B8C-83A1-F6EECF244321}">
                <p14:modId xmlns:p14="http://schemas.microsoft.com/office/powerpoint/2010/main" val="2181737288"/>
              </p:ext>
            </p:extLst>
          </p:nvPr>
        </p:nvGraphicFramePr>
        <p:xfrm>
          <a:off x="114904" y="904343"/>
          <a:ext cx="10089248" cy="5779465"/>
        </p:xfrm>
        <a:graphic>
          <a:graphicData uri="http://schemas.openxmlformats.org/drawingml/2006/table">
            <a:tbl>
              <a:tblPr firstRow="1" bandRow="1">
                <a:tableStyleId>{5C22544A-7EE6-4342-B048-85BDC9FD1C3A}</a:tableStyleId>
              </a:tblPr>
              <a:tblGrid>
                <a:gridCol w="2522312">
                  <a:extLst>
                    <a:ext uri="{9D8B030D-6E8A-4147-A177-3AD203B41FA5}">
                      <a16:colId xmlns:a16="http://schemas.microsoft.com/office/drawing/2014/main" val="4090919981"/>
                    </a:ext>
                  </a:extLst>
                </a:gridCol>
                <a:gridCol w="2522312">
                  <a:extLst>
                    <a:ext uri="{9D8B030D-6E8A-4147-A177-3AD203B41FA5}">
                      <a16:colId xmlns:a16="http://schemas.microsoft.com/office/drawing/2014/main" val="142847320"/>
                    </a:ext>
                  </a:extLst>
                </a:gridCol>
                <a:gridCol w="2522312">
                  <a:extLst>
                    <a:ext uri="{9D8B030D-6E8A-4147-A177-3AD203B41FA5}">
                      <a16:colId xmlns:a16="http://schemas.microsoft.com/office/drawing/2014/main" val="4168833364"/>
                    </a:ext>
                  </a:extLst>
                </a:gridCol>
                <a:gridCol w="2522312">
                  <a:extLst>
                    <a:ext uri="{9D8B030D-6E8A-4147-A177-3AD203B41FA5}">
                      <a16:colId xmlns:a16="http://schemas.microsoft.com/office/drawing/2014/main" val="361998198"/>
                    </a:ext>
                  </a:extLst>
                </a:gridCol>
              </a:tblGrid>
              <a:tr h="272301">
                <a:tc>
                  <a:txBody>
                    <a:bodyPr/>
                    <a:lstStyle/>
                    <a:p>
                      <a:r>
                        <a:rPr lang="en-GB" sz="1200" b="1">
                          <a:latin typeface="Arial" panose="020B0604020202020204" pitchFamily="34" charset="0"/>
                          <a:cs typeface="Arial" panose="020B0604020202020204" pitchFamily="34" charset="0"/>
                        </a:rPr>
                        <a:t>LEGACY</a:t>
                      </a:r>
                    </a:p>
                  </a:txBody>
                  <a:tcPr/>
                </a:tc>
                <a:tc>
                  <a:txBody>
                    <a:bodyPr/>
                    <a:lstStyle/>
                    <a:p>
                      <a:r>
                        <a:rPr lang="en-GB" sz="1200" b="1">
                          <a:solidFill>
                            <a:srgbClr val="0D2A67"/>
                          </a:solidFill>
                          <a:latin typeface="Arial" panose="020B0604020202020204" pitchFamily="34" charset="0"/>
                          <a:cs typeface="Arial" panose="020B0604020202020204" pitchFamily="34" charset="0"/>
                        </a:rPr>
                        <a:t>2025</a:t>
                      </a:r>
                    </a:p>
                  </a:txBody>
                  <a:tcPr>
                    <a:solidFill>
                      <a:schemeClr val="accent1">
                        <a:lumMod val="40000"/>
                        <a:lumOff val="60000"/>
                      </a:schemeClr>
                    </a:solidFill>
                  </a:tcPr>
                </a:tc>
                <a:tc>
                  <a:txBody>
                    <a:bodyPr/>
                    <a:lstStyle/>
                    <a:p>
                      <a:r>
                        <a:rPr lang="en-GB" sz="1200" b="1">
                          <a:latin typeface="Arial" panose="020B0604020202020204" pitchFamily="34" charset="0"/>
                          <a:cs typeface="Arial" panose="020B0604020202020204" pitchFamily="34" charset="0"/>
                        </a:rPr>
                        <a:t>2026/2027</a:t>
                      </a:r>
                    </a:p>
                  </a:txBody>
                  <a:tcPr/>
                </a:tc>
                <a:tc>
                  <a:txBody>
                    <a:bodyPr/>
                    <a:lstStyle/>
                    <a:p>
                      <a:r>
                        <a:rPr lang="en-GB" sz="1200" b="1">
                          <a:latin typeface="Arial" panose="020B0604020202020204" pitchFamily="34" charset="0"/>
                          <a:cs typeface="Arial" panose="020B0604020202020204" pitchFamily="34" charset="0"/>
                        </a:rPr>
                        <a:t>2028/2029 + </a:t>
                      </a:r>
                    </a:p>
                  </a:txBody>
                  <a:tcPr/>
                </a:tc>
                <a:extLst>
                  <a:ext uri="{0D108BD9-81ED-4DB2-BD59-A6C34878D82A}">
                    <a16:rowId xmlns:a16="http://schemas.microsoft.com/office/drawing/2014/main" val="3262954294"/>
                  </a:ext>
                </a:extLst>
              </a:tr>
              <a:tr h="272301">
                <a:tc>
                  <a:txBody>
                    <a:bodyPr/>
                    <a:lstStyle/>
                    <a:p>
                      <a:r>
                        <a:rPr lang="en-GB" sz="1000" b="1">
                          <a:latin typeface="Arial" panose="020B0604020202020204" pitchFamily="34" charset="0"/>
                          <a:cs typeface="Arial" panose="020B0604020202020204" pitchFamily="34" charset="0"/>
                        </a:rPr>
                        <a:t>Where we started</a:t>
                      </a:r>
                    </a:p>
                  </a:txBody>
                  <a:tcPr/>
                </a:tc>
                <a:tc>
                  <a:txBody>
                    <a:bodyPr/>
                    <a:lstStyle/>
                    <a:p>
                      <a:r>
                        <a:rPr lang="en-GB" sz="1000" b="1">
                          <a:latin typeface="Arial" panose="020B0604020202020204" pitchFamily="34" charset="0"/>
                          <a:cs typeface="Arial" panose="020B0604020202020204" pitchFamily="34" charset="0"/>
                        </a:rPr>
                        <a:t>Where we are now</a:t>
                      </a:r>
                    </a:p>
                  </a:txBody>
                  <a:tcPr>
                    <a:solidFill>
                      <a:schemeClr val="accent1">
                        <a:lumMod val="40000"/>
                        <a:lumOff val="60000"/>
                      </a:schemeClr>
                    </a:solidFill>
                  </a:tcPr>
                </a:tc>
                <a:tc>
                  <a:txBody>
                    <a:bodyPr/>
                    <a:lstStyle/>
                    <a:p>
                      <a:r>
                        <a:rPr lang="en-GB" sz="1000" b="1">
                          <a:latin typeface="Arial" panose="020B0604020202020204" pitchFamily="34" charset="0"/>
                          <a:cs typeface="Arial" panose="020B0604020202020204" pitchFamily="34" charset="0"/>
                        </a:rPr>
                        <a:t>Where we are going </a:t>
                      </a:r>
                    </a:p>
                  </a:txBody>
                  <a:tcPr/>
                </a:tc>
                <a:tc>
                  <a:txBody>
                    <a:bodyPr/>
                    <a:lstStyle/>
                    <a:p>
                      <a:r>
                        <a:rPr lang="en-GB" sz="1000" b="1">
                          <a:latin typeface="Arial" panose="020B0604020202020204" pitchFamily="34" charset="0"/>
                          <a:cs typeface="Arial" panose="020B0604020202020204" pitchFamily="34" charset="0"/>
                        </a:rPr>
                        <a:t>Our end goal</a:t>
                      </a:r>
                    </a:p>
                  </a:txBody>
                  <a:tcPr/>
                </a:tc>
                <a:extLst>
                  <a:ext uri="{0D108BD9-81ED-4DB2-BD59-A6C34878D82A}">
                    <a16:rowId xmlns:a16="http://schemas.microsoft.com/office/drawing/2014/main" val="1135341957"/>
                  </a:ext>
                </a:extLst>
              </a:tr>
              <a:tr h="949336">
                <a:tc>
                  <a:txBody>
                    <a:bodyPr/>
                    <a:lstStyle/>
                    <a:p>
                      <a:r>
                        <a:rPr lang="en-GB" sz="900">
                          <a:latin typeface="Arial" panose="020B0604020202020204" pitchFamily="34" charset="0"/>
                          <a:cs typeface="Arial" panose="020B0604020202020204" pitchFamily="34" charset="0"/>
                        </a:rPr>
                        <a:t>Digital communications viewed as a ‘nice to do’ and, due to a lack of understanding, </a:t>
                      </a:r>
                      <a:r>
                        <a:rPr lang="en-GB" sz="900">
                          <a:solidFill>
                            <a:schemeClr val="tx1">
                              <a:lumMod val="95000"/>
                              <a:lumOff val="5000"/>
                            </a:schemeClr>
                          </a:solidFill>
                          <a:latin typeface="Arial" panose="020B0604020202020204" pitchFamily="34" charset="0"/>
                          <a:cs typeface="Arial" panose="020B0604020202020204" pitchFamily="34" charset="0"/>
                        </a:rPr>
                        <a:t>only seen as a method of one-way engagement.</a:t>
                      </a:r>
                    </a:p>
                  </a:txBody>
                  <a:tcPr/>
                </a:tc>
                <a:tc>
                  <a:txBody>
                    <a:bodyPr/>
                    <a:lstStyle/>
                    <a:p>
                      <a:pPr lvl="0">
                        <a:buNone/>
                      </a:pPr>
                      <a:r>
                        <a:rPr lang="en-GB" sz="900" b="0" i="0" u="none" strike="noStrike" noProof="0">
                          <a:solidFill>
                            <a:srgbClr val="000000"/>
                          </a:solidFill>
                          <a:latin typeface="Arial" panose="020B0604020202020204" pitchFamily="34" charset="0"/>
                          <a:cs typeface="Arial" panose="020B0604020202020204" pitchFamily="34" charset="0"/>
                        </a:rPr>
                        <a:t>Increase in use of video and engagement with our digital audiences. </a:t>
                      </a:r>
                      <a:r>
                        <a:rPr lang="en-GB" sz="900" b="0" i="0" u="none" strike="noStrike" noProof="0">
                          <a:solidFill>
                            <a:schemeClr val="tx1">
                              <a:lumMod val="95000"/>
                              <a:lumOff val="5000"/>
                            </a:schemeClr>
                          </a:solidFill>
                          <a:latin typeface="Arial" panose="020B0604020202020204" pitchFamily="34" charset="0"/>
                          <a:cs typeface="Arial" panose="020B0604020202020204" pitchFamily="34" charset="0"/>
                        </a:rPr>
                        <a:t>We are focussed on creating more creative and impactful content to constantly increase public confidence in our service. </a:t>
                      </a:r>
                      <a:endParaRPr lang="en-GB" sz="900">
                        <a:latin typeface="Arial" panose="020B0604020202020204" pitchFamily="34" charset="0"/>
                        <a:cs typeface="Arial" panose="020B0604020202020204" pitchFamily="34" charset="0"/>
                      </a:endParaRPr>
                    </a:p>
                  </a:txBody>
                  <a:tcPr>
                    <a:solidFill>
                      <a:schemeClr val="accent1">
                        <a:lumMod val="40000"/>
                        <a:lumOff val="60000"/>
                      </a:schemeClr>
                    </a:solidFill>
                  </a:tcPr>
                </a:tc>
                <a:tc>
                  <a:txBody>
                    <a:bodyPr/>
                    <a:lstStyle/>
                    <a:p>
                      <a:pPr lvl="0" algn="l">
                        <a:lnSpc>
                          <a:spcPct val="100000"/>
                        </a:lnSpc>
                        <a:spcBef>
                          <a:spcPts val="0"/>
                        </a:spcBef>
                        <a:spcAft>
                          <a:spcPts val="0"/>
                        </a:spcAft>
                        <a:buNone/>
                      </a:pPr>
                      <a:r>
                        <a:rPr lang="en-GB" sz="900" b="0" i="0" u="none" strike="noStrike" noProof="0">
                          <a:solidFill>
                            <a:srgbClr val="000000"/>
                          </a:solidFill>
                          <a:latin typeface="Arial" panose="020B0604020202020204" pitchFamily="34" charset="0"/>
                          <a:cs typeface="Arial" panose="020B0604020202020204" pitchFamily="34" charset="0"/>
                        </a:rPr>
                        <a:t>We will develop new and existing channels to increase our reach and interaction with our communities.</a:t>
                      </a:r>
                    </a:p>
                  </a:txBody>
                  <a:tcPr/>
                </a:tc>
                <a:tc>
                  <a:txBody>
                    <a:bodyPr/>
                    <a:lstStyle/>
                    <a:p>
                      <a:r>
                        <a:rPr lang="en-GB" sz="900">
                          <a:latin typeface="Arial" panose="020B0604020202020204" pitchFamily="34" charset="0"/>
                          <a:cs typeface="Arial" panose="020B0604020202020204" pitchFamily="34" charset="0"/>
                        </a:rPr>
                        <a:t>Our goal is to use a multi-channel approach – where digital communications aids operational policing through good customer service and targeted communications. </a:t>
                      </a:r>
                    </a:p>
                  </a:txBody>
                  <a:tcPr/>
                </a:tc>
                <a:extLst>
                  <a:ext uri="{0D108BD9-81ED-4DB2-BD59-A6C34878D82A}">
                    <a16:rowId xmlns:a16="http://schemas.microsoft.com/office/drawing/2014/main" val="523409098"/>
                  </a:ext>
                </a:extLst>
              </a:tr>
              <a:tr h="4283508">
                <a:tc>
                  <a:txBody>
                    <a:bodyPr/>
                    <a:lstStyle/>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No defined strategy</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Ad hoc approach to content generation</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Limited consistency around design/branding and tone of voice</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Minimal targeting and use of local accounts</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Organisational aims not woven into communications</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Social media management platform in place, with a dedicated social media desk</a:t>
                      </a:r>
                    </a:p>
                    <a:p>
                      <a:pPr marL="171450" lvl="0" indent="-171450">
                        <a:buFont typeface="Arial"/>
                        <a:buChar char="•"/>
                      </a:pPr>
                      <a:r>
                        <a:rPr lang="en-GB" sz="900" b="0" i="0" u="none" strike="noStrike" noProof="0">
                          <a:solidFill>
                            <a:schemeClr val="tx1">
                              <a:lumMod val="95000"/>
                              <a:lumOff val="5000"/>
                            </a:schemeClr>
                          </a:solidFill>
                          <a:latin typeface="Arial" panose="020B0604020202020204" pitchFamily="34" charset="0"/>
                          <a:cs typeface="Arial" panose="020B0604020202020204" pitchFamily="34" charset="0"/>
                        </a:rPr>
                        <a:t>Adoption of other channels (Instagram)</a:t>
                      </a:r>
                    </a:p>
                  </a:txBody>
                  <a:tcPr/>
                </a:tc>
                <a:tc>
                  <a:txBody>
                    <a:bodyPr/>
                    <a:lstStyle/>
                    <a:p>
                      <a:pPr marL="171450" lvl="0" indent="-171450" algn="l" defTabSz="914400" rtl="0" eaLnBrk="1" latinLnBrk="0" hangingPunct="1">
                        <a:buFont typeface="Arial" panose="020B0604020202020204" pitchFamily="34" charset="0"/>
                        <a:buChar char="•"/>
                      </a:pPr>
                      <a:r>
                        <a:rPr lang="en-GB" sz="900" kern="1200">
                          <a:solidFill>
                            <a:schemeClr val="tx1">
                              <a:lumMod val="95000"/>
                              <a:lumOff val="5000"/>
                            </a:schemeClr>
                          </a:solidFill>
                          <a:latin typeface="Arial" panose="020B0604020202020204" pitchFamily="34" charset="0"/>
                          <a:ea typeface="+mn-ea"/>
                          <a:cs typeface="Arial" panose="020B0604020202020204" pitchFamily="34" charset="0"/>
                        </a:rPr>
                        <a:t>Defined strategy</a:t>
                      </a:r>
                    </a:p>
                    <a:p>
                      <a:pPr marL="171450" lvl="0" indent="-171450" algn="l">
                        <a:buFont typeface="Arial" panose="020B0604020202020204" pitchFamily="34" charset="0"/>
                        <a:buChar char="•"/>
                      </a:pPr>
                      <a:r>
                        <a:rPr lang="en-GB" sz="900" kern="1200">
                          <a:solidFill>
                            <a:schemeClr val="tx1">
                              <a:lumMod val="95000"/>
                              <a:lumOff val="5000"/>
                            </a:schemeClr>
                          </a:solidFill>
                          <a:latin typeface="Arial" panose="020B0604020202020204" pitchFamily="34" charset="0"/>
                          <a:ea typeface="+mn-ea"/>
                          <a:cs typeface="Arial" panose="020B0604020202020204" pitchFamily="34" charset="0"/>
                        </a:rPr>
                        <a:t>Defined social media standard operating procedure</a:t>
                      </a:r>
                    </a:p>
                    <a:p>
                      <a:pPr marL="171450" lvl="0" indent="-171450" algn="l" defTabSz="914400" rtl="0" eaLnBrk="1" latinLnBrk="0" hangingPunct="1">
                        <a:buFont typeface="Arial" panose="020B0604020202020204" pitchFamily="34" charset="0"/>
                        <a:buChar char="•"/>
                      </a:pPr>
                      <a:r>
                        <a:rPr lang="en-GB" sz="900" kern="1200">
                          <a:solidFill>
                            <a:schemeClr val="tx1">
                              <a:lumMod val="95000"/>
                              <a:lumOff val="5000"/>
                            </a:schemeClr>
                          </a:solidFill>
                          <a:latin typeface="Arial" panose="020B0604020202020204" pitchFamily="34" charset="0"/>
                          <a:ea typeface="+mn-ea"/>
                          <a:cs typeface="Arial" panose="020B0604020202020204" pitchFamily="34" charset="0"/>
                        </a:rPr>
                        <a:t>Effective content planning process</a:t>
                      </a:r>
                    </a:p>
                    <a:p>
                      <a:pPr marL="171450" lvl="0" indent="-171450" algn="l" defTabSz="914400" rtl="0" eaLnBrk="1" latinLnBrk="0" hangingPunct="1">
                        <a:buFont typeface="Arial" panose="020B0604020202020204" pitchFamily="34" charset="0"/>
                        <a:buChar char="•"/>
                      </a:pPr>
                      <a:r>
                        <a:rPr lang="en-GB" sz="900" kern="1200">
                          <a:solidFill>
                            <a:schemeClr val="tx1">
                              <a:lumMod val="95000"/>
                              <a:lumOff val="5000"/>
                            </a:schemeClr>
                          </a:solidFill>
                          <a:latin typeface="Arial" panose="020B0604020202020204" pitchFamily="34" charset="0"/>
                          <a:ea typeface="+mn-ea"/>
                          <a:cs typeface="Arial" panose="020B0604020202020204" pitchFamily="34" charset="0"/>
                        </a:rPr>
                        <a:t>Strong local following, equating to </a:t>
                      </a:r>
                      <a:r>
                        <a:rPr lang="en-GB" sz="900" b="1" kern="1200">
                          <a:solidFill>
                            <a:schemeClr val="tx1">
                              <a:lumMod val="95000"/>
                              <a:lumOff val="5000"/>
                            </a:schemeClr>
                          </a:solidFill>
                          <a:latin typeface="Arial" panose="020B0604020202020204" pitchFamily="34" charset="0"/>
                          <a:ea typeface="+mn-ea"/>
                          <a:cs typeface="Arial" panose="020B0604020202020204" pitchFamily="34" charset="0"/>
                        </a:rPr>
                        <a:t>57%</a:t>
                      </a:r>
                      <a:r>
                        <a:rPr lang="en-GB" sz="900" kern="1200">
                          <a:solidFill>
                            <a:schemeClr val="tx1">
                              <a:lumMod val="95000"/>
                              <a:lumOff val="5000"/>
                            </a:schemeClr>
                          </a:solidFill>
                          <a:latin typeface="Arial" panose="020B0604020202020204" pitchFamily="34" charset="0"/>
                          <a:ea typeface="+mn-ea"/>
                          <a:cs typeface="Arial" panose="020B0604020202020204" pitchFamily="34" charset="0"/>
                        </a:rPr>
                        <a:t> of the local population</a:t>
                      </a:r>
                    </a:p>
                    <a:p>
                      <a:pPr marL="171450" lvl="0" indent="-171450" algn="l" defTabSz="914400" rtl="0" eaLnBrk="1" latinLnBrk="0" hangingPunct="1">
                        <a:buFont typeface="Arial" panose="020B0604020202020204" pitchFamily="34" charset="0"/>
                        <a:buChar char="•"/>
                      </a:pPr>
                      <a:r>
                        <a:rPr lang="en-GB" sz="900" kern="1200">
                          <a:solidFill>
                            <a:schemeClr val="tx1">
                              <a:lumMod val="95000"/>
                              <a:lumOff val="5000"/>
                            </a:schemeClr>
                          </a:solidFill>
                          <a:latin typeface="Arial" panose="020B0604020202020204" pitchFamily="34" charset="0"/>
                          <a:ea typeface="+mn-ea"/>
                          <a:cs typeface="Arial" panose="020B0604020202020204" pitchFamily="34" charset="0"/>
                        </a:rPr>
                        <a:t>Building on newer platforms such as TikTok</a:t>
                      </a:r>
                    </a:p>
                    <a:p>
                      <a:pPr marL="171450" lvl="0" indent="-171450" algn="l" defTabSz="914400" rtl="0" eaLnBrk="1" latinLnBrk="0" hangingPunct="1">
                        <a:buClr>
                          <a:srgbClr val="000000"/>
                        </a:buClr>
                        <a:buFont typeface="Arial" panose="020B0604020202020204" pitchFamily="34" charset="0"/>
                        <a:buChar char="•"/>
                      </a:pPr>
                      <a:r>
                        <a:rPr lang="en-GB" sz="900" kern="1200" noProof="0">
                          <a:solidFill>
                            <a:schemeClr val="tx1">
                              <a:lumMod val="95000"/>
                              <a:lumOff val="5000"/>
                            </a:schemeClr>
                          </a:solidFill>
                          <a:latin typeface="Arial" panose="020B0604020202020204" pitchFamily="34" charset="0"/>
                          <a:ea typeface="+mn-ea"/>
                          <a:cs typeface="Arial" panose="020B0604020202020204" pitchFamily="34" charset="0"/>
                        </a:rPr>
                        <a:t>Focus on creativity and pushing short form videos across existing channels</a:t>
                      </a:r>
                      <a:endParaRPr lang="en-US" sz="900" kern="1200" noProof="0">
                        <a:solidFill>
                          <a:schemeClr val="tx1">
                            <a:lumMod val="95000"/>
                            <a:lumOff val="5000"/>
                          </a:schemeClr>
                        </a:solidFill>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GB" sz="900">
                          <a:solidFill>
                            <a:schemeClr val="tx1">
                              <a:lumMod val="95000"/>
                              <a:lumOff val="5000"/>
                            </a:schemeClr>
                          </a:solidFill>
                          <a:latin typeface="Arial" panose="020B0604020202020204" pitchFamily="34" charset="0"/>
                          <a:cs typeface="Arial" panose="020B0604020202020204" pitchFamily="34" charset="0"/>
                        </a:rPr>
                        <a:t>Rollout of local Facebook channels completed to </a:t>
                      </a:r>
                      <a:r>
                        <a:rPr lang="en-GB" sz="900" b="0" i="0" u="none" strike="noStrike" noProof="0">
                          <a:solidFill>
                            <a:schemeClr val="tx1">
                              <a:lumMod val="95000"/>
                              <a:lumOff val="5000"/>
                            </a:schemeClr>
                          </a:solidFill>
                          <a:latin typeface="Arial" panose="020B0604020202020204" pitchFamily="34" charset="0"/>
                          <a:cs typeface="Arial" panose="020B0604020202020204" pitchFamily="34" charset="0"/>
                        </a:rPr>
                        <a:t>target content</a:t>
                      </a:r>
                      <a:endParaRPr lang="en-GB" sz="900" b="0" i="0" u="none" strike="noStrike" noProof="0">
                        <a:solidFill>
                          <a:srgbClr val="000000"/>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900">
                          <a:solidFill>
                            <a:schemeClr val="tx1">
                              <a:lumMod val="95000"/>
                              <a:lumOff val="5000"/>
                            </a:schemeClr>
                          </a:solidFill>
                          <a:latin typeface="Arial" panose="020B0604020202020204" pitchFamily="34" charset="0"/>
                          <a:cs typeface="Arial" panose="020B0604020202020204" pitchFamily="34" charset="0"/>
                        </a:rPr>
                        <a:t>Focus on performance data to inform ways of working</a:t>
                      </a:r>
                    </a:p>
                    <a:p>
                      <a:pPr marL="171450" lvl="0" indent="-171450">
                        <a:buFont typeface="Arial" panose="020B0604020202020204" pitchFamily="34" charset="0"/>
                        <a:buChar char="•"/>
                      </a:pPr>
                      <a:r>
                        <a:rPr lang="en-GB" sz="900">
                          <a:solidFill>
                            <a:schemeClr val="tx1">
                              <a:lumMod val="95000"/>
                              <a:lumOff val="5000"/>
                            </a:schemeClr>
                          </a:solidFill>
                          <a:latin typeface="Arial" panose="020B0604020202020204" pitchFamily="34" charset="0"/>
                          <a:cs typeface="Arial" panose="020B0604020202020204" pitchFamily="34" charset="0"/>
                        </a:rPr>
                        <a:t>Reviewed digital social media policy</a:t>
                      </a:r>
                    </a:p>
                    <a:p>
                      <a:pPr marL="171450" lvl="0" indent="-171450">
                        <a:buFont typeface="Arial" panose="020B0604020202020204" pitchFamily="34" charset="0"/>
                        <a:buChar char="•"/>
                      </a:pPr>
                      <a:r>
                        <a:rPr lang="en-GB" sz="900">
                          <a:solidFill>
                            <a:schemeClr val="tx1">
                              <a:lumMod val="95000"/>
                              <a:lumOff val="5000"/>
                            </a:schemeClr>
                          </a:solidFill>
                          <a:latin typeface="Arial" panose="020B0604020202020204" pitchFamily="34" charset="0"/>
                          <a:cs typeface="Arial" panose="020B0604020202020204" pitchFamily="34" charset="0"/>
                        </a:rPr>
                        <a:t>Increasingly consistent design and tone of voice</a:t>
                      </a:r>
                    </a:p>
                    <a:p>
                      <a:pPr marL="171450" lvl="0" indent="-171450">
                        <a:buFont typeface="Arial" panose="020B0604020202020204" pitchFamily="34" charset="0"/>
                        <a:buChar char="•"/>
                      </a:pPr>
                      <a:r>
                        <a:rPr lang="en-GB" sz="900">
                          <a:solidFill>
                            <a:schemeClr val="tx1">
                              <a:lumMod val="95000"/>
                              <a:lumOff val="5000"/>
                            </a:schemeClr>
                          </a:solidFill>
                          <a:latin typeface="Arial" panose="020B0604020202020204" pitchFamily="34" charset="0"/>
                          <a:cs typeface="Arial" panose="020B0604020202020204" pitchFamily="34" charset="0"/>
                        </a:rPr>
                        <a:t>Increased use of digital tools to improve accessibility (subtitles on videos, for example including in Welsh and other languages when required)</a:t>
                      </a:r>
                    </a:p>
                    <a:p>
                      <a:pPr marL="171450" lvl="0" indent="-171450">
                        <a:buFont typeface="Arial" panose="020B0604020202020204" pitchFamily="34" charset="0"/>
                        <a:buChar char="•"/>
                      </a:pPr>
                      <a:r>
                        <a:rPr lang="en-GB" sz="900" b="1">
                          <a:solidFill>
                            <a:schemeClr val="tx1">
                              <a:lumMod val="95000"/>
                              <a:lumOff val="5000"/>
                            </a:schemeClr>
                          </a:solidFill>
                          <a:latin typeface="Arial" panose="020B0604020202020204" pitchFamily="34" charset="0"/>
                          <a:cs typeface="Arial" panose="020B0604020202020204" pitchFamily="34" charset="0"/>
                        </a:rPr>
                        <a:t>200</a:t>
                      </a:r>
                      <a:r>
                        <a:rPr lang="en-GB" sz="900">
                          <a:solidFill>
                            <a:schemeClr val="tx1">
                              <a:lumMod val="95000"/>
                              <a:lumOff val="5000"/>
                            </a:schemeClr>
                          </a:solidFill>
                          <a:latin typeface="Arial" panose="020B0604020202020204" pitchFamily="34" charset="0"/>
                          <a:cs typeface="Arial" panose="020B0604020202020204" pitchFamily="34" charset="0"/>
                        </a:rPr>
                        <a:t> officers and staff trained on Orlo</a:t>
                      </a:r>
                    </a:p>
                  </a:txBody>
                  <a:tcPr>
                    <a:solidFill>
                      <a:schemeClr val="accent1">
                        <a:lumMod val="40000"/>
                        <a:lumOff val="60000"/>
                      </a:schemeClr>
                    </a:solidFill>
                  </a:tcPr>
                </a:tc>
                <a:tc>
                  <a:txBody>
                    <a:bodyPr/>
                    <a:lstStyle/>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Implementation of strategy</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Refined content planning process and evaluation process</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Building on increasing local following, with a goal of reaching </a:t>
                      </a:r>
                      <a:r>
                        <a:rPr lang="en-GB" sz="900" b="1">
                          <a:solidFill>
                            <a:schemeClr val="tx1">
                              <a:lumMod val="95000"/>
                              <a:lumOff val="5000"/>
                            </a:schemeClr>
                          </a:solidFill>
                          <a:latin typeface="Arial" panose="020B0604020202020204" pitchFamily="34" charset="0"/>
                          <a:cs typeface="Arial" panose="020B0604020202020204" pitchFamily="34" charset="0"/>
                        </a:rPr>
                        <a:t>60%</a:t>
                      </a:r>
                      <a:r>
                        <a:rPr lang="en-GB" sz="900">
                          <a:solidFill>
                            <a:schemeClr val="tx1">
                              <a:lumMod val="95000"/>
                              <a:lumOff val="5000"/>
                            </a:schemeClr>
                          </a:solidFill>
                          <a:latin typeface="Arial" panose="020B0604020202020204" pitchFamily="34" charset="0"/>
                          <a:cs typeface="Arial" panose="020B0604020202020204" pitchFamily="34" charset="0"/>
                        </a:rPr>
                        <a:t> of the population of Gwent</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Continued development of short-form videos across existing channels</a:t>
                      </a:r>
                    </a:p>
                    <a:p>
                      <a:pPr marL="171450" lvl="0" indent="-171450">
                        <a:buFont typeface="Arial"/>
                        <a:buChar char="•"/>
                      </a:pPr>
                      <a:r>
                        <a:rPr lang="en-GB" sz="900">
                          <a:latin typeface="Arial" panose="020B0604020202020204" pitchFamily="34" charset="0"/>
                          <a:cs typeface="Arial" panose="020B0604020202020204" pitchFamily="34" charset="0"/>
                        </a:rPr>
                        <a:t>Building on increasing following of local Facebook channels</a:t>
                      </a:r>
                    </a:p>
                    <a:p>
                      <a:pPr marL="171450" lvl="0" indent="-171450">
                        <a:buFont typeface="Arial"/>
                        <a:buChar char="•"/>
                      </a:pPr>
                      <a:r>
                        <a:rPr lang="en-GB" sz="900" b="0" i="0" u="none" strike="noStrike" noProof="0">
                          <a:solidFill>
                            <a:srgbClr val="000000"/>
                          </a:solidFill>
                          <a:latin typeface="Arial" panose="020B0604020202020204" pitchFamily="34" charset="0"/>
                          <a:cs typeface="Arial" panose="020B0604020202020204" pitchFamily="34" charset="0"/>
                        </a:rPr>
                        <a:t>Introduction of WhatsApp as a new digital channel</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sz="900" b="0" i="0" u="none" strike="noStrike" noProof="0">
                          <a:solidFill>
                            <a:srgbClr val="000000"/>
                          </a:solidFill>
                          <a:latin typeface="Arial" panose="020B0604020202020204" pitchFamily="34" charset="0"/>
                          <a:cs typeface="Arial" panose="020B0604020202020204" pitchFamily="34" charset="0"/>
                        </a:rPr>
                        <a:t>Introduction of 2</a:t>
                      </a:r>
                      <a:r>
                        <a:rPr lang="en-GB" sz="900" b="0" i="0" u="none" strike="noStrike" baseline="30000" noProof="0">
                          <a:solidFill>
                            <a:srgbClr val="000000"/>
                          </a:solidFill>
                          <a:latin typeface="Arial" panose="020B0604020202020204" pitchFamily="34" charset="0"/>
                          <a:cs typeface="Arial" panose="020B0604020202020204" pitchFamily="34" charset="0"/>
                        </a:rPr>
                        <a:t>nd</a:t>
                      </a:r>
                      <a:r>
                        <a:rPr lang="en-GB" sz="900" b="0" i="0" u="none" strike="noStrike" noProof="0">
                          <a:solidFill>
                            <a:srgbClr val="000000"/>
                          </a:solidFill>
                          <a:latin typeface="Arial" panose="020B0604020202020204" pitchFamily="34" charset="0"/>
                          <a:cs typeface="Arial" panose="020B0604020202020204" pitchFamily="34" charset="0"/>
                        </a:rPr>
                        <a:t> Instagram page for Welsh language content</a:t>
                      </a:r>
                      <a:endParaRPr lang="en-GB" sz="900">
                        <a:latin typeface="Arial" panose="020B0604020202020204" pitchFamily="34" charset="0"/>
                        <a:cs typeface="Arial" panose="020B0604020202020204" pitchFamily="34" charset="0"/>
                      </a:endParaRPr>
                    </a:p>
                    <a:p>
                      <a:pPr marL="171450" lvl="0" indent="-171450">
                        <a:buFont typeface="Arial"/>
                        <a:buChar char="•"/>
                      </a:pPr>
                      <a:r>
                        <a:rPr lang="en-GB" sz="900" b="0" i="0" u="none" strike="noStrike" noProof="0">
                          <a:solidFill>
                            <a:schemeClr val="tx1">
                              <a:lumMod val="95000"/>
                              <a:lumOff val="5000"/>
                            </a:schemeClr>
                          </a:solidFill>
                          <a:latin typeface="Arial" panose="020B0604020202020204" pitchFamily="34" charset="0"/>
                          <a:cs typeface="Arial" panose="020B0604020202020204" pitchFamily="34" charset="0"/>
                        </a:rPr>
                        <a:t>Developing YouTube and long-form videos</a:t>
                      </a:r>
                      <a:endParaRPr lang="en-GB" sz="900" b="0" i="0" u="none" strike="noStrike" noProof="0">
                        <a:solidFill>
                          <a:srgbClr val="000000"/>
                        </a:solidFill>
                        <a:latin typeface="Arial" panose="020B0604020202020204" pitchFamily="34" charset="0"/>
                        <a:cs typeface="Arial" panose="020B0604020202020204" pitchFamily="34" charset="0"/>
                      </a:endParaRPr>
                    </a:p>
                    <a:p>
                      <a:pPr marL="171450" lvl="0" indent="-171450">
                        <a:buFont typeface="Arial"/>
                        <a:buChar char="•"/>
                      </a:pPr>
                      <a:r>
                        <a:rPr lang="en-GB" sz="900" b="0" i="0" u="none" strike="noStrike" noProof="0">
                          <a:solidFill>
                            <a:srgbClr val="000000"/>
                          </a:solidFill>
                          <a:latin typeface="Arial" panose="020B0604020202020204" pitchFamily="34" charset="0"/>
                          <a:cs typeface="Arial" panose="020B0604020202020204" pitchFamily="34" charset="0"/>
                        </a:rPr>
                        <a:t>Renewed digital audience profiles</a:t>
                      </a:r>
                      <a:endParaRPr lang="en-GB" sz="900" b="0" i="0" u="none" strike="noStrike" noProof="0">
                        <a:solidFill>
                          <a:schemeClr val="tx1">
                            <a:lumMod val="95000"/>
                            <a:lumOff val="5000"/>
                          </a:schemeClr>
                        </a:solidFill>
                        <a:latin typeface="Arial" panose="020B0604020202020204" pitchFamily="34" charset="0"/>
                        <a:cs typeface="Arial" panose="020B0604020202020204" pitchFamily="34" charset="0"/>
                      </a:endParaRPr>
                    </a:p>
                    <a:p>
                      <a:pPr marL="171450" lvl="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Continuous review of performance Established design and tone of voice for all content</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Diverse content based on local audiences</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Use of population data and other insights to inform how we communicate to different groups</a:t>
                      </a:r>
                    </a:p>
                    <a:p>
                      <a:pPr marL="171450" lvl="0" indent="-171450">
                        <a:buFont typeface="Arial"/>
                        <a:buChar char="•"/>
                      </a:pPr>
                      <a:r>
                        <a:rPr lang="en-GB" sz="900">
                          <a:solidFill>
                            <a:schemeClr val="tx1">
                              <a:lumMod val="95000"/>
                              <a:lumOff val="5000"/>
                            </a:schemeClr>
                          </a:solidFill>
                          <a:latin typeface="Arial"/>
                          <a:cs typeface="Arial"/>
                        </a:rPr>
                        <a:t>Clear misinformation/disinformation/malinformation guidance and escalation framework</a:t>
                      </a: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Establishment of network of learning and development to aid online users</a:t>
                      </a:r>
                    </a:p>
                  </a:txBody>
                  <a:tcPr/>
                </a:tc>
                <a:tc>
                  <a:txBody>
                    <a:bodyPr/>
                    <a:lstStyle/>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Service level agreement for all digital forms of communication</a:t>
                      </a:r>
                      <a:endParaRPr lang="en-US" sz="900">
                        <a:latin typeface="Arial" panose="020B0604020202020204" pitchFamily="34" charset="0"/>
                        <a:cs typeface="Arial" panose="020B0604020202020204" pitchFamily="34" charset="0"/>
                      </a:endParaRPr>
                    </a:p>
                    <a:p>
                      <a:pPr marL="17145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Review existing strategy</a:t>
                      </a:r>
                    </a:p>
                    <a:p>
                      <a:pPr marL="171450" lvl="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Digital channels where we are a trusted voice</a:t>
                      </a:r>
                    </a:p>
                    <a:p>
                      <a:pPr marL="171450" lvl="0" indent="-171450">
                        <a:buFont typeface="Arial"/>
                        <a:buChar char="•"/>
                      </a:pPr>
                      <a:r>
                        <a:rPr lang="en-GB" sz="900">
                          <a:solidFill>
                            <a:schemeClr val="tx1">
                              <a:lumMod val="95000"/>
                              <a:lumOff val="5000"/>
                            </a:schemeClr>
                          </a:solidFill>
                          <a:latin typeface="Arial" panose="020B0604020202020204" pitchFamily="34" charset="0"/>
                          <a:cs typeface="Arial" panose="020B0604020202020204" pitchFamily="34" charset="0"/>
                        </a:rPr>
                        <a:t>Develop more tailored digital campaigns aligned to operational objectives</a:t>
                      </a:r>
                    </a:p>
                    <a:p>
                      <a:pPr marL="171450" lvl="0" indent="-171450">
                        <a:buFont typeface="Arial"/>
                        <a:buChar char="•"/>
                      </a:pPr>
                      <a:endParaRPr lang="en-GB" sz="900">
                        <a:solidFill>
                          <a:schemeClr val="tx1">
                            <a:lumMod val="95000"/>
                            <a:lumOff val="5000"/>
                          </a:schemeClr>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88000839"/>
                  </a:ext>
                </a:extLst>
              </a:tr>
            </a:tbl>
          </a:graphicData>
        </a:graphic>
      </p:graphicFrame>
    </p:spTree>
    <p:extLst>
      <p:ext uri="{BB962C8B-B14F-4D97-AF65-F5344CB8AC3E}">
        <p14:creationId xmlns:p14="http://schemas.microsoft.com/office/powerpoint/2010/main" val="3743596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0FB63-0B16-463D-B9E3-6866F1F4693A}"/>
              </a:ext>
            </a:extLst>
          </p:cNvPr>
          <p:cNvSpPr>
            <a:spLocks noGrp="1"/>
          </p:cNvSpPr>
          <p:nvPr>
            <p:ph type="title"/>
          </p:nvPr>
        </p:nvSpPr>
        <p:spPr/>
        <p:txBody>
          <a:bodyPr/>
          <a:lstStyle/>
          <a:p>
            <a:r>
              <a:rPr lang="en-GB"/>
              <a:t>MEASURING PERFORMANCE</a:t>
            </a:r>
          </a:p>
        </p:txBody>
      </p:sp>
      <p:sp>
        <p:nvSpPr>
          <p:cNvPr id="7" name="TextBox 6">
            <a:extLst>
              <a:ext uri="{FF2B5EF4-FFF2-40B4-BE49-F238E27FC236}">
                <a16:creationId xmlns:a16="http://schemas.microsoft.com/office/drawing/2014/main" id="{5D87656E-5AC5-4C00-BCD8-9B123C386EF1}"/>
              </a:ext>
            </a:extLst>
          </p:cNvPr>
          <p:cNvSpPr txBox="1"/>
          <p:nvPr/>
        </p:nvSpPr>
        <p:spPr>
          <a:xfrm>
            <a:off x="2014916" y="845517"/>
            <a:ext cx="10089259" cy="954107"/>
          </a:xfrm>
          <a:prstGeom prst="rect">
            <a:avLst/>
          </a:prstGeom>
          <a:noFill/>
        </p:spPr>
        <p:txBody>
          <a:bodyPr wrap="square" lIns="91440" tIns="45720" rIns="91440" bIns="45720" rtlCol="0" anchor="t">
            <a:spAutoFit/>
          </a:bodyPr>
          <a:lstStyle/>
          <a:p>
            <a:r>
              <a:rPr lang="en-GB" sz="1400">
                <a:solidFill>
                  <a:srgbClr val="0D2A67"/>
                </a:solidFill>
                <a:latin typeface="Arial" panose="020B0604020202020204" pitchFamily="34" charset="0"/>
                <a:cs typeface="Arial" panose="020B0604020202020204" pitchFamily="34" charset="0"/>
              </a:rPr>
              <a:t>Delivering the objectives set out within this strategy can only be achieved through robust monitoring of key performance indicators (KPIs). All identified will adhere to the SMART principle: </a:t>
            </a:r>
            <a:endParaRPr lang="en-US" sz="1400">
              <a:latin typeface="Arial" panose="020B0604020202020204" pitchFamily="34" charset="0"/>
              <a:cs typeface="Arial" panose="020B0604020202020204" pitchFamily="34" charset="0"/>
            </a:endParaRPr>
          </a:p>
          <a:p>
            <a:endParaRPr lang="en-GB" sz="1400" b="1">
              <a:latin typeface="Arial" panose="020B0604020202020204" pitchFamily="34" charset="0"/>
              <a:cs typeface="Arial" panose="020B0604020202020204" pitchFamily="34" charset="0"/>
            </a:endParaRPr>
          </a:p>
          <a:p>
            <a:r>
              <a:rPr lang="en-GB" sz="1400" b="1">
                <a:solidFill>
                  <a:srgbClr val="0D2B67"/>
                </a:solidFill>
                <a:latin typeface="Arial" panose="020B0604020202020204" pitchFamily="34" charset="0"/>
                <a:ea typeface="+mn-lt"/>
                <a:cs typeface="Arial" panose="020B0604020202020204" pitchFamily="34" charset="0"/>
              </a:rPr>
              <a:t>S</a:t>
            </a:r>
            <a:r>
              <a:rPr lang="en-GB" sz="1400">
                <a:solidFill>
                  <a:srgbClr val="0D2B67"/>
                </a:solidFill>
                <a:latin typeface="Arial" panose="020B0604020202020204" pitchFamily="34" charset="0"/>
                <a:ea typeface="+mn-lt"/>
                <a:cs typeface="Arial" panose="020B0604020202020204" pitchFamily="34" charset="0"/>
              </a:rPr>
              <a:t>pecific | </a:t>
            </a:r>
            <a:r>
              <a:rPr lang="en-GB" sz="1400" b="1">
                <a:solidFill>
                  <a:srgbClr val="0D2B67"/>
                </a:solidFill>
                <a:latin typeface="Arial" panose="020B0604020202020204" pitchFamily="34" charset="0"/>
                <a:ea typeface="+mn-lt"/>
                <a:cs typeface="Arial" panose="020B0604020202020204" pitchFamily="34" charset="0"/>
              </a:rPr>
              <a:t>M</a:t>
            </a:r>
            <a:r>
              <a:rPr lang="en-GB" sz="1400">
                <a:solidFill>
                  <a:srgbClr val="0D2B67"/>
                </a:solidFill>
                <a:latin typeface="Arial" panose="020B0604020202020204" pitchFamily="34" charset="0"/>
                <a:ea typeface="+mn-lt"/>
                <a:cs typeface="Arial" panose="020B0604020202020204" pitchFamily="34" charset="0"/>
              </a:rPr>
              <a:t>easurable |</a:t>
            </a:r>
            <a:r>
              <a:rPr lang="en-GB" sz="1400" b="1">
                <a:solidFill>
                  <a:srgbClr val="0D2B67"/>
                </a:solidFill>
                <a:latin typeface="Arial" panose="020B0604020202020204" pitchFamily="34" charset="0"/>
                <a:ea typeface="+mn-lt"/>
                <a:cs typeface="Arial" panose="020B0604020202020204" pitchFamily="34" charset="0"/>
              </a:rPr>
              <a:t> A</a:t>
            </a:r>
            <a:r>
              <a:rPr lang="en-GB" sz="1400">
                <a:solidFill>
                  <a:srgbClr val="0D2B67"/>
                </a:solidFill>
                <a:latin typeface="Arial" panose="020B0604020202020204" pitchFamily="34" charset="0"/>
                <a:ea typeface="+mn-lt"/>
                <a:cs typeface="Arial" panose="020B0604020202020204" pitchFamily="34" charset="0"/>
              </a:rPr>
              <a:t>ttainable | </a:t>
            </a:r>
            <a:r>
              <a:rPr lang="en-GB" sz="1400" b="1">
                <a:solidFill>
                  <a:srgbClr val="0D2B67"/>
                </a:solidFill>
                <a:latin typeface="Arial" panose="020B0604020202020204" pitchFamily="34" charset="0"/>
                <a:ea typeface="+mn-lt"/>
                <a:cs typeface="Arial" panose="020B0604020202020204" pitchFamily="34" charset="0"/>
              </a:rPr>
              <a:t>R</a:t>
            </a:r>
            <a:r>
              <a:rPr lang="en-GB" sz="1400">
                <a:solidFill>
                  <a:srgbClr val="0D2B67"/>
                </a:solidFill>
                <a:latin typeface="Arial" panose="020B0604020202020204" pitchFamily="34" charset="0"/>
                <a:ea typeface="+mn-lt"/>
                <a:cs typeface="Arial" panose="020B0604020202020204" pitchFamily="34" charset="0"/>
              </a:rPr>
              <a:t>elevant | </a:t>
            </a:r>
            <a:r>
              <a:rPr lang="en-GB" sz="1400" b="1">
                <a:solidFill>
                  <a:srgbClr val="0D2B67"/>
                </a:solidFill>
                <a:latin typeface="Arial" panose="020B0604020202020204" pitchFamily="34" charset="0"/>
                <a:ea typeface="+mn-lt"/>
                <a:cs typeface="Arial" panose="020B0604020202020204" pitchFamily="34" charset="0"/>
              </a:rPr>
              <a:t>T</a:t>
            </a:r>
            <a:r>
              <a:rPr lang="en-GB" sz="1400">
                <a:solidFill>
                  <a:srgbClr val="0D2B67"/>
                </a:solidFill>
                <a:latin typeface="Arial" panose="020B0604020202020204" pitchFamily="34" charset="0"/>
                <a:ea typeface="+mn-lt"/>
                <a:cs typeface="Arial" panose="020B0604020202020204" pitchFamily="34" charset="0"/>
              </a:rPr>
              <a:t>imely</a:t>
            </a:r>
            <a:endParaRPr lang="en-GB" sz="1400">
              <a:solidFill>
                <a:srgbClr val="0D2B67"/>
              </a:solidFill>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522D66DF-B307-254C-EB65-AC9C984592A2}"/>
              </a:ext>
            </a:extLst>
          </p:cNvPr>
          <p:cNvGraphicFramePr>
            <a:graphicFrameLocks noGrp="1"/>
          </p:cNvGraphicFramePr>
          <p:nvPr>
            <p:extLst>
              <p:ext uri="{D42A27DB-BD31-4B8C-83A1-F6EECF244321}">
                <p14:modId xmlns:p14="http://schemas.microsoft.com/office/powerpoint/2010/main" val="3618483101"/>
              </p:ext>
            </p:extLst>
          </p:nvPr>
        </p:nvGraphicFramePr>
        <p:xfrm>
          <a:off x="2013510" y="1942104"/>
          <a:ext cx="10089258" cy="2340000"/>
        </p:xfrm>
        <a:graphic>
          <a:graphicData uri="http://schemas.openxmlformats.org/drawingml/2006/table">
            <a:tbl>
              <a:tblPr firstRow="1" bandRow="1">
                <a:tableStyleId>{5C22544A-7EE6-4342-B048-85BDC9FD1C3A}</a:tableStyleId>
              </a:tblPr>
              <a:tblGrid>
                <a:gridCol w="3363086">
                  <a:extLst>
                    <a:ext uri="{9D8B030D-6E8A-4147-A177-3AD203B41FA5}">
                      <a16:colId xmlns:a16="http://schemas.microsoft.com/office/drawing/2014/main" val="1204415625"/>
                    </a:ext>
                  </a:extLst>
                </a:gridCol>
                <a:gridCol w="3363086">
                  <a:extLst>
                    <a:ext uri="{9D8B030D-6E8A-4147-A177-3AD203B41FA5}">
                      <a16:colId xmlns:a16="http://schemas.microsoft.com/office/drawing/2014/main" val="3451677197"/>
                    </a:ext>
                  </a:extLst>
                </a:gridCol>
                <a:gridCol w="3363086">
                  <a:extLst>
                    <a:ext uri="{9D8B030D-6E8A-4147-A177-3AD203B41FA5}">
                      <a16:colId xmlns:a16="http://schemas.microsoft.com/office/drawing/2014/main" val="4092902458"/>
                    </a:ext>
                  </a:extLst>
                </a:gridCol>
              </a:tblGrid>
              <a:tr h="540000">
                <a:tc>
                  <a:txBody>
                    <a:bodyPr/>
                    <a:lstStyle/>
                    <a:p>
                      <a:pPr lvl="0">
                        <a:buNone/>
                      </a:pPr>
                      <a:r>
                        <a:rPr lang="en-GB" sz="1600" b="1" i="0" u="none" strike="noStrike" noProof="0">
                          <a:solidFill>
                            <a:schemeClr val="bg1"/>
                          </a:solidFill>
                          <a:latin typeface="Arial" panose="020B0604020202020204" pitchFamily="34" charset="0"/>
                          <a:cs typeface="Arial" panose="020B0604020202020204" pitchFamily="34" charset="0"/>
                        </a:rPr>
                        <a:t>IDENTIFIED MEASURES</a:t>
                      </a:r>
                      <a:endParaRPr lang="en-US" sz="2000">
                        <a:solidFill>
                          <a:schemeClr val="bg1"/>
                        </a:solidFill>
                        <a:latin typeface="Arial" panose="020B0604020202020204" pitchFamily="34" charset="0"/>
                        <a:cs typeface="Arial" panose="020B0604020202020204" pitchFamily="34" charset="0"/>
                      </a:endParaRPr>
                    </a:p>
                  </a:txBody>
                  <a:tcPr anchor="ctr"/>
                </a:tc>
                <a:tc>
                  <a:txBody>
                    <a:bodyPr/>
                    <a:lstStyle/>
                    <a:p>
                      <a:pPr lvl="0">
                        <a:buNone/>
                      </a:pPr>
                      <a:r>
                        <a:rPr lang="en-GB" sz="1600" b="1" i="0" u="none" strike="noStrike" noProof="0">
                          <a:solidFill>
                            <a:schemeClr val="bg1"/>
                          </a:solidFill>
                          <a:latin typeface="Arial" panose="020B0604020202020204" pitchFamily="34" charset="0"/>
                          <a:cs typeface="Arial" panose="020B0604020202020204" pitchFamily="34" charset="0"/>
                        </a:rPr>
                        <a:t>IDENTIFIED REPORTING</a:t>
                      </a:r>
                      <a:endParaRPr lang="en-US" sz="2000">
                        <a:solidFill>
                          <a:schemeClr val="bg1"/>
                        </a:solidFill>
                        <a:latin typeface="Arial" panose="020B0604020202020204" pitchFamily="34" charset="0"/>
                        <a:cs typeface="Arial" panose="020B0604020202020204" pitchFamily="34" charset="0"/>
                      </a:endParaRPr>
                    </a:p>
                  </a:txBody>
                  <a:tcPr anchor="ctr"/>
                </a:tc>
                <a:tc>
                  <a:txBody>
                    <a:bodyPr/>
                    <a:lstStyle/>
                    <a:p>
                      <a:pPr lvl="0">
                        <a:buNone/>
                      </a:pPr>
                      <a:r>
                        <a:rPr lang="en-GB" sz="1600" b="1" i="0" u="none" strike="noStrike" noProof="0">
                          <a:solidFill>
                            <a:schemeClr val="bg1"/>
                          </a:solidFill>
                          <a:latin typeface="Arial" panose="020B0604020202020204" pitchFamily="34" charset="0"/>
                          <a:cs typeface="Arial" panose="020B0604020202020204" pitchFamily="34" charset="0"/>
                        </a:rPr>
                        <a:t>DESIRED OUTCOMES</a:t>
                      </a:r>
                      <a:endParaRPr lang="en-US" sz="2000">
                        <a:solidFill>
                          <a:schemeClr val="bg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390426829"/>
                  </a:ext>
                </a:extLst>
              </a:tr>
              <a:tr h="1800000">
                <a:tc>
                  <a:txBody>
                    <a:bodyPr/>
                    <a:lstStyle/>
                    <a:p>
                      <a:pPr marL="285750" marR="0" lvl="0" indent="-285750" algn="l">
                        <a:lnSpc>
                          <a:spcPct val="100000"/>
                        </a:lnSpc>
                        <a:spcBef>
                          <a:spcPts val="0"/>
                        </a:spcBef>
                        <a:spcAft>
                          <a:spcPts val="0"/>
                        </a:spcAft>
                        <a:buClr>
                          <a:srgbClr val="000000"/>
                        </a:buClr>
                        <a:buFont typeface="Arial,Sans-Serif"/>
                        <a:buChar char="•"/>
                      </a:pPr>
                      <a:endParaRPr lang="en-GB"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followers</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reach </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engagements and engagement rate </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demand and inbox analysis </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sentiment</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conversion and click-through rate</a:t>
                      </a:r>
                      <a:endParaRPr lang="en-US" sz="1400">
                        <a:solidFill>
                          <a:schemeClr val="tx1"/>
                        </a:solidFill>
                        <a:latin typeface="Arial" panose="020B0604020202020204" pitchFamily="34" charset="0"/>
                        <a:cs typeface="Arial" panose="020B0604020202020204" pitchFamily="34" charset="0"/>
                      </a:endParaRPr>
                    </a:p>
                  </a:txBody>
                  <a:tcPr/>
                </a:tc>
                <a:tc>
                  <a:txBody>
                    <a:bodyPr/>
                    <a:lstStyle/>
                    <a:p>
                      <a:pPr marL="285750" marR="0" lvl="0" indent="-285750" algn="l">
                        <a:lnSpc>
                          <a:spcPct val="100000"/>
                        </a:lnSpc>
                        <a:spcBef>
                          <a:spcPts val="0"/>
                        </a:spcBef>
                        <a:spcAft>
                          <a:spcPts val="0"/>
                        </a:spcAft>
                        <a:buClr>
                          <a:srgbClr val="000000"/>
                        </a:buClr>
                        <a:buFont typeface="Arial,Sans-Serif"/>
                        <a:buChar char="•"/>
                      </a:pPr>
                      <a:endParaRPr lang="en-GB"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bi-weekly overview of notable social media content supplied to chief officers at Strategic Force Direction meetings</a:t>
                      </a: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monthly social media performance report </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annual digital communication report</a:t>
                      </a:r>
                    </a:p>
                    <a:p>
                      <a:pPr marL="285750" marR="0" lvl="0" indent="-285750" algn="l">
                        <a:lnSpc>
                          <a:spcPct val="100000"/>
                        </a:lnSpc>
                        <a:spcBef>
                          <a:spcPts val="0"/>
                        </a:spcBef>
                        <a:spcAft>
                          <a:spcPts val="0"/>
                        </a:spcAft>
                        <a:buClr>
                          <a:srgbClr val="000000"/>
                        </a:buClr>
                        <a:buFont typeface="Arial,Sans-Serif"/>
                        <a:buChar char="•"/>
                      </a:pPr>
                      <a:r>
                        <a:rPr lang="en-US" sz="1200" b="0" i="0" u="none" strike="noStrike" noProof="0">
                          <a:solidFill>
                            <a:schemeClr val="tx1"/>
                          </a:solidFill>
                          <a:latin typeface="Arial" panose="020B0604020202020204" pitchFamily="34" charset="0"/>
                          <a:cs typeface="Arial" panose="020B0604020202020204" pitchFamily="34" charset="0"/>
                        </a:rPr>
                        <a:t>national social media survey</a:t>
                      </a:r>
                      <a:endParaRPr lang="en-GB" sz="1200" b="0" i="0" u="none" strike="noStrike" noProof="0">
                        <a:solidFill>
                          <a:schemeClr val="tx1"/>
                        </a:solidFill>
                        <a:latin typeface="Arial" panose="020B0604020202020204" pitchFamily="34" charset="0"/>
                        <a:cs typeface="Arial" panose="020B0604020202020204" pitchFamily="34" charset="0"/>
                      </a:endParaRPr>
                    </a:p>
                  </a:txBody>
                  <a:tcPr/>
                </a:tc>
                <a:tc>
                  <a:txBody>
                    <a:bodyPr/>
                    <a:lstStyle/>
                    <a:p>
                      <a:pPr marL="285750" marR="0" lvl="0" indent="-285750" algn="l">
                        <a:lnSpc>
                          <a:spcPct val="100000"/>
                        </a:lnSpc>
                        <a:spcBef>
                          <a:spcPts val="0"/>
                        </a:spcBef>
                        <a:spcAft>
                          <a:spcPts val="0"/>
                        </a:spcAft>
                        <a:buClr>
                          <a:srgbClr val="000000"/>
                        </a:buClr>
                        <a:buFont typeface="Arial,Sans-Serif"/>
                        <a:buChar char="•"/>
                      </a:pPr>
                      <a:endParaRPr lang="en-GB"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learn from our successes</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identify areas of improvement</a:t>
                      </a:r>
                      <a:endParaRPr lang="en-US" sz="1200" b="0" i="0" u="none" strike="noStrike" noProof="0">
                        <a:solidFill>
                          <a:schemeClr val="tx1"/>
                        </a:solidFill>
                        <a:latin typeface="Arial" panose="020B0604020202020204" pitchFamily="34" charset="0"/>
                        <a:cs typeface="Arial" panose="020B0604020202020204" pitchFamily="34" charset="0"/>
                      </a:endParaRPr>
                    </a:p>
                    <a:p>
                      <a:pPr marL="285750" marR="0" lvl="0" indent="-285750" algn="l">
                        <a:lnSpc>
                          <a:spcPct val="100000"/>
                        </a:lnSpc>
                        <a:spcBef>
                          <a:spcPts val="0"/>
                        </a:spcBef>
                        <a:spcAft>
                          <a:spcPts val="0"/>
                        </a:spcAft>
                        <a:buClr>
                          <a:srgbClr val="000000"/>
                        </a:buClr>
                        <a:buFont typeface="Arial,Sans-Serif"/>
                        <a:buChar char="•"/>
                      </a:pPr>
                      <a:r>
                        <a:rPr lang="en-GB" sz="1200" b="0" i="0" u="none" strike="noStrike" noProof="0">
                          <a:solidFill>
                            <a:schemeClr val="tx1"/>
                          </a:solidFill>
                          <a:latin typeface="Arial" panose="020B0604020202020204" pitchFamily="34" charset="0"/>
                          <a:cs typeface="Arial" panose="020B0604020202020204" pitchFamily="34" charset="0"/>
                        </a:rPr>
                        <a:t>respond effectively to new trends</a:t>
                      </a:r>
                      <a:endParaRPr lang="en-US" sz="140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8977439"/>
                  </a:ext>
                </a:extLst>
              </a:tr>
            </a:tbl>
          </a:graphicData>
        </a:graphic>
      </p:graphicFrame>
    </p:spTree>
    <p:extLst>
      <p:ext uri="{BB962C8B-B14F-4D97-AF65-F5344CB8AC3E}">
        <p14:creationId xmlns:p14="http://schemas.microsoft.com/office/powerpoint/2010/main" val="116331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33B1-432B-28C1-02FA-53E21EB877CE}"/>
              </a:ext>
            </a:extLst>
          </p:cNvPr>
          <p:cNvSpPr>
            <a:spLocks noGrp="1"/>
          </p:cNvSpPr>
          <p:nvPr>
            <p:ph type="title"/>
          </p:nvPr>
        </p:nvSpPr>
        <p:spPr/>
        <p:txBody>
          <a:bodyPr/>
          <a:lstStyle/>
          <a:p>
            <a:r>
              <a:rPr lang="en-US">
                <a:latin typeface="Arial"/>
                <a:cs typeface="Arial"/>
              </a:rPr>
              <a:t>RISKS</a:t>
            </a:r>
            <a:endParaRPr lang="en-US"/>
          </a:p>
        </p:txBody>
      </p:sp>
      <p:graphicFrame>
        <p:nvGraphicFramePr>
          <p:cNvPr id="3" name="Table 2">
            <a:extLst>
              <a:ext uri="{FF2B5EF4-FFF2-40B4-BE49-F238E27FC236}">
                <a16:creationId xmlns:a16="http://schemas.microsoft.com/office/drawing/2014/main" id="{148EA888-B6AB-6FA5-AF4E-36274FE01D05}"/>
              </a:ext>
            </a:extLst>
          </p:cNvPr>
          <p:cNvGraphicFramePr>
            <a:graphicFrameLocks noGrp="1"/>
          </p:cNvGraphicFramePr>
          <p:nvPr>
            <p:extLst>
              <p:ext uri="{D42A27DB-BD31-4B8C-83A1-F6EECF244321}">
                <p14:modId xmlns:p14="http://schemas.microsoft.com/office/powerpoint/2010/main" val="1066733691"/>
              </p:ext>
            </p:extLst>
          </p:nvPr>
        </p:nvGraphicFramePr>
        <p:xfrm>
          <a:off x="194209" y="845517"/>
          <a:ext cx="10052524" cy="5954345"/>
        </p:xfrm>
        <a:graphic>
          <a:graphicData uri="http://schemas.openxmlformats.org/drawingml/2006/table">
            <a:tbl>
              <a:tblPr firstRow="1" bandRow="1">
                <a:tableStyleId>{5C22544A-7EE6-4342-B048-85BDC9FD1C3A}</a:tableStyleId>
              </a:tblPr>
              <a:tblGrid>
                <a:gridCol w="2872841">
                  <a:extLst>
                    <a:ext uri="{9D8B030D-6E8A-4147-A177-3AD203B41FA5}">
                      <a16:colId xmlns:a16="http://schemas.microsoft.com/office/drawing/2014/main" val="314747982"/>
                    </a:ext>
                  </a:extLst>
                </a:gridCol>
                <a:gridCol w="7179683">
                  <a:extLst>
                    <a:ext uri="{9D8B030D-6E8A-4147-A177-3AD203B41FA5}">
                      <a16:colId xmlns:a16="http://schemas.microsoft.com/office/drawing/2014/main" val="617420227"/>
                    </a:ext>
                  </a:extLst>
                </a:gridCol>
              </a:tblGrid>
              <a:tr h="540000">
                <a:tc>
                  <a:txBody>
                    <a:bodyPr/>
                    <a:lstStyle/>
                    <a:p>
                      <a:r>
                        <a:rPr lang="en-US">
                          <a:latin typeface="Arial" panose="020B0604020202020204" pitchFamily="34" charset="0"/>
                          <a:cs typeface="Arial" panose="020B0604020202020204" pitchFamily="34" charset="0"/>
                        </a:rPr>
                        <a:t>RISK</a:t>
                      </a:r>
                    </a:p>
                  </a:txBody>
                  <a:tcPr anchor="ctr"/>
                </a:tc>
                <a:tc>
                  <a:txBody>
                    <a:bodyPr/>
                    <a:lstStyle/>
                    <a:p>
                      <a:r>
                        <a:rPr lang="en-US">
                          <a:latin typeface="Arial" panose="020B0604020202020204" pitchFamily="34" charset="0"/>
                          <a:cs typeface="Arial" panose="020B0604020202020204" pitchFamily="34" charset="0"/>
                        </a:rPr>
                        <a:t>MITIGATION</a:t>
                      </a:r>
                    </a:p>
                  </a:txBody>
                  <a:tcPr anchor="ctr"/>
                </a:tc>
                <a:extLst>
                  <a:ext uri="{0D108BD9-81ED-4DB2-BD59-A6C34878D82A}">
                    <a16:rowId xmlns:a16="http://schemas.microsoft.com/office/drawing/2014/main" val="3645541141"/>
                  </a:ext>
                </a:extLst>
              </a:tr>
              <a:tr h="1082869">
                <a:tc>
                  <a:txBody>
                    <a:bodyPr/>
                    <a:lstStyle/>
                    <a:p>
                      <a:r>
                        <a:rPr lang="en-US" sz="1200" b="1">
                          <a:latin typeface="Arial" panose="020B0604020202020204" pitchFamily="34" charset="0"/>
                          <a:cs typeface="Arial" panose="020B0604020202020204" pitchFamily="34" charset="0"/>
                        </a:rPr>
                        <a:t>X landscape and hateful rhetoric</a:t>
                      </a:r>
                    </a:p>
                  </a:txBody>
                  <a:tcPr/>
                </a:tc>
                <a:tc>
                  <a:txBody>
                    <a:bodyPr/>
                    <a:lstStyle/>
                    <a:p>
                      <a:r>
                        <a:rPr lang="en-US" sz="1200">
                          <a:latin typeface="Arial" panose="020B0604020202020204" pitchFamily="34" charset="0"/>
                          <a:cs typeface="Arial" panose="020B0604020202020204" pitchFamily="34" charset="0"/>
                        </a:rPr>
                        <a:t>We have reduced our accounts on X to two corporate accounts – Eng and Welsh. We have rolled out our local Facebook pages in place of the previous geographical and specialist X accounts which is proving fruitful with high engagement. NPCC's digital lead believes that forces at this time shouldn't come off X all together and that a corporate account should be kept as a 'warning and informing' function. We will continue to review our digital estate and monitor engagement rate.</a:t>
                      </a:r>
                    </a:p>
                  </a:txBody>
                  <a:tcPr/>
                </a:tc>
                <a:extLst>
                  <a:ext uri="{0D108BD9-81ED-4DB2-BD59-A6C34878D82A}">
                    <a16:rowId xmlns:a16="http://schemas.microsoft.com/office/drawing/2014/main" val="1213047734"/>
                  </a:ext>
                </a:extLst>
              </a:tr>
              <a:tr h="1082869">
                <a:tc>
                  <a:txBody>
                    <a:bodyPr/>
                    <a:lstStyle/>
                    <a:p>
                      <a:pPr lvl="0">
                        <a:buNone/>
                      </a:pPr>
                      <a:r>
                        <a:rPr lang="en-US" sz="1200" b="1">
                          <a:latin typeface="Arial"/>
                          <a:cs typeface="Arial"/>
                        </a:rPr>
                        <a:t>Misinformation/disinformation/malinformation</a:t>
                      </a:r>
                      <a:endParaRPr lang="en-US" sz="1200" b="1">
                        <a:latin typeface="Arial" panose="020B0604020202020204" pitchFamily="34" charset="0"/>
                        <a:cs typeface="Arial" panose="020B0604020202020204" pitchFamily="34" charset="0"/>
                      </a:endParaRPr>
                    </a:p>
                  </a:txBody>
                  <a:tcPr/>
                </a:tc>
                <a:tc>
                  <a:txBody>
                    <a:bodyPr/>
                    <a:lstStyle/>
                    <a:p>
                      <a:pPr lvl="0">
                        <a:buNone/>
                      </a:pPr>
                      <a:r>
                        <a:rPr lang="en-US" sz="1200" b="0" i="0" u="none" strike="noStrike" noProof="0">
                          <a:latin typeface="Arial" panose="020B0604020202020204" pitchFamily="34" charset="0"/>
                          <a:cs typeface="Arial" panose="020B0604020202020204" pitchFamily="34" charset="0"/>
                        </a:rPr>
                        <a:t>The new </a:t>
                      </a:r>
                      <a:r>
                        <a:rPr lang="en-US" sz="1200" b="0" i="0" u="none" strike="noStrike" noProof="0" err="1">
                          <a:latin typeface="Arial" panose="020B0604020202020204" pitchFamily="34" charset="0"/>
                          <a:cs typeface="Arial" panose="020B0604020202020204" pitchFamily="34" charset="0"/>
                        </a:rPr>
                        <a:t>Authorised</a:t>
                      </a:r>
                      <a:r>
                        <a:rPr lang="en-US" sz="1200" b="0" i="0" u="none" strike="noStrike" noProof="0">
                          <a:latin typeface="Arial" panose="020B0604020202020204" pitchFamily="34" charset="0"/>
                          <a:cs typeface="Arial" panose="020B0604020202020204" pitchFamily="34" charset="0"/>
                        </a:rPr>
                        <a:t> Professional Practice sets out clear process for forces to tackle disinformation. Of which communications play a part. We will build our process with our Force Contact and Control to ensure misinformation is acted on quickly to ensure trust and confidence in our communities. </a:t>
                      </a:r>
                      <a:endParaRPr lang="en-US">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02355955"/>
                  </a:ext>
                </a:extLst>
              </a:tr>
              <a:tr h="1082869">
                <a:tc>
                  <a:txBody>
                    <a:bodyPr/>
                    <a:lstStyle/>
                    <a:p>
                      <a:pPr lvl="0">
                        <a:buNone/>
                      </a:pPr>
                      <a:r>
                        <a:rPr lang="en-US" sz="1200" b="1">
                          <a:latin typeface="Arial" panose="020B0604020202020204" pitchFamily="34" charset="0"/>
                          <a:cs typeface="Arial" panose="020B0604020202020204" pitchFamily="34" charset="0"/>
                        </a:rPr>
                        <a:t>Social media moderation – hate comments</a:t>
                      </a:r>
                    </a:p>
                  </a:txBody>
                  <a:tcPr/>
                </a:tc>
                <a:tc>
                  <a:txBody>
                    <a:bodyPr/>
                    <a:lstStyle/>
                    <a:p>
                      <a:pPr lvl="0">
                        <a:buNone/>
                      </a:pPr>
                      <a:r>
                        <a:rPr lang="en-US" sz="1200">
                          <a:latin typeface="Arial" panose="020B0604020202020204" pitchFamily="34" charset="0"/>
                          <a:cs typeface="Arial" panose="020B0604020202020204" pitchFamily="34" charset="0"/>
                        </a:rPr>
                        <a:t>We have developed a social media standard operating process which includes a guide on when to disable comments. There is a national working group on social media moderation which we are involved in and will continue to review processes. We have done refresher training with the digital desk officers in the Force Contact and Control around the need to act quickly on hateful comments. We will continue to monitor our response and any further training needed.</a:t>
                      </a:r>
                    </a:p>
                  </a:txBody>
                  <a:tcPr/>
                </a:tc>
                <a:extLst>
                  <a:ext uri="{0D108BD9-81ED-4DB2-BD59-A6C34878D82A}">
                    <a16:rowId xmlns:a16="http://schemas.microsoft.com/office/drawing/2014/main" val="2667072509"/>
                  </a:ext>
                </a:extLst>
              </a:tr>
              <a:tr h="1082869">
                <a:tc>
                  <a:txBody>
                    <a:bodyPr/>
                    <a:lstStyle/>
                    <a:p>
                      <a:pPr lvl="0">
                        <a:buNone/>
                      </a:pPr>
                      <a:r>
                        <a:rPr lang="en-GB" sz="1200" b="1" i="0" u="none" strike="noStrike" noProof="0">
                          <a:solidFill>
                            <a:srgbClr val="000000"/>
                          </a:solidFill>
                          <a:latin typeface="Arial" panose="020B0604020202020204" pitchFamily="34" charset="0"/>
                          <a:cs typeface="Arial" panose="020B0604020202020204" pitchFamily="34" charset="0"/>
                        </a:rPr>
                        <a:t>HMIC believe that police services need to be better equipped to monitor, analyse, and utilise social media in the right way </a:t>
                      </a:r>
                      <a:endParaRPr lang="en-US" sz="1200" b="1">
                        <a:latin typeface="Arial" panose="020B0604020202020204" pitchFamily="34" charset="0"/>
                        <a:cs typeface="Arial" panose="020B0604020202020204" pitchFamily="34" charset="0"/>
                      </a:endParaRPr>
                    </a:p>
                  </a:txBody>
                  <a:tcPr/>
                </a:tc>
                <a:tc>
                  <a:txBody>
                    <a:bodyPr/>
                    <a:lstStyle/>
                    <a:p>
                      <a:pPr lvl="0">
                        <a:buNone/>
                      </a:pPr>
                      <a:r>
                        <a:rPr lang="en-US" sz="1200">
                          <a:latin typeface="Arial" panose="020B0604020202020204" pitchFamily="34" charset="0"/>
                          <a:cs typeface="Arial" panose="020B0604020202020204" pitchFamily="34" charset="0"/>
                        </a:rPr>
                        <a:t>Currently HMIC do not evaluate social media demand and how we respond to the public. The likelihood is that HMIC will start to include more audits of digital contact in the future. We will work with Force Contact and Control on training and how we can work together to improve trust and confidence.</a:t>
                      </a:r>
                    </a:p>
                  </a:txBody>
                  <a:tcPr/>
                </a:tc>
                <a:extLst>
                  <a:ext uri="{0D108BD9-81ED-4DB2-BD59-A6C34878D82A}">
                    <a16:rowId xmlns:a16="http://schemas.microsoft.com/office/drawing/2014/main" val="3650049766"/>
                  </a:ext>
                </a:extLst>
              </a:tr>
              <a:tr h="1082869">
                <a:tc>
                  <a:txBody>
                    <a:bodyPr/>
                    <a:lstStyle/>
                    <a:p>
                      <a:r>
                        <a:rPr lang="en-US" sz="1200" b="1">
                          <a:latin typeface="Arial" panose="020B0604020202020204" pitchFamily="34" charset="0"/>
                          <a:cs typeface="Arial" panose="020B0604020202020204" pitchFamily="34" charset="0"/>
                        </a:rPr>
                        <a:t>TikTok security issues</a:t>
                      </a:r>
                    </a:p>
                  </a:txBody>
                  <a:tcPr/>
                </a:tc>
                <a:tc>
                  <a:txBody>
                    <a:bodyPr/>
                    <a:lstStyle/>
                    <a:p>
                      <a:r>
                        <a:rPr lang="en-US" sz="1200">
                          <a:latin typeface="Arial" panose="020B0604020202020204" pitchFamily="34" charset="0"/>
                          <a:cs typeface="Arial" panose="020B0604020202020204" pitchFamily="34" charset="0"/>
                        </a:rPr>
                        <a:t>Monitor and keep abreast of national NPCC digital communications advice.</a:t>
                      </a:r>
                    </a:p>
                    <a:p>
                      <a:pPr lvl="0">
                        <a:buNone/>
                      </a:pPr>
                      <a:endParaRPr lang="en-US" sz="1200">
                        <a:latin typeface="Arial" panose="020B0604020202020204" pitchFamily="34" charset="0"/>
                        <a:cs typeface="Arial" panose="020B0604020202020204" pitchFamily="34" charset="0"/>
                      </a:endParaRPr>
                    </a:p>
                    <a:p>
                      <a:pPr lvl="0">
                        <a:buNone/>
                      </a:pPr>
                      <a:r>
                        <a:rPr lang="en-US" sz="1200">
                          <a:latin typeface="Arial" panose="020B0604020202020204" pitchFamily="34" charset="0"/>
                          <a:cs typeface="Arial" panose="020B0604020202020204" pitchFamily="34" charset="0"/>
                        </a:rPr>
                        <a:t>iPhone being used which is not on the GWP network.</a:t>
                      </a:r>
                    </a:p>
                  </a:txBody>
                  <a:tcPr/>
                </a:tc>
                <a:extLst>
                  <a:ext uri="{0D108BD9-81ED-4DB2-BD59-A6C34878D82A}">
                    <a16:rowId xmlns:a16="http://schemas.microsoft.com/office/drawing/2014/main" val="1337173350"/>
                  </a:ext>
                </a:extLst>
              </a:tr>
            </a:tbl>
          </a:graphicData>
        </a:graphic>
      </p:graphicFrame>
    </p:spTree>
    <p:extLst>
      <p:ext uri="{BB962C8B-B14F-4D97-AF65-F5344CB8AC3E}">
        <p14:creationId xmlns:p14="http://schemas.microsoft.com/office/powerpoint/2010/main" val="2081836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18F42B2AE5CA46A49B8FE2E28CF54D" ma:contentTypeVersion="3" ma:contentTypeDescription="Create a new document." ma:contentTypeScope="" ma:versionID="bae008a4cbd89a6abbd3ba59d7eeec23">
  <xsd:schema xmlns:xsd="http://www.w3.org/2001/XMLSchema" xmlns:xs="http://www.w3.org/2001/XMLSchema" xmlns:p="http://schemas.microsoft.com/office/2006/metadata/properties" xmlns:ns2="e24ad573-17c5-4165-b03e-ce4e17f26247" targetNamespace="http://schemas.microsoft.com/office/2006/metadata/properties" ma:root="true" ma:fieldsID="443faea474f2b6af77cf0e5b53705b40" ns2:_="">
    <xsd:import namespace="e24ad573-17c5-4165-b03e-ce4e17f26247"/>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4ad573-17c5-4165-b03e-ce4e17f262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922D09-B425-40AA-A2DA-18B16301DF73}">
  <ds:schemaRefs>
    <ds:schemaRef ds:uri="f2a80775-09dd-4f59-a13b-c61c125c6c63"/>
    <ds:schemaRef ds:uri="f92ad5ce-a633-4abd-b00c-15d390ad03c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9792b062-e826-42d1-982a-ae453fb5ac48"/>
    <ds:schemaRef ds:uri="837a6baa-a36e-4325-bf43-40a64c6202b9"/>
  </ds:schemaRefs>
</ds:datastoreItem>
</file>

<file path=customXml/itemProps2.xml><?xml version="1.0" encoding="utf-8"?>
<ds:datastoreItem xmlns:ds="http://schemas.openxmlformats.org/officeDocument/2006/customXml" ds:itemID="{5C9B8C3E-6F13-448F-AEB9-AA18F4B56321}">
  <ds:schemaRefs>
    <ds:schemaRef ds:uri="http://schemas.microsoft.com/sharepoint/v3/contenttype/forms"/>
  </ds:schemaRefs>
</ds:datastoreItem>
</file>

<file path=customXml/itemProps3.xml><?xml version="1.0" encoding="utf-8"?>
<ds:datastoreItem xmlns:ds="http://schemas.openxmlformats.org/officeDocument/2006/customXml" ds:itemID="{BBCA143E-B2CE-41AC-AE89-EB571BF638B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4</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DIGITAL  COMMUNICATIONS STRATEGY</vt:lpstr>
      <vt:lpstr>WHY ARE WE DOING THIS? </vt:lpstr>
      <vt:lpstr>OUR STRATEGY</vt:lpstr>
      <vt:lpstr>WHAT DOES SUCCESS LOOK LIKE?</vt:lpstr>
      <vt:lpstr>HOW WILL WE ACHIEVE OUR GOAL?</vt:lpstr>
      <vt:lpstr>CHANNEL MATRIX &amp; OWNERSHIP</vt:lpstr>
      <vt:lpstr>OUR JOURNEY</vt:lpstr>
      <vt:lpstr>MEASURING PERFORMANCE</vt:lpstr>
      <vt:lpstr>RISKS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 Department</dc:creator>
  <cp:revision>3</cp:revision>
  <cp:lastPrinted>2026-01-05T10:30:34Z</cp:lastPrinted>
  <dcterms:created xsi:type="dcterms:W3CDTF">2020-09-14T11:38:00Z</dcterms:created>
  <dcterms:modified xsi:type="dcterms:W3CDTF">2026-03-09T13:42:12Z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acd28b-79a3-4a0f-b0ff-4b75658b1549_Enabled">
    <vt:lpwstr>true</vt:lpwstr>
  </property>
  <property fmtid="{D5CDD505-2E9C-101B-9397-08002B2CF9AE}" pid="3" name="MSIP_Label_f2acd28b-79a3-4a0f-b0ff-4b75658b1549_SetDate">
    <vt:lpwstr>2022-12-22T12:14:24Z</vt:lpwstr>
  </property>
  <property fmtid="{D5CDD505-2E9C-101B-9397-08002B2CF9AE}" pid="4" name="MSIP_Label_f2acd28b-79a3-4a0f-b0ff-4b75658b1549_Method">
    <vt:lpwstr>Standard</vt:lpwstr>
  </property>
  <property fmtid="{D5CDD505-2E9C-101B-9397-08002B2CF9AE}" pid="5" name="MSIP_Label_f2acd28b-79a3-4a0f-b0ff-4b75658b1549_Name">
    <vt:lpwstr>OFFICIAL</vt:lpwstr>
  </property>
  <property fmtid="{D5CDD505-2E9C-101B-9397-08002B2CF9AE}" pid="6" name="MSIP_Label_f2acd28b-79a3-4a0f-b0ff-4b75658b1549_SiteId">
    <vt:lpwstr>e46c8472-ef5d-4b63-bc74-4a60db42c371</vt:lpwstr>
  </property>
  <property fmtid="{D5CDD505-2E9C-101B-9397-08002B2CF9AE}" pid="7" name="MSIP_Label_f2acd28b-79a3-4a0f-b0ff-4b75658b1549_ActionId">
    <vt:lpwstr>c7d6b744-cb94-4c85-ac79-75173bec863f</vt:lpwstr>
  </property>
  <property fmtid="{D5CDD505-2E9C-101B-9397-08002B2CF9AE}" pid="8" name="MSIP_Label_f2acd28b-79a3-4a0f-b0ff-4b75658b1549_ContentBits">
    <vt:lpwstr>0</vt:lpwstr>
  </property>
  <property fmtid="{D5CDD505-2E9C-101B-9397-08002B2CF9AE}" pid="9" name="ContentTypeId">
    <vt:lpwstr>0x010100BF18F42B2AE5CA46A49B8FE2E28CF54D</vt:lpwstr>
  </property>
  <property fmtid="{D5CDD505-2E9C-101B-9397-08002B2CF9AE}" pid="10" name="MediaServiceImageTags">
    <vt:lpwstr/>
  </property>
  <property fmtid="{D5CDD505-2E9C-101B-9397-08002B2CF9AE}" pid="11" name="Order">
    <vt:lpwstr>165600.000000000</vt:lpwstr>
  </property>
  <property fmtid="{D5CDD505-2E9C-101B-9397-08002B2CF9AE}" pid="12" name="xd_ProgID">
    <vt:lpwstr/>
  </property>
  <property fmtid="{D5CDD505-2E9C-101B-9397-08002B2CF9AE}" pid="13" name="_SourceUrl">
    <vt:lpwstr/>
  </property>
  <property fmtid="{D5CDD505-2E9C-101B-9397-08002B2CF9AE}" pid="14" name="_SharedFileIndex">
    <vt:lpwstr/>
  </property>
  <property fmtid="{D5CDD505-2E9C-101B-9397-08002B2CF9AE}" pid="15" name="ComplianceAssetId">
    <vt:lpwstr/>
  </property>
  <property fmtid="{D5CDD505-2E9C-101B-9397-08002B2CF9AE}" pid="16" name="TemplateUrl">
    <vt:lpwstr/>
  </property>
  <property fmtid="{D5CDD505-2E9C-101B-9397-08002B2CF9AE}" pid="17" name="_ExtendedDescription">
    <vt:lpwstr/>
  </property>
  <property fmtid="{D5CDD505-2E9C-101B-9397-08002B2CF9AE}" pid="18" name="TriggerFlowInfo">
    <vt:lpwstr/>
  </property>
  <property fmtid="{D5CDD505-2E9C-101B-9397-08002B2CF9AE}" pid="19" name="xd_Signature">
    <vt:lpwstr/>
  </property>
  <property fmtid="{D5CDD505-2E9C-101B-9397-08002B2CF9AE}" pid="20" name="SharedWithUsers">
    <vt:lpwstr>19;#Wesson, Nicola;#970;#Jones, Katie T</vt:lpwstr>
  </property>
</Properties>
</file>