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81" r:id="rId8"/>
    <p:sldId id="286" r:id="rId9"/>
    <p:sldId id="283" r:id="rId10"/>
    <p:sldId id="287" r:id="rId11"/>
    <p:sldId id="284" r:id="rId12"/>
    <p:sldId id="288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148"/>
    <a:srgbClr val="0D2B67"/>
    <a:srgbClr val="0D2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C5017-B7C7-446E-AB16-FE075FBED767}" v="2" dt="2025-07-09T14:08:52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/>
    <p:restoredTop sz="84626"/>
  </p:normalViewPr>
  <p:slideViewPr>
    <p:cSldViewPr snapToGrid="0" snapToObjects="1">
      <p:cViewPr varScale="1">
        <p:scale>
          <a:sx n="51" d="100"/>
          <a:sy n="51" d="100"/>
        </p:scale>
        <p:origin x="1436" y="26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34" d="100"/>
          <a:sy n="134" d="100"/>
        </p:scale>
        <p:origin x="61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e, Matthew" userId="abf8f482-58bf-4f19-8501-71b3ecdfad24" providerId="ADAL" clId="{45AC5017-B7C7-446E-AB16-FE075FBED767}"/>
    <pc:docChg chg="undo custSel modSld">
      <pc:chgData name="Coe, Matthew" userId="abf8f482-58bf-4f19-8501-71b3ecdfad24" providerId="ADAL" clId="{45AC5017-B7C7-446E-AB16-FE075FBED767}" dt="2025-07-10T13:26:56.043" v="2825" actId="6549"/>
      <pc:docMkLst>
        <pc:docMk/>
      </pc:docMkLst>
      <pc:sldChg chg="modSp mod">
        <pc:chgData name="Coe, Matthew" userId="abf8f482-58bf-4f19-8501-71b3ecdfad24" providerId="ADAL" clId="{45AC5017-B7C7-446E-AB16-FE075FBED767}" dt="2025-07-09T13:32:53.656" v="1315" actId="20577"/>
        <pc:sldMkLst>
          <pc:docMk/>
          <pc:sldMk cId="478044946" sldId="258"/>
        </pc:sldMkLst>
        <pc:spChg chg="mod">
          <ac:chgData name="Coe, Matthew" userId="abf8f482-58bf-4f19-8501-71b3ecdfad24" providerId="ADAL" clId="{45AC5017-B7C7-446E-AB16-FE075FBED767}" dt="2025-07-09T13:32:53.656" v="1315" actId="20577"/>
          <ac:spMkLst>
            <pc:docMk/>
            <pc:sldMk cId="478044946" sldId="258"/>
            <ac:spMk id="3" creationId="{6E86FAD4-BAC6-AC3B-EB03-05F7562002F2}"/>
          </ac:spMkLst>
        </pc:spChg>
      </pc:sldChg>
      <pc:sldChg chg="modSp mod">
        <pc:chgData name="Coe, Matthew" userId="abf8f482-58bf-4f19-8501-71b3ecdfad24" providerId="ADAL" clId="{45AC5017-B7C7-446E-AB16-FE075FBED767}" dt="2025-07-09T14:52:34.057" v="2791" actId="20577"/>
        <pc:sldMkLst>
          <pc:docMk/>
          <pc:sldMk cId="1598878638" sldId="281"/>
        </pc:sldMkLst>
        <pc:spChg chg="mod">
          <ac:chgData name="Coe, Matthew" userId="abf8f482-58bf-4f19-8501-71b3ecdfad24" providerId="ADAL" clId="{45AC5017-B7C7-446E-AB16-FE075FBED767}" dt="2025-07-09T14:50:41.252" v="2749" actId="20577"/>
          <ac:spMkLst>
            <pc:docMk/>
            <pc:sldMk cId="1598878638" sldId="281"/>
            <ac:spMk id="3" creationId="{FAAAC32B-7381-7148-A12C-683517301A11}"/>
          </ac:spMkLst>
        </pc:spChg>
        <pc:graphicFrameChg chg="mod modGraphic">
          <ac:chgData name="Coe, Matthew" userId="abf8f482-58bf-4f19-8501-71b3ecdfad24" providerId="ADAL" clId="{45AC5017-B7C7-446E-AB16-FE075FBED767}" dt="2025-07-09T14:52:34.057" v="2791" actId="20577"/>
          <ac:graphicFrameMkLst>
            <pc:docMk/>
            <pc:sldMk cId="1598878638" sldId="281"/>
            <ac:graphicFrameMk id="4" creationId="{A88BAA33-B990-E701-260C-BC1743F7FF25}"/>
          </ac:graphicFrameMkLst>
        </pc:graphicFrameChg>
      </pc:sldChg>
      <pc:sldChg chg="modSp mod">
        <pc:chgData name="Coe, Matthew" userId="abf8f482-58bf-4f19-8501-71b3ecdfad24" providerId="ADAL" clId="{45AC5017-B7C7-446E-AB16-FE075FBED767}" dt="2025-07-09T14:51:56.807" v="2789" actId="20577"/>
        <pc:sldMkLst>
          <pc:docMk/>
          <pc:sldMk cId="1454963319" sldId="283"/>
        </pc:sldMkLst>
        <pc:spChg chg="mod">
          <ac:chgData name="Coe, Matthew" userId="abf8f482-58bf-4f19-8501-71b3ecdfad24" providerId="ADAL" clId="{45AC5017-B7C7-446E-AB16-FE075FBED767}" dt="2025-07-09T14:51:56.807" v="2789" actId="20577"/>
          <ac:spMkLst>
            <pc:docMk/>
            <pc:sldMk cId="1454963319" sldId="283"/>
            <ac:spMk id="3" creationId="{FAAAC32B-7381-7148-A12C-683517301A11}"/>
          </ac:spMkLst>
        </pc:spChg>
      </pc:sldChg>
      <pc:sldChg chg="modSp mod">
        <pc:chgData name="Coe, Matthew" userId="abf8f482-58bf-4f19-8501-71b3ecdfad24" providerId="ADAL" clId="{45AC5017-B7C7-446E-AB16-FE075FBED767}" dt="2025-07-09T14:45:28.345" v="2399" actId="20577"/>
        <pc:sldMkLst>
          <pc:docMk/>
          <pc:sldMk cId="2221840527" sldId="284"/>
        </pc:sldMkLst>
        <pc:graphicFrameChg chg="modGraphic">
          <ac:chgData name="Coe, Matthew" userId="abf8f482-58bf-4f19-8501-71b3ecdfad24" providerId="ADAL" clId="{45AC5017-B7C7-446E-AB16-FE075FBED767}" dt="2025-07-09T14:45:28.345" v="2399" actId="20577"/>
          <ac:graphicFrameMkLst>
            <pc:docMk/>
            <pc:sldMk cId="2221840527" sldId="284"/>
            <ac:graphicFrameMk id="4" creationId="{170353A3-5A58-DDA7-5572-E37D5D2EBA9B}"/>
          </ac:graphicFrameMkLst>
        </pc:graphicFrameChg>
      </pc:sldChg>
      <pc:sldChg chg="modSp mod">
        <pc:chgData name="Coe, Matthew" userId="abf8f482-58bf-4f19-8501-71b3ecdfad24" providerId="ADAL" clId="{45AC5017-B7C7-446E-AB16-FE075FBED767}" dt="2025-07-10T13:26:20.017" v="2795" actId="20577"/>
        <pc:sldMkLst>
          <pc:docMk/>
          <pc:sldMk cId="2123995636" sldId="286"/>
        </pc:sldMkLst>
        <pc:spChg chg="mod">
          <ac:chgData name="Coe, Matthew" userId="abf8f482-58bf-4f19-8501-71b3ecdfad24" providerId="ADAL" clId="{45AC5017-B7C7-446E-AB16-FE075FBED767}" dt="2025-07-10T13:26:20.017" v="2795" actId="20577"/>
          <ac:spMkLst>
            <pc:docMk/>
            <pc:sldMk cId="2123995636" sldId="286"/>
            <ac:spMk id="3" creationId="{6E86FAD4-BAC6-AC3B-EB03-05F7562002F2}"/>
          </ac:spMkLst>
        </pc:spChg>
      </pc:sldChg>
      <pc:sldChg chg="modSp mod">
        <pc:chgData name="Coe, Matthew" userId="abf8f482-58bf-4f19-8501-71b3ecdfad24" providerId="ADAL" clId="{45AC5017-B7C7-446E-AB16-FE075FBED767}" dt="2025-07-09T14:49:45.796" v="2681" actId="20577"/>
        <pc:sldMkLst>
          <pc:docMk/>
          <pc:sldMk cId="3687181563" sldId="287"/>
        </pc:sldMkLst>
        <pc:spChg chg="mod">
          <ac:chgData name="Coe, Matthew" userId="abf8f482-58bf-4f19-8501-71b3ecdfad24" providerId="ADAL" clId="{45AC5017-B7C7-446E-AB16-FE075FBED767}" dt="2025-07-09T14:43:47.269" v="2270" actId="6549"/>
          <ac:spMkLst>
            <pc:docMk/>
            <pc:sldMk cId="3687181563" sldId="287"/>
            <ac:spMk id="3" creationId="{6E86FAD4-BAC6-AC3B-EB03-05F7562002F2}"/>
          </ac:spMkLst>
        </pc:spChg>
        <pc:graphicFrameChg chg="modGraphic">
          <ac:chgData name="Coe, Matthew" userId="abf8f482-58bf-4f19-8501-71b3ecdfad24" providerId="ADAL" clId="{45AC5017-B7C7-446E-AB16-FE075FBED767}" dt="2025-07-09T14:49:45.796" v="2681" actId="20577"/>
          <ac:graphicFrameMkLst>
            <pc:docMk/>
            <pc:sldMk cId="3687181563" sldId="287"/>
            <ac:graphicFrameMk id="4" creationId="{184833C4-FFD5-CD6C-66CE-92C1E06137E4}"/>
          </ac:graphicFrameMkLst>
        </pc:graphicFrameChg>
      </pc:sldChg>
      <pc:sldChg chg="modSp mod">
        <pc:chgData name="Coe, Matthew" userId="abf8f482-58bf-4f19-8501-71b3ecdfad24" providerId="ADAL" clId="{45AC5017-B7C7-446E-AB16-FE075FBED767}" dt="2025-07-10T13:26:56.043" v="2825" actId="6549"/>
        <pc:sldMkLst>
          <pc:docMk/>
          <pc:sldMk cId="4168260508" sldId="288"/>
        </pc:sldMkLst>
        <pc:spChg chg="mod">
          <ac:chgData name="Coe, Matthew" userId="abf8f482-58bf-4f19-8501-71b3ecdfad24" providerId="ADAL" clId="{45AC5017-B7C7-446E-AB16-FE075FBED767}" dt="2025-07-09T14:48:29.167" v="2611" actId="20577"/>
          <ac:spMkLst>
            <pc:docMk/>
            <pc:sldMk cId="4168260508" sldId="288"/>
            <ac:spMk id="3" creationId="{6E86FAD4-BAC6-AC3B-EB03-05F7562002F2}"/>
          </ac:spMkLst>
        </pc:spChg>
        <pc:graphicFrameChg chg="modGraphic">
          <ac:chgData name="Coe, Matthew" userId="abf8f482-58bf-4f19-8501-71b3ecdfad24" providerId="ADAL" clId="{45AC5017-B7C7-446E-AB16-FE075FBED767}" dt="2025-07-10T13:26:56.043" v="2825" actId="6549"/>
          <ac:graphicFrameMkLst>
            <pc:docMk/>
            <pc:sldMk cId="4168260508" sldId="288"/>
            <ac:graphicFrameMk id="4" creationId="{02EC8BA4-51AA-5ECF-6421-1A12101D8EC9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BEEBD6-E767-A64E-967A-6B73CB1B50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9A22C-BE02-774E-9513-05469B2929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D339A-96F6-E041-920A-ADF0CA63CD2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C56D9-CAB5-064C-9D79-1C2A599E68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90338-B1CF-8145-AE6D-75EF2ED3A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DB404-999C-8E45-9CC0-62A59EBAC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26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E99C4-5654-BA4B-B82A-F5D7BE6E471C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3717A-C6E4-1C46-B1FA-B9E4FCE2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2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4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1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FD0074-E8E6-7644-9642-73159A180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13286" y="-33864"/>
            <a:ext cx="12372718" cy="693797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1E5A6D0-32FB-FF4D-8A67-7D62F68F0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043" y="2337059"/>
            <a:ext cx="7320370" cy="1986968"/>
          </a:xfrm>
        </p:spPr>
        <p:txBody>
          <a:bodyPr anchor="t">
            <a:noAutofit/>
          </a:bodyPr>
          <a:lstStyle>
            <a:lvl1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EDIT.</a:t>
            </a:r>
            <a:br>
              <a:rPr lang="en-GB" dirty="0"/>
            </a:br>
            <a:r>
              <a:rPr lang="en-GB" dirty="0"/>
              <a:t>ARIAL: BOLD. 48 Pt.</a:t>
            </a:r>
            <a:br>
              <a:rPr lang="en-GB" dirty="0"/>
            </a:br>
            <a:r>
              <a:rPr lang="en-GB" dirty="0"/>
              <a:t>UPPER CASE.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7285588-E5F6-BF4B-8B10-548390FCF4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4" y="5137904"/>
            <a:ext cx="4010912" cy="411163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11/11/2023 or 2023 </a:t>
            </a:r>
            <a:r>
              <a:rPr lang="en-US"/>
              <a:t>|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6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human face, building&#10;&#10;Description automatically generated">
            <a:extLst>
              <a:ext uri="{FF2B5EF4-FFF2-40B4-BE49-F238E27FC236}">
                <a16:creationId xmlns:a16="http://schemas.microsoft.com/office/drawing/2014/main" id="{CE798C1D-2832-6E30-CE2B-509F7509D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37" y="-40253"/>
            <a:ext cx="12373672" cy="69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4331D5-D6A9-514B-9148-A6C76A6E8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0326" y="-10287"/>
            <a:ext cx="12318904" cy="6907797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1AF672B3-DB79-7245-A6C3-18799E0E0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4916" y="118263"/>
            <a:ext cx="10089259" cy="584775"/>
          </a:xfrm>
        </p:spPr>
        <p:txBody>
          <a:bodyPr anchor="ctr">
            <a:noAutofit/>
          </a:bodyPr>
          <a:lstStyle>
            <a:lvl1pPr>
              <a:defRPr sz="32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– ARIAL: BOLD. 32 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6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9C753-6A1D-FA40-AC71-3D0732BBD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3423" y="-58527"/>
            <a:ext cx="12382581" cy="6943503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26631E9E-E491-334B-BC32-323827EFA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209" y="118263"/>
            <a:ext cx="10090768" cy="584775"/>
          </a:xfrm>
        </p:spPr>
        <p:txBody>
          <a:bodyPr anchor="ctr">
            <a:noAutofit/>
          </a:bodyPr>
          <a:lstStyle>
            <a:lvl1pPr>
              <a:defRPr sz="32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– ARIAL: BOLD. 32 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4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3E076-0DCD-8F4A-9DB9-1EC42176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91A0C-4472-4242-AC46-07DB1D839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0FAC8-C847-DD41-95B9-762BD6502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31EDC-BBDB-6243-A621-46A8ECDD444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117C7-504B-3D4F-8946-80DC32F98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56DE4-FEE3-5E4E-9B6D-99ACF689B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400-EA79-604B-8E8D-CB07B64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8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CBB3-D741-E544-A2EA-BB75F58A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2024/25</a:t>
            </a:r>
            <a:br>
              <a:rPr lang="en-US" dirty="0"/>
            </a:br>
            <a:r>
              <a:rPr lang="en-US" dirty="0"/>
              <a:t>(unaudited)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A970E-17A7-344C-8082-61BEF955A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10/07/2025</a:t>
            </a:r>
          </a:p>
        </p:txBody>
      </p:sp>
    </p:spTree>
    <p:extLst>
      <p:ext uri="{BB962C8B-B14F-4D97-AF65-F5344CB8AC3E}">
        <p14:creationId xmlns:p14="http://schemas.microsoft.com/office/powerpoint/2010/main" val="172211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7F04-66D1-A044-814B-EBCF188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AC32B-7381-7148-A12C-683517301A11}"/>
              </a:ext>
            </a:extLst>
          </p:cNvPr>
          <p:cNvSpPr txBox="1"/>
          <p:nvPr/>
        </p:nvSpPr>
        <p:spPr>
          <a:xfrm>
            <a:off x="2014916" y="914400"/>
            <a:ext cx="1008925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en-GB" sz="2400" dirty="0"/>
          </a:p>
          <a:p>
            <a:pPr>
              <a:buFontTx/>
              <a:buChar char="-"/>
            </a:pPr>
            <a:endParaRPr lang="en-GB" sz="2400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03937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7F04-66D1-A044-814B-EBCF188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2024/25 (unaudited)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AC32B-7381-7148-A12C-683517301A11}"/>
              </a:ext>
            </a:extLst>
          </p:cNvPr>
          <p:cNvSpPr txBox="1"/>
          <p:nvPr/>
        </p:nvSpPr>
        <p:spPr>
          <a:xfrm>
            <a:off x="2014916" y="914400"/>
            <a:ext cx="10089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Progress against 2023/24 lessons learned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2024/25 Financial Statements - status of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2024/25 Financial Statements – major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2024/25 Financial Statements - draft out-turn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Plan for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0401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D15F-8BA9-17A5-C734-562FB8DA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against 2023/24 lessons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6FAD4-BAC6-AC3B-EB03-05F7562002F2}"/>
              </a:ext>
            </a:extLst>
          </p:cNvPr>
          <p:cNvSpPr txBox="1"/>
          <p:nvPr/>
        </p:nvSpPr>
        <p:spPr>
          <a:xfrm>
            <a:off x="195718" y="914400"/>
            <a:ext cx="10089259" cy="402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00B050"/>
              </a:buClr>
              <a:defRPr/>
            </a:pPr>
            <a:r>
              <a:rPr lang="en-GB" sz="2400" b="1" dirty="0"/>
              <a:t>2023/24 accounts learning points: ongoing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/>
              <a:t>Interim testing: already carried out by Audit Wales. Complete.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/>
              <a:t>Capitalisation of assets: payments in relation to Joint Firearms Range have been agreed with SWP counterparts as part of year end closedown. Complete.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/>
              <a:t>Fairshare Adjustment: information received from SWP and included in unaudited accounts. Complete.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/>
              <a:t>Disclosure notes: Early engagement sought from AW and notes to the accounts updated as appropriate in unaudited accounts. Complete. 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/>
              <a:t>Resilience: knowledge shared within the team to improve resilience plus additional agency staff employed to assist with accounts production process, specifically IFRS 16 Leases implementation. Complete. 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4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7F04-66D1-A044-814B-EBCF188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Status of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AC32B-7381-7148-A12C-683517301A11}"/>
              </a:ext>
            </a:extLst>
          </p:cNvPr>
          <p:cNvSpPr txBox="1"/>
          <p:nvPr/>
        </p:nvSpPr>
        <p:spPr>
          <a:xfrm>
            <a:off x="2014916" y="914400"/>
            <a:ext cx="10089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PCC Group and Chief Constable unaudited accounts were published on 30</a:t>
            </a:r>
            <a:r>
              <a:rPr lang="en-GB" sz="2000" baseline="30000" dirty="0"/>
              <a:t>th</a:t>
            </a:r>
            <a:r>
              <a:rPr lang="en-GB" sz="2000" dirty="0"/>
              <a:t> June 2025, in line with the agreed timetable.</a:t>
            </a:r>
          </a:p>
          <a:p>
            <a:pPr>
              <a:buFontTx/>
              <a:buChar char="-"/>
            </a:pPr>
            <a:endParaRPr lang="en-GB" sz="2400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A88BAA33-B990-E701-260C-BC1743F7FF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282384"/>
              </p:ext>
            </p:extLst>
          </p:nvPr>
        </p:nvGraphicFramePr>
        <p:xfrm>
          <a:off x="2455524" y="1793352"/>
          <a:ext cx="9154275" cy="4331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0063">
                  <a:extLst>
                    <a:ext uri="{9D8B030D-6E8A-4147-A177-3AD203B41FA5}">
                      <a16:colId xmlns:a16="http://schemas.microsoft.com/office/drawing/2014/main" val="3071950405"/>
                    </a:ext>
                  </a:extLst>
                </a:gridCol>
                <a:gridCol w="1525713">
                  <a:extLst>
                    <a:ext uri="{9D8B030D-6E8A-4147-A177-3AD203B41FA5}">
                      <a16:colId xmlns:a16="http://schemas.microsoft.com/office/drawing/2014/main" val="1163051168"/>
                    </a:ext>
                  </a:extLst>
                </a:gridCol>
                <a:gridCol w="1525713">
                  <a:extLst>
                    <a:ext uri="{9D8B030D-6E8A-4147-A177-3AD203B41FA5}">
                      <a16:colId xmlns:a16="http://schemas.microsoft.com/office/drawing/2014/main" val="2635422792"/>
                    </a:ext>
                  </a:extLst>
                </a:gridCol>
                <a:gridCol w="1610474">
                  <a:extLst>
                    <a:ext uri="{9D8B030D-6E8A-4147-A177-3AD203B41FA5}">
                      <a16:colId xmlns:a16="http://schemas.microsoft.com/office/drawing/2014/main" val="2705821793"/>
                    </a:ext>
                  </a:extLst>
                </a:gridCol>
                <a:gridCol w="1162312">
                  <a:extLst>
                    <a:ext uri="{9D8B030D-6E8A-4147-A177-3AD203B41FA5}">
                      <a16:colId xmlns:a16="http://schemas.microsoft.com/office/drawing/2014/main" val="3147277709"/>
                    </a:ext>
                  </a:extLst>
                </a:gridCol>
              </a:tblGrid>
              <a:tr h="572028">
                <a:tc>
                  <a:txBody>
                    <a:bodyPr/>
                    <a:lstStyle/>
                    <a:p>
                      <a:r>
                        <a:rPr lang="en-GB" sz="1400" dirty="0"/>
                        <a:t>Action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Original date to be completed by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Revised date to be completed by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Date completed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Status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822485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Detailed closedown timetable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31/01/2025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31/01/2025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18/2/2025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91885"/>
                  </a:ext>
                </a:extLst>
              </a:tr>
              <a:tr h="572028">
                <a:tc>
                  <a:txBody>
                    <a:bodyPr/>
                    <a:lstStyle/>
                    <a:p>
                      <a:r>
                        <a:rPr lang="en-GB" sz="1400" dirty="0"/>
                        <a:t>Internal closedown timetable briefing to Finance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19/02/2025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19/02/2025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19/2/2025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826710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Audit Wales planning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30/05/2025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395068"/>
                  </a:ext>
                </a:extLst>
              </a:tr>
              <a:tr h="572028">
                <a:tc>
                  <a:txBody>
                    <a:bodyPr/>
                    <a:lstStyle/>
                    <a:p>
                      <a:r>
                        <a:rPr lang="en-GB" sz="1400" dirty="0"/>
                        <a:t>Internal guidance on accounts processes issued to OPCC</a:t>
                      </a:r>
                      <a:r>
                        <a:rPr lang="en-GB" sz="1400" baseline="0" dirty="0"/>
                        <a:t> &amp; </a:t>
                      </a:r>
                      <a:r>
                        <a:rPr lang="en-GB" sz="1400" dirty="0"/>
                        <a:t>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16/02/2025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4650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Year</a:t>
                      </a:r>
                      <a:r>
                        <a:rPr lang="en-GB" sz="1400" baseline="0" dirty="0"/>
                        <a:t> end – Finance team last working day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31/03/2025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31/03/2025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31/03/2025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170295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2024/25management</a:t>
                      </a:r>
                      <a:r>
                        <a:rPr lang="en-GB" sz="1400" baseline="0" dirty="0"/>
                        <a:t> accounts closedown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15/04/2025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26/04/2024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29/04/2025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78687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Draft accounts for ACOR/CFO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17/06/2025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27/06/2025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17/06/2025 &amp; 27/06/2025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602245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Draft accounts signed and published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30/06/2025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30/06/2025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30/06/2025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80037"/>
                  </a:ext>
                </a:extLst>
              </a:tr>
              <a:tr h="349573">
                <a:tc>
                  <a:txBody>
                    <a:bodyPr/>
                    <a:lstStyle/>
                    <a:p>
                      <a:r>
                        <a:rPr lang="en-GB" sz="1400" dirty="0"/>
                        <a:t>Audit Wales final audit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July–Oct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July-Oct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25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87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D15F-8BA9-17A5-C734-562FB8DA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major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6FAD4-BAC6-AC3B-EB03-05F7562002F2}"/>
              </a:ext>
            </a:extLst>
          </p:cNvPr>
          <p:cNvSpPr txBox="1"/>
          <p:nvPr/>
        </p:nvSpPr>
        <p:spPr>
          <a:xfrm>
            <a:off x="195718" y="703038"/>
            <a:ext cx="1008925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/>
              <a:t>Operation Uplift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Police officer numbers have been increased as planned so that at 31</a:t>
            </a:r>
            <a:r>
              <a:rPr lang="en-GB" sz="2000" baseline="30000" dirty="0"/>
              <a:t>st</a:t>
            </a:r>
            <a:r>
              <a:rPr lang="en-GB" sz="2000" dirty="0"/>
              <a:t> March 2025 the Force has met the target of 1,506 officers set by the Home Office plus an extra 21 offices under Batch 1 Funding.</a:t>
            </a:r>
          </a:p>
          <a:p>
            <a:pPr>
              <a:defRPr/>
            </a:pPr>
            <a:r>
              <a:rPr lang="en-GB" sz="2400" b="1" dirty="0"/>
              <a:t>FA additions: 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Significant investment in estates – Abergavenny opened in year, and vehicle replacement.  </a:t>
            </a:r>
          </a:p>
          <a:p>
            <a:pPr>
              <a:defRPr/>
            </a:pPr>
            <a:r>
              <a:rPr lang="en-GB" sz="2400" b="1" dirty="0"/>
              <a:t>Land &amp; Buildings revaluation </a:t>
            </a:r>
            <a:endParaRPr lang="en-GB" sz="2400" dirty="0"/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A desktop revaluation of Headquarters, </a:t>
            </a:r>
            <a:r>
              <a:rPr lang="en-GB" sz="2000" dirty="0" err="1"/>
              <a:t>Ystrad</a:t>
            </a:r>
            <a:r>
              <a:rPr lang="en-GB" sz="2000" dirty="0"/>
              <a:t> </a:t>
            </a:r>
            <a:r>
              <a:rPr lang="en-GB" sz="2000" dirty="0" err="1"/>
              <a:t>Mynach</a:t>
            </a:r>
            <a:r>
              <a:rPr lang="en-GB" sz="2000" dirty="0"/>
              <a:t> and Newport Central land and buildings, valued at Depreciated Replacement Cost, was carried out by an external valuer as at 31 March 2025. </a:t>
            </a:r>
          </a:p>
          <a:p>
            <a:pPr>
              <a:defRPr/>
            </a:pPr>
            <a:r>
              <a:rPr lang="en-GB" sz="2400" b="1" dirty="0"/>
              <a:t>IFRS16 Leases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Full implementation of this new accounting standard has been applied to the 2024/25 accounts, effectively bringing our largest leases onto the balance sheet as long term assets and liabilities.  </a:t>
            </a:r>
          </a:p>
          <a:p>
            <a:pPr>
              <a:defRPr/>
            </a:pPr>
            <a:r>
              <a:rPr lang="en-GB" sz="2400" b="1" dirty="0"/>
              <a:t>LGPS Pension scheme valuation – CC accounts</a:t>
            </a: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Reduction of £35.3m of net surplus value to £nil in line with prior year end accounting treatment (2023/24 - £21.9m reduction) </a:t>
            </a:r>
          </a:p>
        </p:txBody>
      </p:sp>
    </p:spTree>
    <p:extLst>
      <p:ext uri="{BB962C8B-B14F-4D97-AF65-F5344CB8AC3E}">
        <p14:creationId xmlns:p14="http://schemas.microsoft.com/office/powerpoint/2010/main" val="212399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7F04-66D1-A044-814B-EBCF188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draft outturn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AC32B-7381-7148-A12C-683517301A11}"/>
              </a:ext>
            </a:extLst>
          </p:cNvPr>
          <p:cNvSpPr txBox="1"/>
          <p:nvPr/>
        </p:nvSpPr>
        <p:spPr>
          <a:xfrm>
            <a:off x="2014915" y="826327"/>
            <a:ext cx="100892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/>
              <a:t>CIES outturn against budget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Before accounting and funding adjustments, PCC Group recorded a break-even position against a net revenue budget requirement of £173.0m, after transfers to reserves.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Net cost of services £2.6m lower than last year due to year end accounting adjustments to officer and staff pension costs under IAS19 </a:t>
            </a:r>
          </a:p>
          <a:p>
            <a:pPr>
              <a:defRPr/>
            </a:pPr>
            <a:r>
              <a:rPr lang="en-GB" b="1" dirty="0"/>
              <a:t>Reserves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Usable (cash backed) reserves have decreased by £3.1m to £18.1m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Unusable (notional) reserves have decreased by £131.0m due to changes in actuarial pension assumptions of police/local government pension schemes</a:t>
            </a:r>
          </a:p>
          <a:p>
            <a:pPr>
              <a:defRPr/>
            </a:pPr>
            <a:r>
              <a:rPr lang="en-GB" b="1" dirty="0"/>
              <a:t>Long term assets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Increased by £8.6m due primarily to tangible/intangible asset additions of £13.7m: Abergavenny and Control room systems £6.4m, Leased assets £2.5m, fleet replacement and IT equipment £4.7m. (Offset by £2.4m of disposals and £6.6m depreciation)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Headquarters, </a:t>
            </a:r>
            <a:r>
              <a:rPr lang="en-GB" dirty="0" err="1"/>
              <a:t>Ystrad</a:t>
            </a:r>
            <a:r>
              <a:rPr lang="en-GB" dirty="0"/>
              <a:t> </a:t>
            </a:r>
            <a:r>
              <a:rPr lang="en-GB" dirty="0" err="1"/>
              <a:t>Mynach</a:t>
            </a:r>
            <a:r>
              <a:rPr lang="en-GB" dirty="0"/>
              <a:t> and Newport Central assets are valued at Depreciated Replacement Cost as at 31 March 2025 which resulted in a £0.7m net gain. </a:t>
            </a:r>
          </a:p>
          <a:p>
            <a:pPr>
              <a:defRPr/>
            </a:pPr>
            <a:r>
              <a:rPr lang="en-GB" b="1" dirty="0"/>
              <a:t>Net current assets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Decreased by £4.7m due to lower cash and investments (£8.9m decrease) and provisions (£1.0m) at year end, partially offset by a corresponding increase in debtors of £4.5m. </a:t>
            </a:r>
          </a:p>
          <a:p>
            <a:pPr>
              <a:defRPr/>
            </a:pPr>
            <a:r>
              <a:rPr lang="en-GB" b="1" dirty="0"/>
              <a:t>Long term liabilities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Decreased by £124.0m to £1,027.9m due to actuarial movements on pension liabilities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5496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D15F-8BA9-17A5-C734-562FB8DA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CIES draft outturn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6FAD4-BAC6-AC3B-EB03-05F7562002F2}"/>
              </a:ext>
            </a:extLst>
          </p:cNvPr>
          <p:cNvSpPr txBox="1"/>
          <p:nvPr/>
        </p:nvSpPr>
        <p:spPr>
          <a:xfrm>
            <a:off x="195718" y="914400"/>
            <a:ext cx="10089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Comprehensive Income and Expenditure Statement position (on a funding basis) for the PCC Group is a break-even position against the original budget requirement of £173.0m, after transfers to usable reserves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4833C4-FFD5-CD6C-66CE-92C1E0613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986256"/>
              </p:ext>
            </p:extLst>
          </p:nvPr>
        </p:nvGraphicFramePr>
        <p:xfrm>
          <a:off x="647272" y="2085653"/>
          <a:ext cx="9215918" cy="432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3954">
                  <a:extLst>
                    <a:ext uri="{9D8B030D-6E8A-4147-A177-3AD203B41FA5}">
                      <a16:colId xmlns:a16="http://schemas.microsoft.com/office/drawing/2014/main" val="2982591147"/>
                    </a:ext>
                  </a:extLst>
                </a:gridCol>
                <a:gridCol w="2015982">
                  <a:extLst>
                    <a:ext uri="{9D8B030D-6E8A-4147-A177-3AD203B41FA5}">
                      <a16:colId xmlns:a16="http://schemas.microsoft.com/office/drawing/2014/main" val="2475988045"/>
                    </a:ext>
                  </a:extLst>
                </a:gridCol>
                <a:gridCol w="2015982">
                  <a:extLst>
                    <a:ext uri="{9D8B030D-6E8A-4147-A177-3AD203B41FA5}">
                      <a16:colId xmlns:a16="http://schemas.microsoft.com/office/drawing/2014/main" val="4275466536"/>
                    </a:ext>
                  </a:extLst>
                </a:gridCol>
              </a:tblGrid>
              <a:tr h="589497">
                <a:tc>
                  <a:txBody>
                    <a:bodyPr/>
                    <a:lstStyle/>
                    <a:p>
                      <a:r>
                        <a:rPr lang="en-GB" sz="1400" dirty="0"/>
                        <a:t>Comprehensive</a:t>
                      </a:r>
                      <a:r>
                        <a:rPr lang="en-GB" sz="1400" baseline="0" dirty="0"/>
                        <a:t> Income and Expenditure Statement </a:t>
                      </a:r>
                      <a:r>
                        <a:rPr lang="en-GB" sz="1400" dirty="0"/>
                        <a:t>2024/25 (accounting basis)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CC</a:t>
                      </a:r>
                    </a:p>
                    <a:p>
                      <a:pPr algn="r"/>
                      <a:r>
                        <a:rPr lang="en-GB" sz="1400" dirty="0"/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PCC Group </a:t>
                      </a:r>
                    </a:p>
                    <a:p>
                      <a:pPr algn="r"/>
                      <a:r>
                        <a:rPr lang="en-GB" sz="1400" dirty="0"/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50657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Net Cost of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184,709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154,613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632319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Other operating</a:t>
                      </a:r>
                      <a:r>
                        <a:rPr lang="en-GB" sz="1400" baseline="0" dirty="0"/>
                        <a:t> income and expenditure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(18,378)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110944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Financial</a:t>
                      </a:r>
                      <a:r>
                        <a:rPr lang="en-GB" sz="1400" baseline="0" dirty="0"/>
                        <a:t> and investment income and expenditure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53,945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52,197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3432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Intra-</a:t>
                      </a:r>
                      <a:r>
                        <a:rPr lang="en-GB" sz="1400" baseline="0" dirty="0"/>
                        <a:t> group adjustment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(238,654)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851641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Taxation and non-specific grant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(173,028)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382038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b="1" dirty="0"/>
                        <a:t>(Surplus)/Deficit on</a:t>
                      </a:r>
                      <a:r>
                        <a:rPr lang="en-GB" sz="1400" b="1" baseline="0" dirty="0"/>
                        <a:t> provision of services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15,404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90769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Re-measurement on pension net liability &amp; PPE revaluation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(139,494)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(143,990)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564335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dirty="0"/>
                        <a:t>Intra group adjustment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139,494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915665"/>
                  </a:ext>
                </a:extLst>
              </a:tr>
              <a:tr h="415103">
                <a:tc>
                  <a:txBody>
                    <a:bodyPr/>
                    <a:lstStyle/>
                    <a:p>
                      <a:r>
                        <a:rPr lang="en-GB" sz="1400" b="1" dirty="0"/>
                        <a:t>Total</a:t>
                      </a:r>
                      <a:r>
                        <a:rPr lang="en-GB" sz="1400" b="1" baseline="0" dirty="0"/>
                        <a:t> comprehensive income/expenditure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(128,586)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66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18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7F04-66D1-A044-814B-EBCF188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Balance Sheet draft outturn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AC32B-7381-7148-A12C-683517301A11}"/>
              </a:ext>
            </a:extLst>
          </p:cNvPr>
          <p:cNvSpPr txBox="1"/>
          <p:nvPr/>
        </p:nvSpPr>
        <p:spPr>
          <a:xfrm>
            <a:off x="2014916" y="914400"/>
            <a:ext cx="10089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342900">
              <a:buFont typeface="Arial" panose="020B0604020202020204" pitchFamily="34" charset="0"/>
              <a:buChar char="•"/>
            </a:pPr>
            <a:r>
              <a:rPr lang="en-GB" sz="2000" dirty="0"/>
              <a:t>Balance Sheet for the PCC Group shows net liabilities of £1,055.2m. Usable (cash backed) reserves total £21.1m (2022/23: £29.8m, 2021/22: £33.7m, 2020/21: £42.2m, 2019/20: £46.1m, 2018/19: £55.3m)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0353A3-5A58-DDA7-5572-E37D5D2EB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798904"/>
              </p:ext>
            </p:extLst>
          </p:nvPr>
        </p:nvGraphicFramePr>
        <p:xfrm>
          <a:off x="2609636" y="2120877"/>
          <a:ext cx="8989886" cy="4335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8946">
                  <a:extLst>
                    <a:ext uri="{9D8B030D-6E8A-4147-A177-3AD203B41FA5}">
                      <a16:colId xmlns:a16="http://schemas.microsoft.com/office/drawing/2014/main" val="2982591147"/>
                    </a:ext>
                  </a:extLst>
                </a:gridCol>
                <a:gridCol w="1645470">
                  <a:extLst>
                    <a:ext uri="{9D8B030D-6E8A-4147-A177-3AD203B41FA5}">
                      <a16:colId xmlns:a16="http://schemas.microsoft.com/office/drawing/2014/main" val="2475988045"/>
                    </a:ext>
                  </a:extLst>
                </a:gridCol>
                <a:gridCol w="1645470">
                  <a:extLst>
                    <a:ext uri="{9D8B030D-6E8A-4147-A177-3AD203B41FA5}">
                      <a16:colId xmlns:a16="http://schemas.microsoft.com/office/drawing/2014/main" val="4275466536"/>
                    </a:ext>
                  </a:extLst>
                </a:gridCol>
              </a:tblGrid>
              <a:tr h="485844">
                <a:tc>
                  <a:txBody>
                    <a:bodyPr/>
                    <a:lstStyle/>
                    <a:p>
                      <a:r>
                        <a:rPr lang="en-GB" sz="1400" dirty="0"/>
                        <a:t>Balance Sheet</a:t>
                      </a:r>
                      <a:r>
                        <a:rPr lang="en-GB" sz="1400" baseline="0" dirty="0"/>
                        <a:t> for the y</a:t>
                      </a:r>
                      <a:r>
                        <a:rPr lang="en-GB" sz="1400" dirty="0"/>
                        <a:t>ear</a:t>
                      </a:r>
                      <a:r>
                        <a:rPr lang="en-GB" sz="1400" baseline="0" dirty="0"/>
                        <a:t> ended 31 March 2024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CC</a:t>
                      </a:r>
                    </a:p>
                    <a:p>
                      <a:pPr algn="r"/>
                      <a:r>
                        <a:rPr lang="en-GB" sz="1400" dirty="0"/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PCC Group </a:t>
                      </a:r>
                    </a:p>
                    <a:p>
                      <a:pPr algn="r"/>
                      <a:r>
                        <a:rPr lang="en-GB" sz="1400" dirty="0"/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50657"/>
                  </a:ext>
                </a:extLst>
              </a:tr>
              <a:tr h="485844">
                <a:tc>
                  <a:txBody>
                    <a:bodyPr/>
                    <a:lstStyle/>
                    <a:p>
                      <a:r>
                        <a:rPr lang="en-GB" sz="1400" dirty="0"/>
                        <a:t>Long term assets (property plant and equipment, intangible assets,</a:t>
                      </a:r>
                      <a:r>
                        <a:rPr lang="en-GB" sz="1400" baseline="0" dirty="0"/>
                        <a:t> assets held for sale, long term debtors and long-term investments)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1,151,773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86,103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632319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dirty="0"/>
                        <a:t>Current assets (short term investments,</a:t>
                      </a:r>
                      <a:r>
                        <a:rPr lang="en-GB" sz="1400" baseline="0" dirty="0"/>
                        <a:t> inventories, debtors and cash)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15,773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36,155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110944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dirty="0"/>
                        <a:t>Current</a:t>
                      </a:r>
                      <a:r>
                        <a:rPr lang="en-GB" sz="1400" baseline="0" dirty="0"/>
                        <a:t> liabilities (short term borrowing, creditors and provisions)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(15,773)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(21,542)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3432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b="1" dirty="0"/>
                        <a:t>Net current</a:t>
                      </a:r>
                      <a:r>
                        <a:rPr lang="en-GB" sz="1400" b="1" baseline="0" dirty="0"/>
                        <a:t> assets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14,613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851641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dirty="0"/>
                        <a:t>Long term liabilities</a:t>
                      </a:r>
                      <a:r>
                        <a:rPr lang="en-GB" sz="1400" baseline="0" dirty="0"/>
                        <a:t> (pension liability, creditors)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(1,151,773)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(1,027,946)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382038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b="1" dirty="0"/>
                        <a:t>Net liabilities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(927,229)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90769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dirty="0"/>
                        <a:t>Usable</a:t>
                      </a:r>
                      <a:r>
                        <a:rPr lang="en-GB" sz="1400" baseline="0" dirty="0"/>
                        <a:t> Reserves (general fund, earmarked reserves, capital reserves)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(18,077)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564335"/>
                  </a:ext>
                </a:extLst>
              </a:tr>
              <a:tr h="485844">
                <a:tc>
                  <a:txBody>
                    <a:bodyPr/>
                    <a:lstStyle/>
                    <a:p>
                      <a:r>
                        <a:rPr lang="en-GB" sz="1400" dirty="0"/>
                        <a:t>Unusable</a:t>
                      </a:r>
                      <a:r>
                        <a:rPr lang="en-GB" sz="1400" baseline="0" dirty="0"/>
                        <a:t> reserves (revaluation reserve, capital adjustment account, pension reserve, accumulated absences account)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/>
                        <a:t>945,306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915665"/>
                  </a:ext>
                </a:extLst>
              </a:tr>
              <a:tr h="397328">
                <a:tc>
                  <a:txBody>
                    <a:bodyPr/>
                    <a:lstStyle/>
                    <a:p>
                      <a:r>
                        <a:rPr lang="en-GB" sz="1400" b="1" dirty="0"/>
                        <a:t>Net reserves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927,229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66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84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D15F-8BA9-17A5-C734-562FB8DA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plan for completion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6FAD4-BAC6-AC3B-EB03-05F7562002F2}"/>
              </a:ext>
            </a:extLst>
          </p:cNvPr>
          <p:cNvSpPr txBox="1"/>
          <p:nvPr/>
        </p:nvSpPr>
        <p:spPr>
          <a:xfrm>
            <a:off x="195718" y="914400"/>
            <a:ext cx="100892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Other information: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Annual Governance Statement (published alongside annual accounts)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Call of Audit day – date confirmed as 1</a:t>
            </a:r>
            <a:r>
              <a:rPr lang="en-GB" sz="2000" baseline="30000" dirty="0"/>
              <a:t>st</a:t>
            </a:r>
            <a:r>
              <a:rPr lang="en-GB" sz="2000" dirty="0"/>
              <a:t> September 2025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JAC lead member feedback on unaudited accounts</a:t>
            </a:r>
          </a:p>
          <a:p>
            <a:pPr marL="914400" lvl="1" indent="-457200">
              <a:buFont typeface="+mj-lt"/>
              <a:buAutoNum type="arabicPeriod"/>
            </a:pPr>
            <a:endParaRPr lang="en-GB" sz="2000" dirty="0"/>
          </a:p>
          <a:p>
            <a:r>
              <a:rPr lang="en-GB" sz="2400" b="1" dirty="0"/>
              <a:t>Timetable for completion: </a:t>
            </a:r>
          </a:p>
          <a:p>
            <a:pPr marL="914400" lvl="1" indent="-457200">
              <a:buFont typeface="+mj-lt"/>
              <a:buAutoNum type="arabicPeriod"/>
            </a:pPr>
            <a:endParaRPr lang="en-GB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EC8BA4-51AA-5ECF-6421-1A12101D8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667161"/>
              </p:ext>
            </p:extLst>
          </p:nvPr>
        </p:nvGraphicFramePr>
        <p:xfrm>
          <a:off x="683567" y="3047967"/>
          <a:ext cx="9087157" cy="3167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5707">
                  <a:extLst>
                    <a:ext uri="{9D8B030D-6E8A-4147-A177-3AD203B41FA5}">
                      <a16:colId xmlns:a16="http://schemas.microsoft.com/office/drawing/2014/main" val="3243799203"/>
                    </a:ext>
                  </a:extLst>
                </a:gridCol>
                <a:gridCol w="2611450">
                  <a:extLst>
                    <a:ext uri="{9D8B030D-6E8A-4147-A177-3AD203B41FA5}">
                      <a16:colId xmlns:a16="http://schemas.microsoft.com/office/drawing/2014/main" val="170939436"/>
                    </a:ext>
                  </a:extLst>
                </a:gridCol>
              </a:tblGrid>
              <a:tr h="3569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Date to be completed by: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71006"/>
                  </a:ext>
                </a:extLst>
              </a:tr>
              <a:tr h="3569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WAO audit commences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July –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638151"/>
                  </a:ext>
                </a:extLst>
              </a:tr>
              <a:tr h="356942">
                <a:tc>
                  <a:txBody>
                    <a:bodyPr/>
                    <a:lstStyle/>
                    <a:p>
                      <a:r>
                        <a:rPr lang="en-GB" sz="1400" dirty="0"/>
                        <a:t>Audit completion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31</a:t>
                      </a:r>
                      <a:r>
                        <a:rPr lang="en-GB" sz="1400" baseline="30000" dirty="0"/>
                        <a:t>st</a:t>
                      </a:r>
                      <a:r>
                        <a:rPr lang="en-GB" sz="1400" dirty="0"/>
                        <a:t>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127529"/>
                  </a:ext>
                </a:extLst>
              </a:tr>
              <a:tr h="356942">
                <a:tc>
                  <a:txBody>
                    <a:bodyPr/>
                    <a:lstStyle/>
                    <a:p>
                      <a:r>
                        <a:rPr lang="en-GB" sz="1400" dirty="0"/>
                        <a:t>Final wash up meeting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tbc –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849119"/>
                  </a:ext>
                </a:extLst>
              </a:tr>
              <a:tr h="394144">
                <a:tc>
                  <a:txBody>
                    <a:bodyPr/>
                    <a:lstStyle/>
                    <a:p>
                      <a:r>
                        <a:rPr lang="en-GB" sz="1400" dirty="0"/>
                        <a:t>Final agreed adjustments to accounts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tbc –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840597"/>
                  </a:ext>
                </a:extLst>
              </a:tr>
              <a:tr h="394144">
                <a:tc>
                  <a:txBody>
                    <a:bodyPr/>
                    <a:lstStyle/>
                    <a:p>
                      <a:r>
                        <a:rPr lang="en-GB" sz="1400" dirty="0"/>
                        <a:t>ACO-R/CFO final accounts review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by 21/10/2025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703615"/>
                  </a:ext>
                </a:extLst>
              </a:tr>
              <a:tr h="356942">
                <a:tc>
                  <a:txBody>
                    <a:bodyPr/>
                    <a:lstStyle/>
                    <a:p>
                      <a:r>
                        <a:rPr lang="en-GB" sz="1400" dirty="0"/>
                        <a:t>Joint Audit Committee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22/10/2025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51674"/>
                  </a:ext>
                </a:extLst>
              </a:tr>
              <a:tr h="594902">
                <a:tc>
                  <a:txBody>
                    <a:bodyPr/>
                    <a:lstStyle/>
                    <a:p>
                      <a:r>
                        <a:rPr lang="en-GB" sz="1400"/>
                        <a:t>2024/25 </a:t>
                      </a:r>
                      <a:r>
                        <a:rPr lang="en-GB" sz="1400" dirty="0"/>
                        <a:t>audited accounts signed by Commissioner, Chief Constable</a:t>
                      </a:r>
                      <a:r>
                        <a:rPr lang="en-GB" sz="1400"/>
                        <a:t>, CFO (CC) and CFO (PCC), </a:t>
                      </a:r>
                      <a:r>
                        <a:rPr lang="en-GB" sz="1400" dirty="0"/>
                        <a:t>and published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by 31/10/2025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62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26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57372E616704AB22A07589A7AA69D" ma:contentTypeVersion="14" ma:contentTypeDescription="Create a new document." ma:contentTypeScope="" ma:versionID="b1e130c2b3220a07e91a3b99fd1dd6d4">
  <xsd:schema xmlns:xsd="http://www.w3.org/2001/XMLSchema" xmlns:xs="http://www.w3.org/2001/XMLSchema" xmlns:p="http://schemas.microsoft.com/office/2006/metadata/properties" xmlns:ns2="2798cd63-087b-46f4-8527-514ebf4f5a45" xmlns:ns3="ecc76dd2-0fb0-4338-b342-eb87efe50234" targetNamespace="http://schemas.microsoft.com/office/2006/metadata/properties" ma:root="true" ma:fieldsID="4ec37a23291b40470512172e2f0727c1" ns2:_="" ns3:_="">
    <xsd:import namespace="2798cd63-087b-46f4-8527-514ebf4f5a45"/>
    <xsd:import namespace="ecc76dd2-0fb0-4338-b342-eb87efe502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8cd63-087b-46f4-8527-514ebf4f5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ffa94f5-9538-4d5d-ae72-f19c8bf93f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76dd2-0fb0-4338-b342-eb87efe5023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b64e91-2cb8-4578-8c0f-cc4d27a64a95}" ma:internalName="TaxCatchAll" ma:showField="CatchAllData" ma:web="ecc76dd2-0fb0-4338-b342-eb87efe502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c76dd2-0fb0-4338-b342-eb87efe50234" xsi:nil="true"/>
    <lcf76f155ced4ddcb4097134ff3c332f xmlns="2798cd63-087b-46f4-8527-514ebf4f5a4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D9B79-C00A-4C35-88FB-B32DF7B20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98cd63-087b-46f4-8527-514ebf4f5a45"/>
    <ds:schemaRef ds:uri="ecc76dd2-0fb0-4338-b342-eb87efe502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922D09-B425-40AA-A2DA-18B16301DF73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ecc76dd2-0fb0-4338-b342-eb87efe50234"/>
    <ds:schemaRef ds:uri="2798cd63-087b-46f4-8527-514ebf4f5a4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C9B8C3E-6F13-448F-AEB9-AA18F4B563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1148</Words>
  <Application>Microsoft Office PowerPoint</Application>
  <PresentationFormat>Widescreen</PresentationFormat>
  <Paragraphs>199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Financial Statements 2024/25 (unaudited)</vt:lpstr>
      <vt:lpstr>Financial Statements 2024/25 (unaudited)</vt:lpstr>
      <vt:lpstr>Progress against 2023/24 lessons learned</vt:lpstr>
      <vt:lpstr>Financial Statements – Status of Preparation</vt:lpstr>
      <vt:lpstr>Financial Statements – major events</vt:lpstr>
      <vt:lpstr>Financial Statements – draft outturn</vt:lpstr>
      <vt:lpstr>Financial Statements – CIES draft outturn</vt:lpstr>
      <vt:lpstr>Financial Statements – Balance Sheet draft outturn</vt:lpstr>
      <vt:lpstr>Financial Statements – plan for completion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Department</dc:creator>
  <cp:lastModifiedBy>Coe, Matthew</cp:lastModifiedBy>
  <cp:revision>22</cp:revision>
  <dcterms:created xsi:type="dcterms:W3CDTF">2020-09-14T11:38:00Z</dcterms:created>
  <dcterms:modified xsi:type="dcterms:W3CDTF">2025-07-10T13:26:56Z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acd28b-79a3-4a0f-b0ff-4b75658b1549_Enabled">
    <vt:lpwstr>true</vt:lpwstr>
  </property>
  <property fmtid="{D5CDD505-2E9C-101B-9397-08002B2CF9AE}" pid="3" name="MSIP_Label_f2acd28b-79a3-4a0f-b0ff-4b75658b1549_SetDate">
    <vt:lpwstr>2022-12-22T12:14:24Z</vt:lpwstr>
  </property>
  <property fmtid="{D5CDD505-2E9C-101B-9397-08002B2CF9AE}" pid="4" name="MSIP_Label_f2acd28b-79a3-4a0f-b0ff-4b75658b1549_Method">
    <vt:lpwstr>Standard</vt:lpwstr>
  </property>
  <property fmtid="{D5CDD505-2E9C-101B-9397-08002B2CF9AE}" pid="5" name="MSIP_Label_f2acd28b-79a3-4a0f-b0ff-4b75658b1549_Name">
    <vt:lpwstr>OFFICIAL</vt:lpwstr>
  </property>
  <property fmtid="{D5CDD505-2E9C-101B-9397-08002B2CF9AE}" pid="6" name="MSIP_Label_f2acd28b-79a3-4a0f-b0ff-4b75658b1549_SiteId">
    <vt:lpwstr>e46c8472-ef5d-4b63-bc74-4a60db42c371</vt:lpwstr>
  </property>
  <property fmtid="{D5CDD505-2E9C-101B-9397-08002B2CF9AE}" pid="7" name="MSIP_Label_f2acd28b-79a3-4a0f-b0ff-4b75658b1549_ActionId">
    <vt:lpwstr>c7d6b744-cb94-4c85-ac79-75173bec863f</vt:lpwstr>
  </property>
  <property fmtid="{D5CDD505-2E9C-101B-9397-08002B2CF9AE}" pid="8" name="MSIP_Label_f2acd28b-79a3-4a0f-b0ff-4b75658b1549_ContentBits">
    <vt:lpwstr>0</vt:lpwstr>
  </property>
  <property fmtid="{D5CDD505-2E9C-101B-9397-08002B2CF9AE}" pid="9" name="ContentTypeId">
    <vt:lpwstr>0x01010034557372E616704AB22A07589A7AA69D</vt:lpwstr>
  </property>
  <property fmtid="{D5CDD505-2E9C-101B-9397-08002B2CF9AE}" pid="10" name="MediaServiceImageTags">
    <vt:lpwstr/>
  </property>
</Properties>
</file>