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257" r:id="rId5"/>
    <p:sldId id="344" r:id="rId6"/>
    <p:sldId id="319" r:id="rId7"/>
    <p:sldId id="340" r:id="rId8"/>
    <p:sldId id="339" r:id="rId9"/>
    <p:sldId id="326" r:id="rId10"/>
    <p:sldId id="350" r:id="rId11"/>
    <p:sldId id="349" r:id="rId12"/>
    <p:sldId id="321" r:id="rId13"/>
    <p:sldId id="345" r:id="rId14"/>
    <p:sldId id="341" r:id="rId15"/>
    <p:sldId id="353" r:id="rId16"/>
    <p:sldId id="256" r:id="rId17"/>
    <p:sldId id="348" r:id="rId18"/>
    <p:sldId id="338" r:id="rId19"/>
    <p:sldId id="352" r:id="rId20"/>
    <p:sldId id="347" r:id="rId21"/>
    <p:sldId id="329" r:id="rId22"/>
    <p:sldId id="330" r:id="rId23"/>
    <p:sldId id="332" r:id="rId24"/>
    <p:sldId id="334" r:id="rId25"/>
    <p:sldId id="337" r:id="rId26"/>
    <p:sldId id="342" r:id="rId27"/>
    <p:sldId id="343" r:id="rId28"/>
    <p:sldId id="335" r:id="rId29"/>
    <p:sldId id="346" r:id="rId30"/>
    <p:sldId id="26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265B80-90CC-7111-CC95-5F8C4B6E0218}" v="226" dt="2025-12-08T16:20:05.052"/>
    <p1510:client id="{EFD34E97-0252-68D6-9F66-5A91A6BF8646}" v="99" dt="2025-12-08T16:46:09.6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048" autoAdjust="0"/>
  </p:normalViewPr>
  <p:slideViewPr>
    <p:cSldViewPr snapToGrid="0">
      <p:cViewPr varScale="1">
        <p:scale>
          <a:sx n="100" d="100"/>
          <a:sy n="100" d="100"/>
        </p:scale>
        <p:origin x="9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912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56285-B31C-4611-94FC-E60B45CD1B77}" type="doc">
      <dgm:prSet loTypeId="urn:microsoft.com/office/officeart/2005/8/layout/arrow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8BF0A6-7516-497F-82B5-843739F07E28}">
      <dgm:prSet/>
      <dgm:spPr/>
      <dgm:t>
        <a:bodyPr/>
        <a:lstStyle/>
        <a:p>
          <a:r>
            <a:rPr lang="en-GB" dirty="0"/>
            <a:t>£2 million investment has resulted in 22 Police Staff being appointed releasing 22 Police Officers from supporting roles to Neighbourhood Policing posts, 6 Direct Entry Neighbourhood Police Constables, 9 Police Community Support Officers and 5 Special Constables</a:t>
          </a:r>
          <a:endParaRPr lang="en-US" dirty="0"/>
        </a:p>
      </dgm:t>
    </dgm:pt>
    <dgm:pt modelId="{389516F9-2A76-479B-AD22-0D7EAC196C99}" type="parTrans" cxnId="{22A4F629-4368-4FE2-9912-323AF20E9D95}">
      <dgm:prSet/>
      <dgm:spPr/>
      <dgm:t>
        <a:bodyPr/>
        <a:lstStyle/>
        <a:p>
          <a:endParaRPr lang="en-US"/>
        </a:p>
      </dgm:t>
    </dgm:pt>
    <dgm:pt modelId="{7A6FE2C4-DFD6-4EA2-9590-D44D7707D204}" type="sibTrans" cxnId="{22A4F629-4368-4FE2-9912-323AF20E9D95}">
      <dgm:prSet/>
      <dgm:spPr/>
      <dgm:t>
        <a:bodyPr/>
        <a:lstStyle/>
        <a:p>
          <a:endParaRPr lang="en-US"/>
        </a:p>
      </dgm:t>
    </dgm:pt>
    <dgm:pt modelId="{A1A67992-B390-4FE5-9592-BAE65AA2784F}">
      <dgm:prSet/>
      <dgm:spPr/>
      <dgm:t>
        <a:bodyPr/>
        <a:lstStyle/>
        <a:p>
          <a:r>
            <a:rPr lang="en-GB"/>
            <a:t>No national guarantee on further funding at this time</a:t>
          </a:r>
          <a:endParaRPr lang="en-US"/>
        </a:p>
      </dgm:t>
    </dgm:pt>
    <dgm:pt modelId="{02DD72D6-A165-4AC3-96C7-15B9441B2B8D}" type="parTrans" cxnId="{26144727-980A-4DB2-BD48-2BE405EC282F}">
      <dgm:prSet/>
      <dgm:spPr/>
      <dgm:t>
        <a:bodyPr/>
        <a:lstStyle/>
        <a:p>
          <a:endParaRPr lang="en-US"/>
        </a:p>
      </dgm:t>
    </dgm:pt>
    <dgm:pt modelId="{BF02A572-0CB0-4F42-8A04-19DBBFC6B978}" type="sibTrans" cxnId="{26144727-980A-4DB2-BD48-2BE405EC282F}">
      <dgm:prSet/>
      <dgm:spPr/>
      <dgm:t>
        <a:bodyPr/>
        <a:lstStyle/>
        <a:p>
          <a:endParaRPr lang="en-US"/>
        </a:p>
      </dgm:t>
    </dgm:pt>
    <dgm:pt modelId="{93292AE1-67E0-4925-915F-4E88E88DBBA8}" type="pres">
      <dgm:prSet presAssocID="{03456285-B31C-4611-94FC-E60B45CD1B77}" presName="diagram" presStyleCnt="0">
        <dgm:presLayoutVars>
          <dgm:dir/>
          <dgm:resizeHandles val="exact"/>
        </dgm:presLayoutVars>
      </dgm:prSet>
      <dgm:spPr/>
    </dgm:pt>
    <dgm:pt modelId="{46561B33-4FF1-4D21-BEC2-DD485D5B5C25}" type="pres">
      <dgm:prSet presAssocID="{5F8BF0A6-7516-497F-82B5-843739F07E28}" presName="arrow" presStyleLbl="node1" presStyleIdx="0" presStyleCnt="2">
        <dgm:presLayoutVars>
          <dgm:bulletEnabled val="1"/>
        </dgm:presLayoutVars>
      </dgm:prSet>
      <dgm:spPr/>
    </dgm:pt>
    <dgm:pt modelId="{4208BC4D-0B57-45BF-8382-1F9253ED746D}" type="pres">
      <dgm:prSet presAssocID="{A1A67992-B390-4FE5-9592-BAE65AA2784F}" presName="arrow" presStyleLbl="node1" presStyleIdx="1" presStyleCnt="2">
        <dgm:presLayoutVars>
          <dgm:bulletEnabled val="1"/>
        </dgm:presLayoutVars>
      </dgm:prSet>
      <dgm:spPr/>
    </dgm:pt>
  </dgm:ptLst>
  <dgm:cxnLst>
    <dgm:cxn modelId="{26144727-980A-4DB2-BD48-2BE405EC282F}" srcId="{03456285-B31C-4611-94FC-E60B45CD1B77}" destId="{A1A67992-B390-4FE5-9592-BAE65AA2784F}" srcOrd="1" destOrd="0" parTransId="{02DD72D6-A165-4AC3-96C7-15B9441B2B8D}" sibTransId="{BF02A572-0CB0-4F42-8A04-19DBBFC6B978}"/>
    <dgm:cxn modelId="{22A4F629-4368-4FE2-9912-323AF20E9D95}" srcId="{03456285-B31C-4611-94FC-E60B45CD1B77}" destId="{5F8BF0A6-7516-497F-82B5-843739F07E28}" srcOrd="0" destOrd="0" parTransId="{389516F9-2A76-479B-AD22-0D7EAC196C99}" sibTransId="{7A6FE2C4-DFD6-4EA2-9590-D44D7707D204}"/>
    <dgm:cxn modelId="{3726888F-80A2-4D30-B0E3-743683A29E17}" type="presOf" srcId="{A1A67992-B390-4FE5-9592-BAE65AA2784F}" destId="{4208BC4D-0B57-45BF-8382-1F9253ED746D}" srcOrd="0" destOrd="0" presId="urn:microsoft.com/office/officeart/2005/8/layout/arrow5"/>
    <dgm:cxn modelId="{A5E3BDBC-C7FC-4611-8175-75ABB761CC43}" type="presOf" srcId="{5F8BF0A6-7516-497F-82B5-843739F07E28}" destId="{46561B33-4FF1-4D21-BEC2-DD485D5B5C25}" srcOrd="0" destOrd="0" presId="urn:microsoft.com/office/officeart/2005/8/layout/arrow5"/>
    <dgm:cxn modelId="{29DD6AF8-E51F-4AD1-BC0B-8FF10EA4BDD2}" type="presOf" srcId="{03456285-B31C-4611-94FC-E60B45CD1B77}" destId="{93292AE1-67E0-4925-915F-4E88E88DBBA8}" srcOrd="0" destOrd="0" presId="urn:microsoft.com/office/officeart/2005/8/layout/arrow5"/>
    <dgm:cxn modelId="{98E44491-EF40-464F-83C6-DC0392777454}" type="presParOf" srcId="{93292AE1-67E0-4925-915F-4E88E88DBBA8}" destId="{46561B33-4FF1-4D21-BEC2-DD485D5B5C25}" srcOrd="0" destOrd="0" presId="urn:microsoft.com/office/officeart/2005/8/layout/arrow5"/>
    <dgm:cxn modelId="{5CB9DDC9-7806-439E-9D4B-F0A3671EDC71}" type="presParOf" srcId="{93292AE1-67E0-4925-915F-4E88E88DBBA8}" destId="{4208BC4D-0B57-45BF-8382-1F9253ED746D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A1E5F9-447A-4011-87FB-74FF3EDFC7A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E951B42-9D34-4E06-A7D6-C24E17EEE13E}">
      <dgm:prSet/>
      <dgm:spPr/>
      <dgm:t>
        <a:bodyPr/>
        <a:lstStyle/>
        <a:p>
          <a:r>
            <a:rPr lang="en-GB"/>
            <a:t>37 Hotspots across the force area</a:t>
          </a:r>
          <a:endParaRPr lang="en-US"/>
        </a:p>
      </dgm:t>
    </dgm:pt>
    <dgm:pt modelId="{5FD327F8-7D9D-472C-BFB3-21433B95934B}" type="parTrans" cxnId="{2C277E54-125B-46A1-9CEA-C7A888E332A2}">
      <dgm:prSet/>
      <dgm:spPr/>
      <dgm:t>
        <a:bodyPr/>
        <a:lstStyle/>
        <a:p>
          <a:endParaRPr lang="en-US"/>
        </a:p>
      </dgm:t>
    </dgm:pt>
    <dgm:pt modelId="{B7D857FC-E4AB-4F9D-B2AC-4258C47DFA46}" type="sibTrans" cxnId="{2C277E54-125B-46A1-9CEA-C7A888E332A2}">
      <dgm:prSet/>
      <dgm:spPr/>
      <dgm:t>
        <a:bodyPr/>
        <a:lstStyle/>
        <a:p>
          <a:endParaRPr lang="en-US"/>
        </a:p>
      </dgm:t>
    </dgm:pt>
    <dgm:pt modelId="{F81812CA-2228-4D89-A152-B79D5958DE3D}">
      <dgm:prSet/>
      <dgm:spPr/>
      <dgm:t>
        <a:bodyPr/>
        <a:lstStyle/>
        <a:p>
          <a:r>
            <a:rPr lang="en-GB"/>
            <a:t>5401additional hours (April – October 25)</a:t>
          </a:r>
          <a:endParaRPr lang="en-US"/>
        </a:p>
      </dgm:t>
    </dgm:pt>
    <dgm:pt modelId="{6DB07F11-71CE-4705-9F79-52EE129ACC18}" type="parTrans" cxnId="{C4F83D4C-BA5B-49C0-9EB1-E0CB11A5A278}">
      <dgm:prSet/>
      <dgm:spPr/>
      <dgm:t>
        <a:bodyPr/>
        <a:lstStyle/>
        <a:p>
          <a:endParaRPr lang="en-US"/>
        </a:p>
      </dgm:t>
    </dgm:pt>
    <dgm:pt modelId="{4A01569F-F13A-4284-BF35-0C43537BCCF5}" type="sibTrans" cxnId="{C4F83D4C-BA5B-49C0-9EB1-E0CB11A5A278}">
      <dgm:prSet/>
      <dgm:spPr/>
      <dgm:t>
        <a:bodyPr/>
        <a:lstStyle/>
        <a:p>
          <a:endParaRPr lang="en-US"/>
        </a:p>
      </dgm:t>
    </dgm:pt>
    <dgm:pt modelId="{E11794A2-5445-4DD4-8E4B-A6D6D784CE02}">
      <dgm:prSet/>
      <dgm:spPr/>
      <dgm:t>
        <a:bodyPr/>
        <a:lstStyle/>
        <a:p>
          <a:r>
            <a:rPr lang="en-GB"/>
            <a:t>50 Arrests (April – September 25)</a:t>
          </a:r>
          <a:endParaRPr lang="en-US"/>
        </a:p>
      </dgm:t>
    </dgm:pt>
    <dgm:pt modelId="{DCE90280-1960-45CE-9C4F-8BE5A3DE96ED}" type="parTrans" cxnId="{9A1C7C8C-E4DA-4D96-9933-7CD9FB3D74D2}">
      <dgm:prSet/>
      <dgm:spPr/>
      <dgm:t>
        <a:bodyPr/>
        <a:lstStyle/>
        <a:p>
          <a:endParaRPr lang="en-US"/>
        </a:p>
      </dgm:t>
    </dgm:pt>
    <dgm:pt modelId="{F4CDB0B5-8B2C-464D-A261-233C542E4FFA}" type="sibTrans" cxnId="{9A1C7C8C-E4DA-4D96-9933-7CD9FB3D74D2}">
      <dgm:prSet/>
      <dgm:spPr/>
      <dgm:t>
        <a:bodyPr/>
        <a:lstStyle/>
        <a:p>
          <a:endParaRPr lang="en-US"/>
        </a:p>
      </dgm:t>
    </dgm:pt>
    <dgm:pt modelId="{D9D8C8D9-331A-453A-B961-CB099F827D87}">
      <dgm:prSet/>
      <dgm:spPr/>
      <dgm:t>
        <a:bodyPr/>
        <a:lstStyle/>
        <a:p>
          <a:r>
            <a:rPr lang="en-GB"/>
            <a:t>98 Searches (April – September 25)</a:t>
          </a:r>
          <a:endParaRPr lang="en-US"/>
        </a:p>
      </dgm:t>
    </dgm:pt>
    <dgm:pt modelId="{987B9EF3-22C8-4315-B158-092F30462CC8}" type="parTrans" cxnId="{79DB4D85-63EE-4572-99DB-AD0495BC43A4}">
      <dgm:prSet/>
      <dgm:spPr/>
      <dgm:t>
        <a:bodyPr/>
        <a:lstStyle/>
        <a:p>
          <a:endParaRPr lang="en-US"/>
        </a:p>
      </dgm:t>
    </dgm:pt>
    <dgm:pt modelId="{A23D2F6A-71AF-48F7-B1ED-D736912EFFF1}" type="sibTrans" cxnId="{79DB4D85-63EE-4572-99DB-AD0495BC43A4}">
      <dgm:prSet/>
      <dgm:spPr/>
      <dgm:t>
        <a:bodyPr/>
        <a:lstStyle/>
        <a:p>
          <a:endParaRPr lang="en-US"/>
        </a:p>
      </dgm:t>
    </dgm:pt>
    <dgm:pt modelId="{A509520B-A470-4541-808E-6CC189B842DC}" type="pres">
      <dgm:prSet presAssocID="{D8A1E5F9-447A-4011-87FB-74FF3EDFC7AC}" presName="linear" presStyleCnt="0">
        <dgm:presLayoutVars>
          <dgm:animLvl val="lvl"/>
          <dgm:resizeHandles val="exact"/>
        </dgm:presLayoutVars>
      </dgm:prSet>
      <dgm:spPr/>
    </dgm:pt>
    <dgm:pt modelId="{2AAFDBDB-E11A-4B25-BCDC-A57E96AB0383}" type="pres">
      <dgm:prSet presAssocID="{CE951B42-9D34-4E06-A7D6-C24E17EEE13E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C805DA50-532C-4A4E-AADE-F420B5198BF2}" type="pres">
      <dgm:prSet presAssocID="{B7D857FC-E4AB-4F9D-B2AC-4258C47DFA46}" presName="spacer" presStyleCnt="0"/>
      <dgm:spPr/>
    </dgm:pt>
    <dgm:pt modelId="{05997455-B372-4B18-8F75-D60298474019}" type="pres">
      <dgm:prSet presAssocID="{F81812CA-2228-4D89-A152-B79D5958DE3D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1866A42-75B1-436D-BA9E-870758E20ABA}" type="pres">
      <dgm:prSet presAssocID="{4A01569F-F13A-4284-BF35-0C43537BCCF5}" presName="spacer" presStyleCnt="0"/>
      <dgm:spPr/>
    </dgm:pt>
    <dgm:pt modelId="{347751B4-FC20-4EA9-AA33-047C252385BE}" type="pres">
      <dgm:prSet presAssocID="{E11794A2-5445-4DD4-8E4B-A6D6D784CE0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CEBDDA9-2BBA-4B50-8020-7627F3A4A14C}" type="pres">
      <dgm:prSet presAssocID="{F4CDB0B5-8B2C-464D-A261-233C542E4FFA}" presName="spacer" presStyleCnt="0"/>
      <dgm:spPr/>
    </dgm:pt>
    <dgm:pt modelId="{8A1A4F9D-EAFF-4B10-B950-24DDEF4B3398}" type="pres">
      <dgm:prSet presAssocID="{D9D8C8D9-331A-453A-B961-CB099F827D8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42FFC1F-8FC3-46D2-A168-D2853131008E}" type="presOf" srcId="{D8A1E5F9-447A-4011-87FB-74FF3EDFC7AC}" destId="{A509520B-A470-4541-808E-6CC189B842DC}" srcOrd="0" destOrd="0" presId="urn:microsoft.com/office/officeart/2005/8/layout/vList2"/>
    <dgm:cxn modelId="{C4F83D4C-BA5B-49C0-9EB1-E0CB11A5A278}" srcId="{D8A1E5F9-447A-4011-87FB-74FF3EDFC7AC}" destId="{F81812CA-2228-4D89-A152-B79D5958DE3D}" srcOrd="1" destOrd="0" parTransId="{6DB07F11-71CE-4705-9F79-52EE129ACC18}" sibTransId="{4A01569F-F13A-4284-BF35-0C43537BCCF5}"/>
    <dgm:cxn modelId="{2C277E54-125B-46A1-9CEA-C7A888E332A2}" srcId="{D8A1E5F9-447A-4011-87FB-74FF3EDFC7AC}" destId="{CE951B42-9D34-4E06-A7D6-C24E17EEE13E}" srcOrd="0" destOrd="0" parTransId="{5FD327F8-7D9D-472C-BFB3-21433B95934B}" sibTransId="{B7D857FC-E4AB-4F9D-B2AC-4258C47DFA46}"/>
    <dgm:cxn modelId="{79DB4D85-63EE-4572-99DB-AD0495BC43A4}" srcId="{D8A1E5F9-447A-4011-87FB-74FF3EDFC7AC}" destId="{D9D8C8D9-331A-453A-B961-CB099F827D87}" srcOrd="3" destOrd="0" parTransId="{987B9EF3-22C8-4315-B158-092F30462CC8}" sibTransId="{A23D2F6A-71AF-48F7-B1ED-D736912EFFF1}"/>
    <dgm:cxn modelId="{7D94FC87-E0E5-43CA-9950-B3499187D4F8}" type="presOf" srcId="{F81812CA-2228-4D89-A152-B79D5958DE3D}" destId="{05997455-B372-4B18-8F75-D60298474019}" srcOrd="0" destOrd="0" presId="urn:microsoft.com/office/officeart/2005/8/layout/vList2"/>
    <dgm:cxn modelId="{9A1C7C8C-E4DA-4D96-9933-7CD9FB3D74D2}" srcId="{D8A1E5F9-447A-4011-87FB-74FF3EDFC7AC}" destId="{E11794A2-5445-4DD4-8E4B-A6D6D784CE02}" srcOrd="2" destOrd="0" parTransId="{DCE90280-1960-45CE-9C4F-8BE5A3DE96ED}" sibTransId="{F4CDB0B5-8B2C-464D-A261-233C542E4FFA}"/>
    <dgm:cxn modelId="{3ADAB7A0-62DD-4B0E-9EC9-F874B390C226}" type="presOf" srcId="{E11794A2-5445-4DD4-8E4B-A6D6D784CE02}" destId="{347751B4-FC20-4EA9-AA33-047C252385BE}" srcOrd="0" destOrd="0" presId="urn:microsoft.com/office/officeart/2005/8/layout/vList2"/>
    <dgm:cxn modelId="{145E23D7-1C33-4B0E-B9E4-4469BDF5297E}" type="presOf" srcId="{D9D8C8D9-331A-453A-B961-CB099F827D87}" destId="{8A1A4F9D-EAFF-4B10-B950-24DDEF4B3398}" srcOrd="0" destOrd="0" presId="urn:microsoft.com/office/officeart/2005/8/layout/vList2"/>
    <dgm:cxn modelId="{9329BAFE-036E-4284-9028-3D6F487BC19F}" type="presOf" srcId="{CE951B42-9D34-4E06-A7D6-C24E17EEE13E}" destId="{2AAFDBDB-E11A-4B25-BCDC-A57E96AB0383}" srcOrd="0" destOrd="0" presId="urn:microsoft.com/office/officeart/2005/8/layout/vList2"/>
    <dgm:cxn modelId="{AD958FB1-9F3E-4D86-9A5A-EB481778B95B}" type="presParOf" srcId="{A509520B-A470-4541-808E-6CC189B842DC}" destId="{2AAFDBDB-E11A-4B25-BCDC-A57E96AB0383}" srcOrd="0" destOrd="0" presId="urn:microsoft.com/office/officeart/2005/8/layout/vList2"/>
    <dgm:cxn modelId="{3EBBF074-2026-4C59-8ABD-B30437320F7C}" type="presParOf" srcId="{A509520B-A470-4541-808E-6CC189B842DC}" destId="{C805DA50-532C-4A4E-AADE-F420B5198BF2}" srcOrd="1" destOrd="0" presId="urn:microsoft.com/office/officeart/2005/8/layout/vList2"/>
    <dgm:cxn modelId="{8E8BA8D3-1703-4A4D-B97D-03B825F5A347}" type="presParOf" srcId="{A509520B-A470-4541-808E-6CC189B842DC}" destId="{05997455-B372-4B18-8F75-D60298474019}" srcOrd="2" destOrd="0" presId="urn:microsoft.com/office/officeart/2005/8/layout/vList2"/>
    <dgm:cxn modelId="{FE139DF6-BB65-46E9-912E-441775C3A9F1}" type="presParOf" srcId="{A509520B-A470-4541-808E-6CC189B842DC}" destId="{A1866A42-75B1-436D-BA9E-870758E20ABA}" srcOrd="3" destOrd="0" presId="urn:microsoft.com/office/officeart/2005/8/layout/vList2"/>
    <dgm:cxn modelId="{47022D1B-3AB1-4057-99E1-BEBFBA1204AD}" type="presParOf" srcId="{A509520B-A470-4541-808E-6CC189B842DC}" destId="{347751B4-FC20-4EA9-AA33-047C252385BE}" srcOrd="4" destOrd="0" presId="urn:microsoft.com/office/officeart/2005/8/layout/vList2"/>
    <dgm:cxn modelId="{E84DE8AB-A37A-4BD1-933B-A9A0EFDE9D16}" type="presParOf" srcId="{A509520B-A470-4541-808E-6CC189B842DC}" destId="{9CEBDDA9-2BBA-4B50-8020-7627F3A4A14C}" srcOrd="5" destOrd="0" presId="urn:microsoft.com/office/officeart/2005/8/layout/vList2"/>
    <dgm:cxn modelId="{99CFC99F-724F-4D26-8231-1DA0447ED234}" type="presParOf" srcId="{A509520B-A470-4541-808E-6CC189B842DC}" destId="{8A1A4F9D-EAFF-4B10-B950-24DDEF4B339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43CABD-79A5-4233-A29F-B2F60003E993}" type="doc">
      <dgm:prSet loTypeId="urn:microsoft.com/office/officeart/2005/8/layout/default" loCatId="list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F89EE92-3A28-4E65-A4B8-CE44DACDA9D9}">
      <dgm:prSet/>
      <dgm:spPr/>
      <dgm:t>
        <a:bodyPr/>
        <a:lstStyle/>
        <a:p>
          <a:r>
            <a:rPr lang="en-US" b="1"/>
            <a:t>TECHNOLOGY: M365 Power platform, Process Efficiency Project, GoodSam, Co-Pilot, AI and Innovation, Citizen First Project, Joint Data Analytics Project (JDAP) </a:t>
          </a:r>
          <a:endParaRPr lang="en-US"/>
        </a:p>
      </dgm:t>
    </dgm:pt>
    <dgm:pt modelId="{7921AC63-27D2-4C7E-BACB-7DE0FDD313C1}" type="parTrans" cxnId="{A6E349CC-D5A7-4CD9-9F9C-096A7A4E798C}">
      <dgm:prSet/>
      <dgm:spPr/>
      <dgm:t>
        <a:bodyPr/>
        <a:lstStyle/>
        <a:p>
          <a:endParaRPr lang="en-US"/>
        </a:p>
      </dgm:t>
    </dgm:pt>
    <dgm:pt modelId="{A5CDB57D-CA8B-4F57-A7B4-7C24CB24FD12}" type="sibTrans" cxnId="{A6E349CC-D5A7-4CD9-9F9C-096A7A4E798C}">
      <dgm:prSet/>
      <dgm:spPr/>
      <dgm:t>
        <a:bodyPr/>
        <a:lstStyle/>
        <a:p>
          <a:endParaRPr lang="en-US"/>
        </a:p>
      </dgm:t>
    </dgm:pt>
    <dgm:pt modelId="{A029550D-2E63-443B-A7C6-8333EE3B419C}">
      <dgm:prSet/>
      <dgm:spPr/>
      <dgm:t>
        <a:bodyPr/>
        <a:lstStyle/>
        <a:p>
          <a:r>
            <a:rPr lang="en-US" b="1"/>
            <a:t>ESTABLISHMENT PRIORITISATION: Neighbourhood Pledge, Community Action Team, DC Recruitment, Rape investigation team, Public Protection, Custody and Force Contact and Control Centre</a:t>
          </a:r>
          <a:endParaRPr lang="en-US"/>
        </a:p>
      </dgm:t>
    </dgm:pt>
    <dgm:pt modelId="{CD308943-5466-44EE-BE0C-03BD6D103208}" type="parTrans" cxnId="{2A0A4AB4-DD2B-4253-91DC-EB34E585EFE2}">
      <dgm:prSet/>
      <dgm:spPr/>
      <dgm:t>
        <a:bodyPr/>
        <a:lstStyle/>
        <a:p>
          <a:endParaRPr lang="en-US"/>
        </a:p>
      </dgm:t>
    </dgm:pt>
    <dgm:pt modelId="{1E8C6800-91F4-4DCA-BEE3-A945BFF08078}" type="sibTrans" cxnId="{2A0A4AB4-DD2B-4253-91DC-EB34E585EFE2}">
      <dgm:prSet/>
      <dgm:spPr/>
      <dgm:t>
        <a:bodyPr/>
        <a:lstStyle/>
        <a:p>
          <a:endParaRPr lang="en-US"/>
        </a:p>
      </dgm:t>
    </dgm:pt>
    <dgm:pt modelId="{184FC867-1536-4E40-9CA6-A3AFA44180BD}">
      <dgm:prSet/>
      <dgm:spPr/>
      <dgm:t>
        <a:bodyPr/>
        <a:lstStyle/>
        <a:p>
          <a:r>
            <a:rPr lang="en-US" b="1" dirty="0"/>
            <a:t>VULNERABILITY Project Formed benchmarking with Humberside and Cheshire following HMICFRS inspection results – improvements made in compliance rates but more to do!</a:t>
          </a:r>
          <a:endParaRPr lang="en-US" dirty="0"/>
        </a:p>
      </dgm:t>
    </dgm:pt>
    <dgm:pt modelId="{9B34303E-AE1D-4372-A93F-A796EFD4B314}" type="parTrans" cxnId="{FB9B3909-EB55-426C-BFBA-1DD79F7804F8}">
      <dgm:prSet/>
      <dgm:spPr/>
      <dgm:t>
        <a:bodyPr/>
        <a:lstStyle/>
        <a:p>
          <a:endParaRPr lang="en-US"/>
        </a:p>
      </dgm:t>
    </dgm:pt>
    <dgm:pt modelId="{EA6F311B-31CF-4F8F-87A3-93B336B27052}" type="sibTrans" cxnId="{FB9B3909-EB55-426C-BFBA-1DD79F7804F8}">
      <dgm:prSet/>
      <dgm:spPr/>
      <dgm:t>
        <a:bodyPr/>
        <a:lstStyle/>
        <a:p>
          <a:endParaRPr lang="en-US"/>
        </a:p>
      </dgm:t>
    </dgm:pt>
    <dgm:pt modelId="{B506783F-1C00-4931-84FD-07A31178F89A}">
      <dgm:prSet/>
      <dgm:spPr/>
      <dgm:t>
        <a:bodyPr/>
        <a:lstStyle/>
        <a:p>
          <a:r>
            <a:rPr lang="en-US" b="1" dirty="0"/>
            <a:t>ESTABLISHMENT EFFICIENCIES: CDI, File Management Unit, Operational Model Board – maximizing opportunities through Neighborhood Pledge to release officers from supporting posts</a:t>
          </a:r>
          <a:endParaRPr lang="en-US" dirty="0"/>
        </a:p>
      </dgm:t>
    </dgm:pt>
    <dgm:pt modelId="{1AE0A462-5E1D-4060-8301-36DA0E0AB3F0}" type="parTrans" cxnId="{EC275CA5-93A0-49FF-AC74-6336832272B4}">
      <dgm:prSet/>
      <dgm:spPr/>
      <dgm:t>
        <a:bodyPr/>
        <a:lstStyle/>
        <a:p>
          <a:endParaRPr lang="en-US"/>
        </a:p>
      </dgm:t>
    </dgm:pt>
    <dgm:pt modelId="{1A9AD2DC-63CC-409D-AF04-C4C67345A6D2}" type="sibTrans" cxnId="{EC275CA5-93A0-49FF-AC74-6336832272B4}">
      <dgm:prSet/>
      <dgm:spPr/>
      <dgm:t>
        <a:bodyPr/>
        <a:lstStyle/>
        <a:p>
          <a:endParaRPr lang="en-US"/>
        </a:p>
      </dgm:t>
    </dgm:pt>
    <dgm:pt modelId="{6773C562-23C5-4A12-8FCE-053AE59192B9}">
      <dgm:prSet/>
      <dgm:spPr/>
      <dgm:t>
        <a:bodyPr/>
        <a:lstStyle/>
        <a:p>
          <a:r>
            <a:rPr lang="en-US" b="1" dirty="0"/>
            <a:t>NEIGHBOURHOODS: Neighborhood Strategy, Community Action Team (CAT), Safer Schools Approach, Performance Framework and governance accountability </a:t>
          </a:r>
          <a:endParaRPr lang="en-US" dirty="0"/>
        </a:p>
      </dgm:t>
    </dgm:pt>
    <dgm:pt modelId="{766B6F54-D446-4A73-ADDD-7BE3C1C32A1D}" type="parTrans" cxnId="{D5FA76CA-4983-46B7-9D28-45632FB8F9BA}">
      <dgm:prSet/>
      <dgm:spPr/>
      <dgm:t>
        <a:bodyPr/>
        <a:lstStyle/>
        <a:p>
          <a:endParaRPr lang="en-US"/>
        </a:p>
      </dgm:t>
    </dgm:pt>
    <dgm:pt modelId="{3472BAEB-F77D-4EC5-A103-FB16341044AB}" type="sibTrans" cxnId="{D5FA76CA-4983-46B7-9D28-45632FB8F9BA}">
      <dgm:prSet/>
      <dgm:spPr/>
      <dgm:t>
        <a:bodyPr/>
        <a:lstStyle/>
        <a:p>
          <a:endParaRPr lang="en-US"/>
        </a:p>
      </dgm:t>
    </dgm:pt>
    <dgm:pt modelId="{B838AF57-491E-4582-9E3E-82FB57E0A6BC}" type="pres">
      <dgm:prSet presAssocID="{6343CABD-79A5-4233-A29F-B2F60003E993}" presName="diagram" presStyleCnt="0">
        <dgm:presLayoutVars>
          <dgm:dir/>
          <dgm:resizeHandles val="exact"/>
        </dgm:presLayoutVars>
      </dgm:prSet>
      <dgm:spPr/>
    </dgm:pt>
    <dgm:pt modelId="{AD6E6DB3-F998-42DF-8084-1744D3E50C7C}" type="pres">
      <dgm:prSet presAssocID="{FF89EE92-3A28-4E65-A4B8-CE44DACDA9D9}" presName="node" presStyleLbl="node1" presStyleIdx="0" presStyleCnt="5">
        <dgm:presLayoutVars>
          <dgm:bulletEnabled val="1"/>
        </dgm:presLayoutVars>
      </dgm:prSet>
      <dgm:spPr/>
    </dgm:pt>
    <dgm:pt modelId="{F7486C35-2197-44E9-B9B3-B7DBB1ED9005}" type="pres">
      <dgm:prSet presAssocID="{A5CDB57D-CA8B-4F57-A7B4-7C24CB24FD12}" presName="sibTrans" presStyleCnt="0"/>
      <dgm:spPr/>
    </dgm:pt>
    <dgm:pt modelId="{A95F5B93-69ED-4616-8F6C-017FBB452B24}" type="pres">
      <dgm:prSet presAssocID="{A029550D-2E63-443B-A7C6-8333EE3B419C}" presName="node" presStyleLbl="node1" presStyleIdx="1" presStyleCnt="5">
        <dgm:presLayoutVars>
          <dgm:bulletEnabled val="1"/>
        </dgm:presLayoutVars>
      </dgm:prSet>
      <dgm:spPr/>
    </dgm:pt>
    <dgm:pt modelId="{9AF18D8C-DE1B-4DBB-B65C-D0170021318A}" type="pres">
      <dgm:prSet presAssocID="{1E8C6800-91F4-4DCA-BEE3-A945BFF08078}" presName="sibTrans" presStyleCnt="0"/>
      <dgm:spPr/>
    </dgm:pt>
    <dgm:pt modelId="{DD2D99F4-463A-435A-922A-0E39255E4F55}" type="pres">
      <dgm:prSet presAssocID="{184FC867-1536-4E40-9CA6-A3AFA44180BD}" presName="node" presStyleLbl="node1" presStyleIdx="2" presStyleCnt="5">
        <dgm:presLayoutVars>
          <dgm:bulletEnabled val="1"/>
        </dgm:presLayoutVars>
      </dgm:prSet>
      <dgm:spPr/>
    </dgm:pt>
    <dgm:pt modelId="{6E97FD0A-EC72-4160-8496-D1CE3E029A2F}" type="pres">
      <dgm:prSet presAssocID="{EA6F311B-31CF-4F8F-87A3-93B336B27052}" presName="sibTrans" presStyleCnt="0"/>
      <dgm:spPr/>
    </dgm:pt>
    <dgm:pt modelId="{0534B4B1-EB1E-4FE0-9583-2C61EAB3AB87}" type="pres">
      <dgm:prSet presAssocID="{B506783F-1C00-4931-84FD-07A31178F89A}" presName="node" presStyleLbl="node1" presStyleIdx="3" presStyleCnt="5">
        <dgm:presLayoutVars>
          <dgm:bulletEnabled val="1"/>
        </dgm:presLayoutVars>
      </dgm:prSet>
      <dgm:spPr/>
    </dgm:pt>
    <dgm:pt modelId="{CF267472-8CD3-4164-841C-942C3375091F}" type="pres">
      <dgm:prSet presAssocID="{1A9AD2DC-63CC-409D-AF04-C4C67345A6D2}" presName="sibTrans" presStyleCnt="0"/>
      <dgm:spPr/>
    </dgm:pt>
    <dgm:pt modelId="{8163B653-9B8A-4CCB-B30D-732F194A1CA0}" type="pres">
      <dgm:prSet presAssocID="{6773C562-23C5-4A12-8FCE-053AE59192B9}" presName="node" presStyleLbl="node1" presStyleIdx="4" presStyleCnt="5">
        <dgm:presLayoutVars>
          <dgm:bulletEnabled val="1"/>
        </dgm:presLayoutVars>
      </dgm:prSet>
      <dgm:spPr/>
    </dgm:pt>
  </dgm:ptLst>
  <dgm:cxnLst>
    <dgm:cxn modelId="{FB9B3909-EB55-426C-BFBA-1DD79F7804F8}" srcId="{6343CABD-79A5-4233-A29F-B2F60003E993}" destId="{184FC867-1536-4E40-9CA6-A3AFA44180BD}" srcOrd="2" destOrd="0" parTransId="{9B34303E-AE1D-4372-A93F-A796EFD4B314}" sibTransId="{EA6F311B-31CF-4F8F-87A3-93B336B27052}"/>
    <dgm:cxn modelId="{29BC610E-F44C-42CD-BD18-D12C996465D5}" type="presOf" srcId="{6773C562-23C5-4A12-8FCE-053AE59192B9}" destId="{8163B653-9B8A-4CCB-B30D-732F194A1CA0}" srcOrd="0" destOrd="0" presId="urn:microsoft.com/office/officeart/2005/8/layout/default"/>
    <dgm:cxn modelId="{F45A4B2A-48D2-4875-8035-312F34DE0981}" type="presOf" srcId="{184FC867-1536-4E40-9CA6-A3AFA44180BD}" destId="{DD2D99F4-463A-435A-922A-0E39255E4F55}" srcOrd="0" destOrd="0" presId="urn:microsoft.com/office/officeart/2005/8/layout/default"/>
    <dgm:cxn modelId="{FC71576F-1D8C-4302-9CA0-BC9C4F5314F6}" type="presOf" srcId="{A029550D-2E63-443B-A7C6-8333EE3B419C}" destId="{A95F5B93-69ED-4616-8F6C-017FBB452B24}" srcOrd="0" destOrd="0" presId="urn:microsoft.com/office/officeart/2005/8/layout/default"/>
    <dgm:cxn modelId="{BCC30C8A-EA85-4144-B804-DAD38BF32D38}" type="presOf" srcId="{6343CABD-79A5-4233-A29F-B2F60003E993}" destId="{B838AF57-491E-4582-9E3E-82FB57E0A6BC}" srcOrd="0" destOrd="0" presId="urn:microsoft.com/office/officeart/2005/8/layout/default"/>
    <dgm:cxn modelId="{EC275CA5-93A0-49FF-AC74-6336832272B4}" srcId="{6343CABD-79A5-4233-A29F-B2F60003E993}" destId="{B506783F-1C00-4931-84FD-07A31178F89A}" srcOrd="3" destOrd="0" parTransId="{1AE0A462-5E1D-4060-8301-36DA0E0AB3F0}" sibTransId="{1A9AD2DC-63CC-409D-AF04-C4C67345A6D2}"/>
    <dgm:cxn modelId="{2A0A4AB4-DD2B-4253-91DC-EB34E585EFE2}" srcId="{6343CABD-79A5-4233-A29F-B2F60003E993}" destId="{A029550D-2E63-443B-A7C6-8333EE3B419C}" srcOrd="1" destOrd="0" parTransId="{CD308943-5466-44EE-BE0C-03BD6D103208}" sibTransId="{1E8C6800-91F4-4DCA-BEE3-A945BFF08078}"/>
    <dgm:cxn modelId="{D5FA76CA-4983-46B7-9D28-45632FB8F9BA}" srcId="{6343CABD-79A5-4233-A29F-B2F60003E993}" destId="{6773C562-23C5-4A12-8FCE-053AE59192B9}" srcOrd="4" destOrd="0" parTransId="{766B6F54-D446-4A73-ADDD-7BE3C1C32A1D}" sibTransId="{3472BAEB-F77D-4EC5-A103-FB16341044AB}"/>
    <dgm:cxn modelId="{A6E349CC-D5A7-4CD9-9F9C-096A7A4E798C}" srcId="{6343CABD-79A5-4233-A29F-B2F60003E993}" destId="{FF89EE92-3A28-4E65-A4B8-CE44DACDA9D9}" srcOrd="0" destOrd="0" parTransId="{7921AC63-27D2-4C7E-BACB-7DE0FDD313C1}" sibTransId="{A5CDB57D-CA8B-4F57-A7B4-7C24CB24FD12}"/>
    <dgm:cxn modelId="{D7A073E4-B510-4B21-8DF5-FB17C8EE6871}" type="presOf" srcId="{FF89EE92-3A28-4E65-A4B8-CE44DACDA9D9}" destId="{AD6E6DB3-F998-42DF-8084-1744D3E50C7C}" srcOrd="0" destOrd="0" presId="urn:microsoft.com/office/officeart/2005/8/layout/default"/>
    <dgm:cxn modelId="{4FDCEFE5-28CB-4071-9707-BC37F680A9D0}" type="presOf" srcId="{B506783F-1C00-4931-84FD-07A31178F89A}" destId="{0534B4B1-EB1E-4FE0-9583-2C61EAB3AB87}" srcOrd="0" destOrd="0" presId="urn:microsoft.com/office/officeart/2005/8/layout/default"/>
    <dgm:cxn modelId="{FA4FB6D1-158C-438D-A9A4-11CBCB95708E}" type="presParOf" srcId="{B838AF57-491E-4582-9E3E-82FB57E0A6BC}" destId="{AD6E6DB3-F998-42DF-8084-1744D3E50C7C}" srcOrd="0" destOrd="0" presId="urn:microsoft.com/office/officeart/2005/8/layout/default"/>
    <dgm:cxn modelId="{57C7ADB1-3FA9-441E-9A4F-C20190754C4F}" type="presParOf" srcId="{B838AF57-491E-4582-9E3E-82FB57E0A6BC}" destId="{F7486C35-2197-44E9-B9B3-B7DBB1ED9005}" srcOrd="1" destOrd="0" presId="urn:microsoft.com/office/officeart/2005/8/layout/default"/>
    <dgm:cxn modelId="{2035834E-7E18-4163-BDE3-15D4849C67DB}" type="presParOf" srcId="{B838AF57-491E-4582-9E3E-82FB57E0A6BC}" destId="{A95F5B93-69ED-4616-8F6C-017FBB452B24}" srcOrd="2" destOrd="0" presId="urn:microsoft.com/office/officeart/2005/8/layout/default"/>
    <dgm:cxn modelId="{828EE97D-F676-4D35-B7BC-42899E2CEF72}" type="presParOf" srcId="{B838AF57-491E-4582-9E3E-82FB57E0A6BC}" destId="{9AF18D8C-DE1B-4DBB-B65C-D0170021318A}" srcOrd="3" destOrd="0" presId="urn:microsoft.com/office/officeart/2005/8/layout/default"/>
    <dgm:cxn modelId="{23C5F296-D7D8-4EB2-8878-F9E6A1D402B2}" type="presParOf" srcId="{B838AF57-491E-4582-9E3E-82FB57E0A6BC}" destId="{DD2D99F4-463A-435A-922A-0E39255E4F55}" srcOrd="4" destOrd="0" presId="urn:microsoft.com/office/officeart/2005/8/layout/default"/>
    <dgm:cxn modelId="{38F8AC9B-8376-427D-AB9B-5E907816B981}" type="presParOf" srcId="{B838AF57-491E-4582-9E3E-82FB57E0A6BC}" destId="{6E97FD0A-EC72-4160-8496-D1CE3E029A2F}" srcOrd="5" destOrd="0" presId="urn:microsoft.com/office/officeart/2005/8/layout/default"/>
    <dgm:cxn modelId="{8EE49458-1FE1-4E76-BA39-CECFD10F1309}" type="presParOf" srcId="{B838AF57-491E-4582-9E3E-82FB57E0A6BC}" destId="{0534B4B1-EB1E-4FE0-9583-2C61EAB3AB87}" srcOrd="6" destOrd="0" presId="urn:microsoft.com/office/officeart/2005/8/layout/default"/>
    <dgm:cxn modelId="{BE7856BD-9DC0-40DC-B7AA-4845BB1C0D58}" type="presParOf" srcId="{B838AF57-491E-4582-9E3E-82FB57E0A6BC}" destId="{CF267472-8CD3-4164-841C-942C3375091F}" srcOrd="7" destOrd="0" presId="urn:microsoft.com/office/officeart/2005/8/layout/default"/>
    <dgm:cxn modelId="{5C532442-76B0-40D7-BEDE-C1FD0EB08FF8}" type="presParOf" srcId="{B838AF57-491E-4582-9E3E-82FB57E0A6BC}" destId="{8163B653-9B8A-4CCB-B30D-732F194A1CA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7D277C2-F854-4726-A02B-6D1BFBC579AD}" type="doc">
      <dgm:prSet loTypeId="urn:microsoft.com/office/officeart/2005/8/layout/default" loCatId="list" qsTypeId="urn:microsoft.com/office/officeart/2005/8/quickstyle/simple2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7814414-9802-41A9-B45A-9CD0F5404477}">
      <dgm:prSet/>
      <dgm:spPr/>
      <dgm:t>
        <a:bodyPr/>
        <a:lstStyle/>
        <a:p>
          <a:r>
            <a:rPr lang="en-US" b="1" dirty="0"/>
            <a:t>WELLBEING STRATEGY: Embedded in organisational delivery at all levels. </a:t>
          </a:r>
          <a:endParaRPr lang="en-US" dirty="0"/>
        </a:p>
      </dgm:t>
    </dgm:pt>
    <dgm:pt modelId="{B2514BC5-6571-41BD-8829-BD6BE0EBD238}" type="parTrans" cxnId="{A9362892-C887-41E4-B714-9D115A7D2143}">
      <dgm:prSet/>
      <dgm:spPr/>
      <dgm:t>
        <a:bodyPr/>
        <a:lstStyle/>
        <a:p>
          <a:endParaRPr lang="en-US"/>
        </a:p>
      </dgm:t>
    </dgm:pt>
    <dgm:pt modelId="{B581A75B-D951-4D81-BF4B-C85C803DC69B}" type="sibTrans" cxnId="{A9362892-C887-41E4-B714-9D115A7D2143}">
      <dgm:prSet/>
      <dgm:spPr/>
      <dgm:t>
        <a:bodyPr/>
        <a:lstStyle/>
        <a:p>
          <a:endParaRPr lang="en-US"/>
        </a:p>
      </dgm:t>
    </dgm:pt>
    <dgm:pt modelId="{9B491727-3C70-424E-B190-5432C6E8DA57}">
      <dgm:prSet/>
      <dgm:spPr/>
      <dgm:t>
        <a:bodyPr/>
        <a:lstStyle/>
        <a:p>
          <a:r>
            <a:rPr lang="en-US" b="1" dirty="0"/>
            <a:t>OSCAR KILO: Embedded psychological screening </a:t>
          </a:r>
          <a:r>
            <a:rPr lang="en-US" b="1" dirty="0" err="1"/>
            <a:t>programme</a:t>
          </a:r>
          <a:r>
            <a:rPr lang="en-US" b="1" dirty="0"/>
            <a:t> and wellbeing ambassadors shortlisted to national award</a:t>
          </a:r>
          <a:endParaRPr lang="en-US" dirty="0"/>
        </a:p>
      </dgm:t>
    </dgm:pt>
    <dgm:pt modelId="{69538906-CF88-4BE5-8EEB-A2BF0723D6FB}" type="parTrans" cxnId="{6BB5577C-EC98-4E99-8A65-1CF35EB32C5E}">
      <dgm:prSet/>
      <dgm:spPr/>
      <dgm:t>
        <a:bodyPr/>
        <a:lstStyle/>
        <a:p>
          <a:endParaRPr lang="en-US"/>
        </a:p>
      </dgm:t>
    </dgm:pt>
    <dgm:pt modelId="{F51C8771-2C62-4190-87DF-6C758ECA1997}" type="sibTrans" cxnId="{6BB5577C-EC98-4E99-8A65-1CF35EB32C5E}">
      <dgm:prSet/>
      <dgm:spPr/>
      <dgm:t>
        <a:bodyPr/>
        <a:lstStyle/>
        <a:p>
          <a:endParaRPr lang="en-US"/>
        </a:p>
      </dgm:t>
    </dgm:pt>
    <dgm:pt modelId="{33C0F9D5-72EB-4781-851E-D684611AF748}">
      <dgm:prSet/>
      <dgm:spPr/>
      <dgm:t>
        <a:bodyPr/>
        <a:lstStyle/>
        <a:p>
          <a:r>
            <a:rPr lang="en-GB" b="1" dirty="0"/>
            <a:t>Oscar kilo national survey 67% of officers report physical exhaustion, 58% emotional burnout</a:t>
          </a:r>
          <a:endParaRPr lang="en-US" b="1" dirty="0"/>
        </a:p>
      </dgm:t>
    </dgm:pt>
    <dgm:pt modelId="{D98319C9-071A-4AED-B4FB-9ABB00402E96}" type="parTrans" cxnId="{25851CF9-3271-467C-A1BE-1594F40F1A1A}">
      <dgm:prSet/>
      <dgm:spPr/>
      <dgm:t>
        <a:bodyPr/>
        <a:lstStyle/>
        <a:p>
          <a:endParaRPr lang="en-US"/>
        </a:p>
      </dgm:t>
    </dgm:pt>
    <dgm:pt modelId="{AA77FD85-9492-47A5-92A7-590B0A281617}" type="sibTrans" cxnId="{25851CF9-3271-467C-A1BE-1594F40F1A1A}">
      <dgm:prSet/>
      <dgm:spPr/>
      <dgm:t>
        <a:bodyPr/>
        <a:lstStyle/>
        <a:p>
          <a:endParaRPr lang="en-US"/>
        </a:p>
      </dgm:t>
    </dgm:pt>
    <dgm:pt modelId="{20D414E3-ED7A-417C-8AF5-D0ED7478EBC5}">
      <dgm:prSet/>
      <dgm:spPr/>
      <dgm:t>
        <a:bodyPr/>
        <a:lstStyle/>
        <a:p>
          <a:r>
            <a:rPr lang="en-US" b="1"/>
            <a:t>TRIM Process (available to all staff following a traumatic incident)</a:t>
          </a:r>
          <a:endParaRPr lang="en-US"/>
        </a:p>
      </dgm:t>
    </dgm:pt>
    <dgm:pt modelId="{82B80C88-3FC7-445B-A13B-6D635D8A7EFE}" type="parTrans" cxnId="{655C8315-B40E-41C2-AFA0-595BE6E6FE42}">
      <dgm:prSet/>
      <dgm:spPr/>
      <dgm:t>
        <a:bodyPr/>
        <a:lstStyle/>
        <a:p>
          <a:endParaRPr lang="en-US"/>
        </a:p>
      </dgm:t>
    </dgm:pt>
    <dgm:pt modelId="{7C433340-07A4-42D1-9589-18BD22F8A8B3}" type="sibTrans" cxnId="{655C8315-B40E-41C2-AFA0-595BE6E6FE42}">
      <dgm:prSet/>
      <dgm:spPr/>
      <dgm:t>
        <a:bodyPr/>
        <a:lstStyle/>
        <a:p>
          <a:endParaRPr lang="en-US"/>
        </a:p>
      </dgm:t>
    </dgm:pt>
    <dgm:pt modelId="{C95FC6D6-6C1D-49D8-9E28-47F28B6C2C2D}">
      <dgm:prSet/>
      <dgm:spPr/>
      <dgm:t>
        <a:bodyPr/>
        <a:lstStyle/>
        <a:p>
          <a:r>
            <a:rPr lang="en-US" b="1" dirty="0"/>
            <a:t>LEADERSHIP FOCUS: A comprehensive leadership </a:t>
          </a:r>
          <a:r>
            <a:rPr lang="en-US" b="1" dirty="0" err="1"/>
            <a:t>programme</a:t>
          </a:r>
          <a:r>
            <a:rPr lang="en-US" b="1" dirty="0"/>
            <a:t> from core leadership and first-line management to ethical and inclusive, mid-line and senior leadership development </a:t>
          </a:r>
          <a:endParaRPr lang="en-US" dirty="0"/>
        </a:p>
      </dgm:t>
    </dgm:pt>
    <dgm:pt modelId="{E29DBD1F-7C3B-4CF3-B706-D97227E8553C}" type="parTrans" cxnId="{F816A8B4-AE31-47F3-B36B-0898C26A19DA}">
      <dgm:prSet/>
      <dgm:spPr/>
      <dgm:t>
        <a:bodyPr/>
        <a:lstStyle/>
        <a:p>
          <a:endParaRPr lang="en-US"/>
        </a:p>
      </dgm:t>
    </dgm:pt>
    <dgm:pt modelId="{A4A840DA-333A-4B42-B5D8-7BDA926C9C24}" type="sibTrans" cxnId="{F816A8B4-AE31-47F3-B36B-0898C26A19DA}">
      <dgm:prSet/>
      <dgm:spPr/>
      <dgm:t>
        <a:bodyPr/>
        <a:lstStyle/>
        <a:p>
          <a:endParaRPr lang="en-US"/>
        </a:p>
      </dgm:t>
    </dgm:pt>
    <dgm:pt modelId="{6567DE55-26A6-4CA4-A60C-AAA8984E7B7B}">
      <dgm:prSet/>
      <dgm:spPr/>
      <dgm:t>
        <a:bodyPr/>
        <a:lstStyle/>
        <a:p>
          <a:r>
            <a:rPr lang="en-US" b="1" dirty="0"/>
            <a:t>Requirement to reduce sickness and absence rates</a:t>
          </a:r>
        </a:p>
      </dgm:t>
    </dgm:pt>
    <dgm:pt modelId="{34DF7142-A702-4708-9858-3979071A4A1A}" type="parTrans" cxnId="{D6F9DB5B-C142-438A-A813-D30B69874B2C}">
      <dgm:prSet/>
      <dgm:spPr/>
      <dgm:t>
        <a:bodyPr/>
        <a:lstStyle/>
        <a:p>
          <a:endParaRPr lang="en-US"/>
        </a:p>
      </dgm:t>
    </dgm:pt>
    <dgm:pt modelId="{9450414A-E918-4783-BC75-D8D896149CB9}" type="sibTrans" cxnId="{D6F9DB5B-C142-438A-A813-D30B69874B2C}">
      <dgm:prSet/>
      <dgm:spPr/>
      <dgm:t>
        <a:bodyPr/>
        <a:lstStyle/>
        <a:p>
          <a:endParaRPr lang="en-US"/>
        </a:p>
      </dgm:t>
    </dgm:pt>
    <dgm:pt modelId="{726B60BE-ABF2-47C4-8423-83224F981190}">
      <dgm:prSet/>
      <dgm:spPr/>
      <dgm:t>
        <a:bodyPr/>
        <a:lstStyle/>
        <a:p>
          <a:r>
            <a:rPr lang="en-US" b="1" dirty="0"/>
            <a:t>College of Policing – LIT Leading Inclusive Teams (behavioral science based initiative designed to foster inclusive culture within policing)</a:t>
          </a:r>
          <a:endParaRPr lang="en-US" dirty="0"/>
        </a:p>
      </dgm:t>
    </dgm:pt>
    <dgm:pt modelId="{FF86AA8B-0857-45D5-954D-DA49605D42AE}" type="parTrans" cxnId="{4DCFC769-4B07-4B78-ADB6-5F1D53DD39AE}">
      <dgm:prSet/>
      <dgm:spPr/>
      <dgm:t>
        <a:bodyPr/>
        <a:lstStyle/>
        <a:p>
          <a:endParaRPr lang="en-US"/>
        </a:p>
      </dgm:t>
    </dgm:pt>
    <dgm:pt modelId="{C2B09F2F-3201-4093-8911-838176218A96}" type="sibTrans" cxnId="{4DCFC769-4B07-4B78-ADB6-5F1D53DD39AE}">
      <dgm:prSet/>
      <dgm:spPr/>
      <dgm:t>
        <a:bodyPr/>
        <a:lstStyle/>
        <a:p>
          <a:endParaRPr lang="en-US"/>
        </a:p>
      </dgm:t>
    </dgm:pt>
    <dgm:pt modelId="{D4CAF81E-7474-43DF-A593-09DC746F7F09}">
      <dgm:prSet/>
      <dgm:spPr/>
      <dgm:t>
        <a:bodyPr/>
        <a:lstStyle/>
        <a:p>
          <a:r>
            <a:rPr lang="en-US" b="1" dirty="0"/>
            <a:t>South </a:t>
          </a:r>
          <a:r>
            <a:rPr lang="en-US" b="1"/>
            <a:t>Wales University </a:t>
          </a:r>
          <a:r>
            <a:rPr lang="en-US" b="1" dirty="0"/>
            <a:t>– Hydra Programme for Leadership</a:t>
          </a:r>
        </a:p>
      </dgm:t>
    </dgm:pt>
    <dgm:pt modelId="{7765CE34-DD15-4EC5-BCD4-31DF564FBDF8}" type="parTrans" cxnId="{2D518ED2-28F3-4FD4-AEC9-6729F1157974}">
      <dgm:prSet/>
      <dgm:spPr/>
      <dgm:t>
        <a:bodyPr/>
        <a:lstStyle/>
        <a:p>
          <a:endParaRPr lang="en-GB"/>
        </a:p>
      </dgm:t>
    </dgm:pt>
    <dgm:pt modelId="{02BC88C9-E232-41BC-A0DF-B01C12C587F7}" type="sibTrans" cxnId="{2D518ED2-28F3-4FD4-AEC9-6729F1157974}">
      <dgm:prSet/>
      <dgm:spPr/>
      <dgm:t>
        <a:bodyPr/>
        <a:lstStyle/>
        <a:p>
          <a:endParaRPr lang="en-GB"/>
        </a:p>
      </dgm:t>
    </dgm:pt>
    <dgm:pt modelId="{ACB64A94-C140-40FC-8A92-CDBD3B425BED}" type="pres">
      <dgm:prSet presAssocID="{27D277C2-F854-4726-A02B-6D1BFBC579AD}" presName="diagram" presStyleCnt="0">
        <dgm:presLayoutVars>
          <dgm:dir/>
          <dgm:resizeHandles val="exact"/>
        </dgm:presLayoutVars>
      </dgm:prSet>
      <dgm:spPr/>
    </dgm:pt>
    <dgm:pt modelId="{D6642704-56E7-443D-B68F-57355ECC995D}" type="pres">
      <dgm:prSet presAssocID="{D7814414-9802-41A9-B45A-9CD0F5404477}" presName="node" presStyleLbl="node1" presStyleIdx="0" presStyleCnt="8">
        <dgm:presLayoutVars>
          <dgm:bulletEnabled val="1"/>
        </dgm:presLayoutVars>
      </dgm:prSet>
      <dgm:spPr/>
    </dgm:pt>
    <dgm:pt modelId="{734016CA-9C40-4736-868E-82F244CD7C29}" type="pres">
      <dgm:prSet presAssocID="{B581A75B-D951-4D81-BF4B-C85C803DC69B}" presName="sibTrans" presStyleCnt="0"/>
      <dgm:spPr/>
    </dgm:pt>
    <dgm:pt modelId="{28D505D0-683C-4E6F-A474-5BB95ECE4FF0}" type="pres">
      <dgm:prSet presAssocID="{9B491727-3C70-424E-B190-5432C6E8DA57}" presName="node" presStyleLbl="node1" presStyleIdx="1" presStyleCnt="8">
        <dgm:presLayoutVars>
          <dgm:bulletEnabled val="1"/>
        </dgm:presLayoutVars>
      </dgm:prSet>
      <dgm:spPr/>
    </dgm:pt>
    <dgm:pt modelId="{50B12539-3FB7-44BE-B7FC-D14DE2E557C7}" type="pres">
      <dgm:prSet presAssocID="{F51C8771-2C62-4190-87DF-6C758ECA1997}" presName="sibTrans" presStyleCnt="0"/>
      <dgm:spPr/>
    </dgm:pt>
    <dgm:pt modelId="{39BF9E1C-C4D8-4692-959B-57A11D5B9E9D}" type="pres">
      <dgm:prSet presAssocID="{33C0F9D5-72EB-4781-851E-D684611AF748}" presName="node" presStyleLbl="node1" presStyleIdx="2" presStyleCnt="8">
        <dgm:presLayoutVars>
          <dgm:bulletEnabled val="1"/>
        </dgm:presLayoutVars>
      </dgm:prSet>
      <dgm:spPr/>
    </dgm:pt>
    <dgm:pt modelId="{25509DD7-51B5-4779-A23A-82BD75BF7455}" type="pres">
      <dgm:prSet presAssocID="{AA77FD85-9492-47A5-92A7-590B0A281617}" presName="sibTrans" presStyleCnt="0"/>
      <dgm:spPr/>
    </dgm:pt>
    <dgm:pt modelId="{B185B83D-AE0C-4D71-AE70-9353BD372BFD}" type="pres">
      <dgm:prSet presAssocID="{20D414E3-ED7A-417C-8AF5-D0ED7478EBC5}" presName="node" presStyleLbl="node1" presStyleIdx="3" presStyleCnt="8">
        <dgm:presLayoutVars>
          <dgm:bulletEnabled val="1"/>
        </dgm:presLayoutVars>
      </dgm:prSet>
      <dgm:spPr/>
    </dgm:pt>
    <dgm:pt modelId="{05C5E6BC-07C6-4338-AFDD-F1C4184DF06C}" type="pres">
      <dgm:prSet presAssocID="{7C433340-07A4-42D1-9589-18BD22F8A8B3}" presName="sibTrans" presStyleCnt="0"/>
      <dgm:spPr/>
    </dgm:pt>
    <dgm:pt modelId="{CA90F0D0-61E1-4B38-BF79-A27B40539AA7}" type="pres">
      <dgm:prSet presAssocID="{C95FC6D6-6C1D-49D8-9E28-47F28B6C2C2D}" presName="node" presStyleLbl="node1" presStyleIdx="4" presStyleCnt="8">
        <dgm:presLayoutVars>
          <dgm:bulletEnabled val="1"/>
        </dgm:presLayoutVars>
      </dgm:prSet>
      <dgm:spPr/>
    </dgm:pt>
    <dgm:pt modelId="{3929A8DB-D857-4246-BEBF-EC597CD84292}" type="pres">
      <dgm:prSet presAssocID="{A4A840DA-333A-4B42-B5D8-7BDA926C9C24}" presName="sibTrans" presStyleCnt="0"/>
      <dgm:spPr/>
    </dgm:pt>
    <dgm:pt modelId="{838774ED-CCA7-449A-B8C9-49A80C738F9B}" type="pres">
      <dgm:prSet presAssocID="{6567DE55-26A6-4CA4-A60C-AAA8984E7B7B}" presName="node" presStyleLbl="node1" presStyleIdx="5" presStyleCnt="8">
        <dgm:presLayoutVars>
          <dgm:bulletEnabled val="1"/>
        </dgm:presLayoutVars>
      </dgm:prSet>
      <dgm:spPr/>
    </dgm:pt>
    <dgm:pt modelId="{5745DEAF-DA27-44E4-9302-AEF250A9D321}" type="pres">
      <dgm:prSet presAssocID="{9450414A-E918-4783-BC75-D8D896149CB9}" presName="sibTrans" presStyleCnt="0"/>
      <dgm:spPr/>
    </dgm:pt>
    <dgm:pt modelId="{94F1D251-752D-4BF6-96C1-4886F2F5A556}" type="pres">
      <dgm:prSet presAssocID="{726B60BE-ABF2-47C4-8423-83224F981190}" presName="node" presStyleLbl="node1" presStyleIdx="6" presStyleCnt="8">
        <dgm:presLayoutVars>
          <dgm:bulletEnabled val="1"/>
        </dgm:presLayoutVars>
      </dgm:prSet>
      <dgm:spPr/>
    </dgm:pt>
    <dgm:pt modelId="{695A65D3-6D56-4AC8-B7B3-FF9F4F4376EE}" type="pres">
      <dgm:prSet presAssocID="{C2B09F2F-3201-4093-8911-838176218A96}" presName="sibTrans" presStyleCnt="0"/>
      <dgm:spPr/>
    </dgm:pt>
    <dgm:pt modelId="{7AC5B962-694A-42A5-AA6D-71DA1A98BE8A}" type="pres">
      <dgm:prSet presAssocID="{D4CAF81E-7474-43DF-A593-09DC746F7F09}" presName="node" presStyleLbl="node1" presStyleIdx="7" presStyleCnt="8">
        <dgm:presLayoutVars>
          <dgm:bulletEnabled val="1"/>
        </dgm:presLayoutVars>
      </dgm:prSet>
      <dgm:spPr/>
    </dgm:pt>
  </dgm:ptLst>
  <dgm:cxnLst>
    <dgm:cxn modelId="{D1BB8F0E-F069-4772-B78F-6BEC1C48E98E}" type="presOf" srcId="{6567DE55-26A6-4CA4-A60C-AAA8984E7B7B}" destId="{838774ED-CCA7-449A-B8C9-49A80C738F9B}" srcOrd="0" destOrd="0" presId="urn:microsoft.com/office/officeart/2005/8/layout/default"/>
    <dgm:cxn modelId="{655C8315-B40E-41C2-AFA0-595BE6E6FE42}" srcId="{27D277C2-F854-4726-A02B-6D1BFBC579AD}" destId="{20D414E3-ED7A-417C-8AF5-D0ED7478EBC5}" srcOrd="3" destOrd="0" parTransId="{82B80C88-3FC7-445B-A13B-6D635D8A7EFE}" sibTransId="{7C433340-07A4-42D1-9589-18BD22F8A8B3}"/>
    <dgm:cxn modelId="{CCFE7A18-16D1-4A9A-B556-992A21B7DA93}" type="presOf" srcId="{33C0F9D5-72EB-4781-851E-D684611AF748}" destId="{39BF9E1C-C4D8-4692-959B-57A11D5B9E9D}" srcOrd="0" destOrd="0" presId="urn:microsoft.com/office/officeart/2005/8/layout/default"/>
    <dgm:cxn modelId="{B3217F1A-A518-4C0E-93F7-2AD203CA17E0}" type="presOf" srcId="{726B60BE-ABF2-47C4-8423-83224F981190}" destId="{94F1D251-752D-4BF6-96C1-4886F2F5A556}" srcOrd="0" destOrd="0" presId="urn:microsoft.com/office/officeart/2005/8/layout/default"/>
    <dgm:cxn modelId="{D2F13324-76BF-4669-9171-B15EAD3BBF5C}" type="presOf" srcId="{9B491727-3C70-424E-B190-5432C6E8DA57}" destId="{28D505D0-683C-4E6F-A474-5BB95ECE4FF0}" srcOrd="0" destOrd="0" presId="urn:microsoft.com/office/officeart/2005/8/layout/default"/>
    <dgm:cxn modelId="{E4052838-1DC2-4236-8CBA-9FEFA9F235F0}" type="presOf" srcId="{20D414E3-ED7A-417C-8AF5-D0ED7478EBC5}" destId="{B185B83D-AE0C-4D71-AE70-9353BD372BFD}" srcOrd="0" destOrd="0" presId="urn:microsoft.com/office/officeart/2005/8/layout/default"/>
    <dgm:cxn modelId="{D6F9DB5B-C142-438A-A813-D30B69874B2C}" srcId="{27D277C2-F854-4726-A02B-6D1BFBC579AD}" destId="{6567DE55-26A6-4CA4-A60C-AAA8984E7B7B}" srcOrd="5" destOrd="0" parTransId="{34DF7142-A702-4708-9858-3979071A4A1A}" sibTransId="{9450414A-E918-4783-BC75-D8D896149CB9}"/>
    <dgm:cxn modelId="{9DDF7A63-4E06-41A4-AB4A-FE5E96619186}" type="presOf" srcId="{C95FC6D6-6C1D-49D8-9E28-47F28B6C2C2D}" destId="{CA90F0D0-61E1-4B38-BF79-A27B40539AA7}" srcOrd="0" destOrd="0" presId="urn:microsoft.com/office/officeart/2005/8/layout/default"/>
    <dgm:cxn modelId="{4DCFC769-4B07-4B78-ADB6-5F1D53DD39AE}" srcId="{27D277C2-F854-4726-A02B-6D1BFBC579AD}" destId="{726B60BE-ABF2-47C4-8423-83224F981190}" srcOrd="6" destOrd="0" parTransId="{FF86AA8B-0857-45D5-954D-DA49605D42AE}" sibTransId="{C2B09F2F-3201-4093-8911-838176218A96}"/>
    <dgm:cxn modelId="{88B2E24D-20C7-402E-9E75-1459658E8AFC}" type="presOf" srcId="{27D277C2-F854-4726-A02B-6D1BFBC579AD}" destId="{ACB64A94-C140-40FC-8A92-CDBD3B425BED}" srcOrd="0" destOrd="0" presId="urn:microsoft.com/office/officeart/2005/8/layout/default"/>
    <dgm:cxn modelId="{6BB5577C-EC98-4E99-8A65-1CF35EB32C5E}" srcId="{27D277C2-F854-4726-A02B-6D1BFBC579AD}" destId="{9B491727-3C70-424E-B190-5432C6E8DA57}" srcOrd="1" destOrd="0" parTransId="{69538906-CF88-4BE5-8EEB-A2BF0723D6FB}" sibTransId="{F51C8771-2C62-4190-87DF-6C758ECA1997}"/>
    <dgm:cxn modelId="{A9362892-C887-41E4-B714-9D115A7D2143}" srcId="{27D277C2-F854-4726-A02B-6D1BFBC579AD}" destId="{D7814414-9802-41A9-B45A-9CD0F5404477}" srcOrd="0" destOrd="0" parTransId="{B2514BC5-6571-41BD-8829-BD6BE0EBD238}" sibTransId="{B581A75B-D951-4D81-BF4B-C85C803DC69B}"/>
    <dgm:cxn modelId="{F816A8B4-AE31-47F3-B36B-0898C26A19DA}" srcId="{27D277C2-F854-4726-A02B-6D1BFBC579AD}" destId="{C95FC6D6-6C1D-49D8-9E28-47F28B6C2C2D}" srcOrd="4" destOrd="0" parTransId="{E29DBD1F-7C3B-4CF3-B706-D97227E8553C}" sibTransId="{A4A840DA-333A-4B42-B5D8-7BDA926C9C24}"/>
    <dgm:cxn modelId="{2D518ED2-28F3-4FD4-AEC9-6729F1157974}" srcId="{27D277C2-F854-4726-A02B-6D1BFBC579AD}" destId="{D4CAF81E-7474-43DF-A593-09DC746F7F09}" srcOrd="7" destOrd="0" parTransId="{7765CE34-DD15-4EC5-BCD4-31DF564FBDF8}" sibTransId="{02BC88C9-E232-41BC-A0DF-B01C12C587F7}"/>
    <dgm:cxn modelId="{49A674D9-D284-4601-90BF-FCA0022748D3}" type="presOf" srcId="{D7814414-9802-41A9-B45A-9CD0F5404477}" destId="{D6642704-56E7-443D-B68F-57355ECC995D}" srcOrd="0" destOrd="0" presId="urn:microsoft.com/office/officeart/2005/8/layout/default"/>
    <dgm:cxn modelId="{D3C528F0-5EDF-4EF9-B3B0-DD57D0106E78}" type="presOf" srcId="{D4CAF81E-7474-43DF-A593-09DC746F7F09}" destId="{7AC5B962-694A-42A5-AA6D-71DA1A98BE8A}" srcOrd="0" destOrd="0" presId="urn:microsoft.com/office/officeart/2005/8/layout/default"/>
    <dgm:cxn modelId="{25851CF9-3271-467C-A1BE-1594F40F1A1A}" srcId="{27D277C2-F854-4726-A02B-6D1BFBC579AD}" destId="{33C0F9D5-72EB-4781-851E-D684611AF748}" srcOrd="2" destOrd="0" parTransId="{D98319C9-071A-4AED-B4FB-9ABB00402E96}" sibTransId="{AA77FD85-9492-47A5-92A7-590B0A281617}"/>
    <dgm:cxn modelId="{8FE013F2-EFD5-4F6A-BF08-B2A5F6B1C1AC}" type="presParOf" srcId="{ACB64A94-C140-40FC-8A92-CDBD3B425BED}" destId="{D6642704-56E7-443D-B68F-57355ECC995D}" srcOrd="0" destOrd="0" presId="urn:microsoft.com/office/officeart/2005/8/layout/default"/>
    <dgm:cxn modelId="{F7C8BE5D-0582-49A1-8E59-AD7BA6F0C739}" type="presParOf" srcId="{ACB64A94-C140-40FC-8A92-CDBD3B425BED}" destId="{734016CA-9C40-4736-868E-82F244CD7C29}" srcOrd="1" destOrd="0" presId="urn:microsoft.com/office/officeart/2005/8/layout/default"/>
    <dgm:cxn modelId="{E5C30530-3D35-4957-AB56-BCDBBA2F27EE}" type="presParOf" srcId="{ACB64A94-C140-40FC-8A92-CDBD3B425BED}" destId="{28D505D0-683C-4E6F-A474-5BB95ECE4FF0}" srcOrd="2" destOrd="0" presId="urn:microsoft.com/office/officeart/2005/8/layout/default"/>
    <dgm:cxn modelId="{1CE4AB46-B55E-4099-A485-388CA36466D5}" type="presParOf" srcId="{ACB64A94-C140-40FC-8A92-CDBD3B425BED}" destId="{50B12539-3FB7-44BE-B7FC-D14DE2E557C7}" srcOrd="3" destOrd="0" presId="urn:microsoft.com/office/officeart/2005/8/layout/default"/>
    <dgm:cxn modelId="{3B6B37C4-6DDA-4367-9C6D-64FB0196682E}" type="presParOf" srcId="{ACB64A94-C140-40FC-8A92-CDBD3B425BED}" destId="{39BF9E1C-C4D8-4692-959B-57A11D5B9E9D}" srcOrd="4" destOrd="0" presId="urn:microsoft.com/office/officeart/2005/8/layout/default"/>
    <dgm:cxn modelId="{A911F535-44DE-4541-8B2F-B38E37BB8D2D}" type="presParOf" srcId="{ACB64A94-C140-40FC-8A92-CDBD3B425BED}" destId="{25509DD7-51B5-4779-A23A-82BD75BF7455}" srcOrd="5" destOrd="0" presId="urn:microsoft.com/office/officeart/2005/8/layout/default"/>
    <dgm:cxn modelId="{326CF523-DFEC-45E1-AA6F-09DD8FAACF44}" type="presParOf" srcId="{ACB64A94-C140-40FC-8A92-CDBD3B425BED}" destId="{B185B83D-AE0C-4D71-AE70-9353BD372BFD}" srcOrd="6" destOrd="0" presId="urn:microsoft.com/office/officeart/2005/8/layout/default"/>
    <dgm:cxn modelId="{E62609F4-0F03-4D3B-8F1E-65E6847F286F}" type="presParOf" srcId="{ACB64A94-C140-40FC-8A92-CDBD3B425BED}" destId="{05C5E6BC-07C6-4338-AFDD-F1C4184DF06C}" srcOrd="7" destOrd="0" presId="urn:microsoft.com/office/officeart/2005/8/layout/default"/>
    <dgm:cxn modelId="{DAB3C839-CEFE-4A2A-9D61-4232E406C29F}" type="presParOf" srcId="{ACB64A94-C140-40FC-8A92-CDBD3B425BED}" destId="{CA90F0D0-61E1-4B38-BF79-A27B40539AA7}" srcOrd="8" destOrd="0" presId="urn:microsoft.com/office/officeart/2005/8/layout/default"/>
    <dgm:cxn modelId="{1324E281-9967-42DE-B768-08BC1035985A}" type="presParOf" srcId="{ACB64A94-C140-40FC-8A92-CDBD3B425BED}" destId="{3929A8DB-D857-4246-BEBF-EC597CD84292}" srcOrd="9" destOrd="0" presId="urn:microsoft.com/office/officeart/2005/8/layout/default"/>
    <dgm:cxn modelId="{9BEBEF49-CE99-4015-98F7-E2CFA6DBBACC}" type="presParOf" srcId="{ACB64A94-C140-40FC-8A92-CDBD3B425BED}" destId="{838774ED-CCA7-449A-B8C9-49A80C738F9B}" srcOrd="10" destOrd="0" presId="urn:microsoft.com/office/officeart/2005/8/layout/default"/>
    <dgm:cxn modelId="{23FFD012-CEEF-4177-AE6B-FEF2D1A51462}" type="presParOf" srcId="{ACB64A94-C140-40FC-8A92-CDBD3B425BED}" destId="{5745DEAF-DA27-44E4-9302-AEF250A9D321}" srcOrd="11" destOrd="0" presId="urn:microsoft.com/office/officeart/2005/8/layout/default"/>
    <dgm:cxn modelId="{68C2FA13-47A2-41A6-8418-6205D62D9E09}" type="presParOf" srcId="{ACB64A94-C140-40FC-8A92-CDBD3B425BED}" destId="{94F1D251-752D-4BF6-96C1-4886F2F5A556}" srcOrd="12" destOrd="0" presId="urn:microsoft.com/office/officeart/2005/8/layout/default"/>
    <dgm:cxn modelId="{EA2B64D2-C899-4747-9999-2B59C264332A}" type="presParOf" srcId="{ACB64A94-C140-40FC-8A92-CDBD3B425BED}" destId="{695A65D3-6D56-4AC8-B7B3-FF9F4F4376EE}" srcOrd="13" destOrd="0" presId="urn:microsoft.com/office/officeart/2005/8/layout/default"/>
    <dgm:cxn modelId="{A9989816-575F-4359-8AF6-1ADDA977814E}" type="presParOf" srcId="{ACB64A94-C140-40FC-8A92-CDBD3B425BED}" destId="{7AC5B962-694A-42A5-AA6D-71DA1A98BE8A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D566B6-F737-4346-AC50-08A6AE52E861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5EBC46A-F318-4458-BA97-4C4ED049B79F}">
      <dgm:prSet/>
      <dgm:spPr/>
      <dgm:t>
        <a:bodyPr/>
        <a:lstStyle/>
        <a:p>
          <a:r>
            <a:rPr lang="en-US"/>
            <a:t>Managing increasing demand SOC and Cyber anticipated demand increased and vulnerability, increases in partnership demand, increases in disclosure requests</a:t>
          </a:r>
        </a:p>
      </dgm:t>
    </dgm:pt>
    <dgm:pt modelId="{B56A24D0-0EF6-46E7-AE28-4340ECC8C8E8}" type="parTrans" cxnId="{4A393F6D-5AA6-407A-BEAF-0169F146E1ED}">
      <dgm:prSet/>
      <dgm:spPr/>
      <dgm:t>
        <a:bodyPr/>
        <a:lstStyle/>
        <a:p>
          <a:endParaRPr lang="en-US"/>
        </a:p>
      </dgm:t>
    </dgm:pt>
    <dgm:pt modelId="{F41C4BD5-FF0B-4AC3-B81B-67AA4906481F}" type="sibTrans" cxnId="{4A393F6D-5AA6-407A-BEAF-0169F146E1ED}">
      <dgm:prSet/>
      <dgm:spPr/>
      <dgm:t>
        <a:bodyPr/>
        <a:lstStyle/>
        <a:p>
          <a:endParaRPr lang="en-US"/>
        </a:p>
      </dgm:t>
    </dgm:pt>
    <dgm:pt modelId="{1E11A619-5623-4C4E-B7CA-4F75FDF7B1C7}">
      <dgm:prSet/>
      <dgm:spPr/>
      <dgm:t>
        <a:bodyPr/>
        <a:lstStyle/>
        <a:p>
          <a:r>
            <a:rPr lang="en-US" dirty="0"/>
            <a:t>Demand of RIT (Rape Investigation Team) Op Soteria National </a:t>
          </a:r>
          <a:r>
            <a:rPr lang="en-US" dirty="0" err="1"/>
            <a:t>Programme</a:t>
          </a:r>
          <a:r>
            <a:rPr lang="en-US" dirty="0"/>
            <a:t> of Improvement, self assessment feedback was positive in 2025.</a:t>
          </a:r>
        </a:p>
      </dgm:t>
    </dgm:pt>
    <dgm:pt modelId="{702D94FB-601D-4946-957F-06310161137A}" type="parTrans" cxnId="{93B28CA1-C989-43CD-9B61-EE784F0C630A}">
      <dgm:prSet/>
      <dgm:spPr/>
      <dgm:t>
        <a:bodyPr/>
        <a:lstStyle/>
        <a:p>
          <a:endParaRPr lang="en-US"/>
        </a:p>
      </dgm:t>
    </dgm:pt>
    <dgm:pt modelId="{C3BA2A02-9EDE-4766-8173-85C12DAA4CC5}" type="sibTrans" cxnId="{93B28CA1-C989-43CD-9B61-EE784F0C630A}">
      <dgm:prSet/>
      <dgm:spPr/>
      <dgm:t>
        <a:bodyPr/>
        <a:lstStyle/>
        <a:p>
          <a:endParaRPr lang="en-US"/>
        </a:p>
      </dgm:t>
    </dgm:pt>
    <dgm:pt modelId="{F01980F1-CA6E-460E-8F1E-168EB6FB1B4D}">
      <dgm:prSet/>
      <dgm:spPr/>
      <dgm:t>
        <a:bodyPr/>
        <a:lstStyle/>
        <a:p>
          <a:r>
            <a:rPr lang="en-US" dirty="0"/>
            <a:t>Data Analytics the need/</a:t>
          </a:r>
          <a:r>
            <a:rPr lang="en-US"/>
            <a:t>want for increased data to inform decisions and direction and the issues of data quality and supporting systems supported by investment in the joint analytics </a:t>
          </a:r>
          <a:r>
            <a:rPr lang="en-US" dirty="0" err="1"/>
            <a:t>programme</a:t>
          </a:r>
          <a:endParaRPr lang="en-US" dirty="0"/>
        </a:p>
      </dgm:t>
    </dgm:pt>
    <dgm:pt modelId="{8135F949-B555-4021-82BA-C99680EB7E20}" type="parTrans" cxnId="{198865E8-B2A8-49C2-A8D6-34901AB9A050}">
      <dgm:prSet/>
      <dgm:spPr/>
      <dgm:t>
        <a:bodyPr/>
        <a:lstStyle/>
        <a:p>
          <a:endParaRPr lang="en-US"/>
        </a:p>
      </dgm:t>
    </dgm:pt>
    <dgm:pt modelId="{8A232F5C-BB4B-4FB8-B6E0-F1BA383A925B}" type="sibTrans" cxnId="{198865E8-B2A8-49C2-A8D6-34901AB9A050}">
      <dgm:prSet/>
      <dgm:spPr/>
      <dgm:t>
        <a:bodyPr/>
        <a:lstStyle/>
        <a:p>
          <a:endParaRPr lang="en-US"/>
        </a:p>
      </dgm:t>
    </dgm:pt>
    <dgm:pt modelId="{ACAD5AED-7A87-41CB-916F-1A14A93A2CF4}">
      <dgm:prSet/>
      <dgm:spPr/>
      <dgm:t>
        <a:bodyPr/>
        <a:lstStyle/>
        <a:p>
          <a:r>
            <a:rPr lang="en-US"/>
            <a:t>Continuing the building of successful equal collaborative partnerships</a:t>
          </a:r>
        </a:p>
      </dgm:t>
    </dgm:pt>
    <dgm:pt modelId="{F6338C92-3117-4C0D-A3D1-D7811D48BEE6}" type="parTrans" cxnId="{F018B2DE-9DB5-4D41-9212-B17566E9B845}">
      <dgm:prSet/>
      <dgm:spPr/>
      <dgm:t>
        <a:bodyPr/>
        <a:lstStyle/>
        <a:p>
          <a:endParaRPr lang="en-US"/>
        </a:p>
      </dgm:t>
    </dgm:pt>
    <dgm:pt modelId="{43997D31-C54F-41B8-9D14-FF171B4D78F8}" type="sibTrans" cxnId="{F018B2DE-9DB5-4D41-9212-B17566E9B845}">
      <dgm:prSet/>
      <dgm:spPr/>
      <dgm:t>
        <a:bodyPr/>
        <a:lstStyle/>
        <a:p>
          <a:endParaRPr lang="en-US"/>
        </a:p>
      </dgm:t>
    </dgm:pt>
    <dgm:pt modelId="{70F01438-7B73-4074-9782-36E81F9B7856}" type="pres">
      <dgm:prSet presAssocID="{D3D566B6-F737-4346-AC50-08A6AE52E861}" presName="vert0" presStyleCnt="0">
        <dgm:presLayoutVars>
          <dgm:dir/>
          <dgm:animOne val="branch"/>
          <dgm:animLvl val="lvl"/>
        </dgm:presLayoutVars>
      </dgm:prSet>
      <dgm:spPr/>
    </dgm:pt>
    <dgm:pt modelId="{3E94A591-C4A7-4CB8-8EFC-2D10068A3A56}" type="pres">
      <dgm:prSet presAssocID="{75EBC46A-F318-4458-BA97-4C4ED049B79F}" presName="thickLine" presStyleLbl="alignNode1" presStyleIdx="0" presStyleCnt="4"/>
      <dgm:spPr/>
    </dgm:pt>
    <dgm:pt modelId="{6A121E0C-8A65-478F-87D2-FFEE782CE58B}" type="pres">
      <dgm:prSet presAssocID="{75EBC46A-F318-4458-BA97-4C4ED049B79F}" presName="horz1" presStyleCnt="0"/>
      <dgm:spPr/>
    </dgm:pt>
    <dgm:pt modelId="{4474F431-1A4D-4E6E-95EC-49ACB5DC5DAB}" type="pres">
      <dgm:prSet presAssocID="{75EBC46A-F318-4458-BA97-4C4ED049B79F}" presName="tx1" presStyleLbl="revTx" presStyleIdx="0" presStyleCnt="4"/>
      <dgm:spPr/>
    </dgm:pt>
    <dgm:pt modelId="{FF800CE4-7D2E-4261-980C-AC748432F032}" type="pres">
      <dgm:prSet presAssocID="{75EBC46A-F318-4458-BA97-4C4ED049B79F}" presName="vert1" presStyleCnt="0"/>
      <dgm:spPr/>
    </dgm:pt>
    <dgm:pt modelId="{DDB30962-2DA9-4605-80AA-E21C6C0F2288}" type="pres">
      <dgm:prSet presAssocID="{1E11A619-5623-4C4E-B7CA-4F75FDF7B1C7}" presName="thickLine" presStyleLbl="alignNode1" presStyleIdx="1" presStyleCnt="4"/>
      <dgm:spPr/>
    </dgm:pt>
    <dgm:pt modelId="{0FFE0BEB-2763-49DE-8186-41B59A2A0590}" type="pres">
      <dgm:prSet presAssocID="{1E11A619-5623-4C4E-B7CA-4F75FDF7B1C7}" presName="horz1" presStyleCnt="0"/>
      <dgm:spPr/>
    </dgm:pt>
    <dgm:pt modelId="{36D11B4E-5196-404B-9D2C-437DF8303547}" type="pres">
      <dgm:prSet presAssocID="{1E11A619-5623-4C4E-B7CA-4F75FDF7B1C7}" presName="tx1" presStyleLbl="revTx" presStyleIdx="1" presStyleCnt="4"/>
      <dgm:spPr/>
    </dgm:pt>
    <dgm:pt modelId="{66B37142-945C-4428-8A1B-9345D57EAB01}" type="pres">
      <dgm:prSet presAssocID="{1E11A619-5623-4C4E-B7CA-4F75FDF7B1C7}" presName="vert1" presStyleCnt="0"/>
      <dgm:spPr/>
    </dgm:pt>
    <dgm:pt modelId="{0278FCCF-20ED-45BC-90BC-03F1BAA4135B}" type="pres">
      <dgm:prSet presAssocID="{F01980F1-CA6E-460E-8F1E-168EB6FB1B4D}" presName="thickLine" presStyleLbl="alignNode1" presStyleIdx="2" presStyleCnt="4"/>
      <dgm:spPr/>
    </dgm:pt>
    <dgm:pt modelId="{EF2417EB-DC51-4D77-8655-150B27293B60}" type="pres">
      <dgm:prSet presAssocID="{F01980F1-CA6E-460E-8F1E-168EB6FB1B4D}" presName="horz1" presStyleCnt="0"/>
      <dgm:spPr/>
    </dgm:pt>
    <dgm:pt modelId="{81B85367-5BAD-48F7-9D0E-81065FD954F7}" type="pres">
      <dgm:prSet presAssocID="{F01980F1-CA6E-460E-8F1E-168EB6FB1B4D}" presName="tx1" presStyleLbl="revTx" presStyleIdx="2" presStyleCnt="4"/>
      <dgm:spPr/>
    </dgm:pt>
    <dgm:pt modelId="{0CE9733D-7F2F-45A9-8684-74D1A586D0CB}" type="pres">
      <dgm:prSet presAssocID="{F01980F1-CA6E-460E-8F1E-168EB6FB1B4D}" presName="vert1" presStyleCnt="0"/>
      <dgm:spPr/>
    </dgm:pt>
    <dgm:pt modelId="{43610977-8B04-418F-AA22-3474DDF6EE8B}" type="pres">
      <dgm:prSet presAssocID="{ACAD5AED-7A87-41CB-916F-1A14A93A2CF4}" presName="thickLine" presStyleLbl="alignNode1" presStyleIdx="3" presStyleCnt="4"/>
      <dgm:spPr/>
    </dgm:pt>
    <dgm:pt modelId="{4499C16F-8794-4964-97FE-C23108769B09}" type="pres">
      <dgm:prSet presAssocID="{ACAD5AED-7A87-41CB-916F-1A14A93A2CF4}" presName="horz1" presStyleCnt="0"/>
      <dgm:spPr/>
    </dgm:pt>
    <dgm:pt modelId="{D2F5BFFF-C06E-4566-B015-9AB7145315B4}" type="pres">
      <dgm:prSet presAssocID="{ACAD5AED-7A87-41CB-916F-1A14A93A2CF4}" presName="tx1" presStyleLbl="revTx" presStyleIdx="3" presStyleCnt="4"/>
      <dgm:spPr/>
    </dgm:pt>
    <dgm:pt modelId="{2EB96629-7EF2-4F27-A2E7-29F04B1DB2AC}" type="pres">
      <dgm:prSet presAssocID="{ACAD5AED-7A87-41CB-916F-1A14A93A2CF4}" presName="vert1" presStyleCnt="0"/>
      <dgm:spPr/>
    </dgm:pt>
  </dgm:ptLst>
  <dgm:cxnLst>
    <dgm:cxn modelId="{B9BB9702-8D07-4D42-9DDB-A82B7E8E0E13}" type="presOf" srcId="{75EBC46A-F318-4458-BA97-4C4ED049B79F}" destId="{4474F431-1A4D-4E6E-95EC-49ACB5DC5DAB}" srcOrd="0" destOrd="0" presId="urn:microsoft.com/office/officeart/2008/layout/LinedList"/>
    <dgm:cxn modelId="{8C8B2B1C-FFBC-46EC-B737-FABE47C0630F}" type="presOf" srcId="{ACAD5AED-7A87-41CB-916F-1A14A93A2CF4}" destId="{D2F5BFFF-C06E-4566-B015-9AB7145315B4}" srcOrd="0" destOrd="0" presId="urn:microsoft.com/office/officeart/2008/layout/LinedList"/>
    <dgm:cxn modelId="{4A393F6D-5AA6-407A-BEAF-0169F146E1ED}" srcId="{D3D566B6-F737-4346-AC50-08A6AE52E861}" destId="{75EBC46A-F318-4458-BA97-4C4ED049B79F}" srcOrd="0" destOrd="0" parTransId="{B56A24D0-0EF6-46E7-AE28-4340ECC8C8E8}" sibTransId="{F41C4BD5-FF0B-4AC3-B81B-67AA4906481F}"/>
    <dgm:cxn modelId="{138CDD91-AC11-443C-8DBC-87FBF5FAF514}" type="presOf" srcId="{F01980F1-CA6E-460E-8F1E-168EB6FB1B4D}" destId="{81B85367-5BAD-48F7-9D0E-81065FD954F7}" srcOrd="0" destOrd="0" presId="urn:microsoft.com/office/officeart/2008/layout/LinedList"/>
    <dgm:cxn modelId="{9BFA859B-7698-44D2-A263-E2C37EDF5940}" type="presOf" srcId="{1E11A619-5623-4C4E-B7CA-4F75FDF7B1C7}" destId="{36D11B4E-5196-404B-9D2C-437DF8303547}" srcOrd="0" destOrd="0" presId="urn:microsoft.com/office/officeart/2008/layout/LinedList"/>
    <dgm:cxn modelId="{948D32A1-2F6C-4E1A-907B-3CD641681673}" type="presOf" srcId="{D3D566B6-F737-4346-AC50-08A6AE52E861}" destId="{70F01438-7B73-4074-9782-36E81F9B7856}" srcOrd="0" destOrd="0" presId="urn:microsoft.com/office/officeart/2008/layout/LinedList"/>
    <dgm:cxn modelId="{93B28CA1-C989-43CD-9B61-EE784F0C630A}" srcId="{D3D566B6-F737-4346-AC50-08A6AE52E861}" destId="{1E11A619-5623-4C4E-B7CA-4F75FDF7B1C7}" srcOrd="1" destOrd="0" parTransId="{702D94FB-601D-4946-957F-06310161137A}" sibTransId="{C3BA2A02-9EDE-4766-8173-85C12DAA4CC5}"/>
    <dgm:cxn modelId="{F018B2DE-9DB5-4D41-9212-B17566E9B845}" srcId="{D3D566B6-F737-4346-AC50-08A6AE52E861}" destId="{ACAD5AED-7A87-41CB-916F-1A14A93A2CF4}" srcOrd="3" destOrd="0" parTransId="{F6338C92-3117-4C0D-A3D1-D7811D48BEE6}" sibTransId="{43997D31-C54F-41B8-9D14-FF171B4D78F8}"/>
    <dgm:cxn modelId="{198865E8-B2A8-49C2-A8D6-34901AB9A050}" srcId="{D3D566B6-F737-4346-AC50-08A6AE52E861}" destId="{F01980F1-CA6E-460E-8F1E-168EB6FB1B4D}" srcOrd="2" destOrd="0" parTransId="{8135F949-B555-4021-82BA-C99680EB7E20}" sibTransId="{8A232F5C-BB4B-4FB8-B6E0-F1BA383A925B}"/>
    <dgm:cxn modelId="{F302DEF8-8054-4C28-B953-0489B06C7D9C}" type="presParOf" srcId="{70F01438-7B73-4074-9782-36E81F9B7856}" destId="{3E94A591-C4A7-4CB8-8EFC-2D10068A3A56}" srcOrd="0" destOrd="0" presId="urn:microsoft.com/office/officeart/2008/layout/LinedList"/>
    <dgm:cxn modelId="{22BEA091-5812-4612-9B7D-122B1C9F15FC}" type="presParOf" srcId="{70F01438-7B73-4074-9782-36E81F9B7856}" destId="{6A121E0C-8A65-478F-87D2-FFEE782CE58B}" srcOrd="1" destOrd="0" presId="urn:microsoft.com/office/officeart/2008/layout/LinedList"/>
    <dgm:cxn modelId="{5332718D-6BA1-4B88-96CF-1A2A76CC4476}" type="presParOf" srcId="{6A121E0C-8A65-478F-87D2-FFEE782CE58B}" destId="{4474F431-1A4D-4E6E-95EC-49ACB5DC5DAB}" srcOrd="0" destOrd="0" presId="urn:microsoft.com/office/officeart/2008/layout/LinedList"/>
    <dgm:cxn modelId="{602EE574-919C-43D7-A229-8196FAAB4EF1}" type="presParOf" srcId="{6A121E0C-8A65-478F-87D2-FFEE782CE58B}" destId="{FF800CE4-7D2E-4261-980C-AC748432F032}" srcOrd="1" destOrd="0" presId="urn:microsoft.com/office/officeart/2008/layout/LinedList"/>
    <dgm:cxn modelId="{181FF12E-FB4E-4B7F-9ECC-D3076F5D5812}" type="presParOf" srcId="{70F01438-7B73-4074-9782-36E81F9B7856}" destId="{DDB30962-2DA9-4605-80AA-E21C6C0F2288}" srcOrd="2" destOrd="0" presId="urn:microsoft.com/office/officeart/2008/layout/LinedList"/>
    <dgm:cxn modelId="{925F9AD3-65F9-452A-8929-71B35892E172}" type="presParOf" srcId="{70F01438-7B73-4074-9782-36E81F9B7856}" destId="{0FFE0BEB-2763-49DE-8186-41B59A2A0590}" srcOrd="3" destOrd="0" presId="urn:microsoft.com/office/officeart/2008/layout/LinedList"/>
    <dgm:cxn modelId="{4CCBE369-7291-4ECE-8939-51982885AF43}" type="presParOf" srcId="{0FFE0BEB-2763-49DE-8186-41B59A2A0590}" destId="{36D11B4E-5196-404B-9D2C-437DF8303547}" srcOrd="0" destOrd="0" presId="urn:microsoft.com/office/officeart/2008/layout/LinedList"/>
    <dgm:cxn modelId="{A4CCBE42-E82D-447B-A96E-A922B81DD65D}" type="presParOf" srcId="{0FFE0BEB-2763-49DE-8186-41B59A2A0590}" destId="{66B37142-945C-4428-8A1B-9345D57EAB01}" srcOrd="1" destOrd="0" presId="urn:microsoft.com/office/officeart/2008/layout/LinedList"/>
    <dgm:cxn modelId="{E3808EAD-9C85-49A1-8D9B-31DA778394CB}" type="presParOf" srcId="{70F01438-7B73-4074-9782-36E81F9B7856}" destId="{0278FCCF-20ED-45BC-90BC-03F1BAA4135B}" srcOrd="4" destOrd="0" presId="urn:microsoft.com/office/officeart/2008/layout/LinedList"/>
    <dgm:cxn modelId="{7899BD0A-097D-4DE7-806C-B30AB1399E06}" type="presParOf" srcId="{70F01438-7B73-4074-9782-36E81F9B7856}" destId="{EF2417EB-DC51-4D77-8655-150B27293B60}" srcOrd="5" destOrd="0" presId="urn:microsoft.com/office/officeart/2008/layout/LinedList"/>
    <dgm:cxn modelId="{5A56E304-479F-43A0-9D34-864079E93EFD}" type="presParOf" srcId="{EF2417EB-DC51-4D77-8655-150B27293B60}" destId="{81B85367-5BAD-48F7-9D0E-81065FD954F7}" srcOrd="0" destOrd="0" presId="urn:microsoft.com/office/officeart/2008/layout/LinedList"/>
    <dgm:cxn modelId="{FF97CE5E-4FCE-4FF0-8C9E-3D7F2D853769}" type="presParOf" srcId="{EF2417EB-DC51-4D77-8655-150B27293B60}" destId="{0CE9733D-7F2F-45A9-8684-74D1A586D0CB}" srcOrd="1" destOrd="0" presId="urn:microsoft.com/office/officeart/2008/layout/LinedList"/>
    <dgm:cxn modelId="{BB8FA457-176A-4F8B-AE5F-2B1007674489}" type="presParOf" srcId="{70F01438-7B73-4074-9782-36E81F9B7856}" destId="{43610977-8B04-418F-AA22-3474DDF6EE8B}" srcOrd="6" destOrd="0" presId="urn:microsoft.com/office/officeart/2008/layout/LinedList"/>
    <dgm:cxn modelId="{DE50C700-3684-405B-9A80-32C473D77305}" type="presParOf" srcId="{70F01438-7B73-4074-9782-36E81F9B7856}" destId="{4499C16F-8794-4964-97FE-C23108769B09}" srcOrd="7" destOrd="0" presId="urn:microsoft.com/office/officeart/2008/layout/LinedList"/>
    <dgm:cxn modelId="{8FA6CA69-D4DF-499F-93D3-C63C95366F66}" type="presParOf" srcId="{4499C16F-8794-4964-97FE-C23108769B09}" destId="{D2F5BFFF-C06E-4566-B015-9AB7145315B4}" srcOrd="0" destOrd="0" presId="urn:microsoft.com/office/officeart/2008/layout/LinedList"/>
    <dgm:cxn modelId="{E1755C27-0AA3-4C41-819D-45274EA67FA6}" type="presParOf" srcId="{4499C16F-8794-4964-97FE-C23108769B09}" destId="{2EB96629-7EF2-4F27-A2E7-29F04B1DB2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3B91D22-F99F-4780-90C6-930DE4803279}" type="doc">
      <dgm:prSet loTypeId="urn:microsoft.com/office/officeart/2008/layout/Lined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DF020D1-8ACB-4520-8E90-32936F6CFFB6}">
      <dgm:prSet/>
      <dgm:spPr/>
      <dgm:t>
        <a:bodyPr/>
        <a:lstStyle/>
        <a:p>
          <a:r>
            <a:rPr lang="en-GB" dirty="0"/>
            <a:t>NPAS (National Police Air Support) increased costs</a:t>
          </a:r>
          <a:endParaRPr lang="en-US" dirty="0"/>
        </a:p>
      </dgm:t>
    </dgm:pt>
    <dgm:pt modelId="{AEAB2D13-0994-4DEB-AD22-77701766FF37}" type="parTrans" cxnId="{B9D1DB37-30B1-432F-BB81-C29E8F94A3A1}">
      <dgm:prSet/>
      <dgm:spPr/>
      <dgm:t>
        <a:bodyPr/>
        <a:lstStyle/>
        <a:p>
          <a:endParaRPr lang="en-US"/>
        </a:p>
      </dgm:t>
    </dgm:pt>
    <dgm:pt modelId="{B64055EA-CC64-4670-AE2E-26A990B74E03}" type="sibTrans" cxnId="{B9D1DB37-30B1-432F-BB81-C29E8F94A3A1}">
      <dgm:prSet/>
      <dgm:spPr/>
      <dgm:t>
        <a:bodyPr/>
        <a:lstStyle/>
        <a:p>
          <a:endParaRPr lang="en-US"/>
        </a:p>
      </dgm:t>
    </dgm:pt>
    <dgm:pt modelId="{B95C5480-DB90-4565-8B0B-C94991D410D7}">
      <dgm:prSet/>
      <dgm:spPr/>
      <dgm:t>
        <a:bodyPr/>
        <a:lstStyle/>
        <a:p>
          <a:r>
            <a:rPr lang="en-GB" dirty="0"/>
            <a:t>Taser replacement programme</a:t>
          </a:r>
          <a:endParaRPr lang="en-US" dirty="0"/>
        </a:p>
      </dgm:t>
    </dgm:pt>
    <dgm:pt modelId="{88BDD4D9-4B26-4DB7-BF39-08104FD0F07F}" type="parTrans" cxnId="{8D1DE391-C0B6-449A-ADC8-26F4A6961A94}">
      <dgm:prSet/>
      <dgm:spPr/>
      <dgm:t>
        <a:bodyPr/>
        <a:lstStyle/>
        <a:p>
          <a:endParaRPr lang="en-US"/>
        </a:p>
      </dgm:t>
    </dgm:pt>
    <dgm:pt modelId="{D48F0912-7374-4E34-8D16-A3227CF9923A}" type="sibTrans" cxnId="{8D1DE391-C0B6-449A-ADC8-26F4A6961A94}">
      <dgm:prSet/>
      <dgm:spPr/>
      <dgm:t>
        <a:bodyPr/>
        <a:lstStyle/>
        <a:p>
          <a:endParaRPr lang="en-US"/>
        </a:p>
      </dgm:t>
    </dgm:pt>
    <dgm:pt modelId="{69540AF5-C72A-426D-9F5A-061789CDD014}">
      <dgm:prSet/>
      <dgm:spPr/>
      <dgm:t>
        <a:bodyPr/>
        <a:lstStyle/>
        <a:p>
          <a:r>
            <a:rPr lang="en-GB"/>
            <a:t>Dangerous Dogs Legislation changes and local impact</a:t>
          </a:r>
          <a:endParaRPr lang="en-US"/>
        </a:p>
      </dgm:t>
    </dgm:pt>
    <dgm:pt modelId="{8BF22AF7-2AFA-4A0B-8EDA-71FBC71BA35D}" type="parTrans" cxnId="{B4572E35-FB3C-4635-BADC-B61217C9AF13}">
      <dgm:prSet/>
      <dgm:spPr/>
      <dgm:t>
        <a:bodyPr/>
        <a:lstStyle/>
        <a:p>
          <a:endParaRPr lang="en-US"/>
        </a:p>
      </dgm:t>
    </dgm:pt>
    <dgm:pt modelId="{99D61E0A-6502-4C82-BB28-27EAE24FB032}" type="sibTrans" cxnId="{B4572E35-FB3C-4635-BADC-B61217C9AF13}">
      <dgm:prSet/>
      <dgm:spPr/>
      <dgm:t>
        <a:bodyPr/>
        <a:lstStyle/>
        <a:p>
          <a:endParaRPr lang="en-US"/>
        </a:p>
      </dgm:t>
    </dgm:pt>
    <dgm:pt modelId="{20AA120C-BC13-4E33-820D-D64025971412}">
      <dgm:prSet/>
      <dgm:spPr/>
      <dgm:t>
        <a:bodyPr/>
        <a:lstStyle/>
        <a:p>
          <a:r>
            <a:rPr lang="en-GB" dirty="0"/>
            <a:t>Police Race Action Plan </a:t>
          </a:r>
          <a:endParaRPr lang="en-US" dirty="0"/>
        </a:p>
      </dgm:t>
    </dgm:pt>
    <dgm:pt modelId="{E88E85D9-4E16-4682-AB6D-106C58FECDE2}" type="parTrans" cxnId="{12F72222-BC29-47F9-8717-8990AFB1C9CB}">
      <dgm:prSet/>
      <dgm:spPr/>
      <dgm:t>
        <a:bodyPr/>
        <a:lstStyle/>
        <a:p>
          <a:endParaRPr lang="en-US"/>
        </a:p>
      </dgm:t>
    </dgm:pt>
    <dgm:pt modelId="{5A26A4E9-3153-4BBE-8ACC-885AF94ACDBA}" type="sibTrans" cxnId="{12F72222-BC29-47F9-8717-8990AFB1C9CB}">
      <dgm:prSet/>
      <dgm:spPr/>
      <dgm:t>
        <a:bodyPr/>
        <a:lstStyle/>
        <a:p>
          <a:endParaRPr lang="en-US"/>
        </a:p>
      </dgm:t>
    </dgm:pt>
    <dgm:pt modelId="{95332A8F-BBED-4EF1-8555-B1BD0ED6839B}">
      <dgm:prSet/>
      <dgm:spPr/>
      <dgm:t>
        <a:bodyPr/>
        <a:lstStyle/>
        <a:p>
          <a:r>
            <a:rPr lang="en-GB"/>
            <a:t>Airwave / ESN replacement programme and timeline</a:t>
          </a:r>
          <a:endParaRPr lang="en-US"/>
        </a:p>
      </dgm:t>
    </dgm:pt>
    <dgm:pt modelId="{DEFA7CD4-D182-49DE-AE82-AC78E0CA5D73}" type="parTrans" cxnId="{57E00365-D592-4DEA-A94C-1B5D94B849A1}">
      <dgm:prSet/>
      <dgm:spPr/>
      <dgm:t>
        <a:bodyPr/>
        <a:lstStyle/>
        <a:p>
          <a:endParaRPr lang="en-US"/>
        </a:p>
      </dgm:t>
    </dgm:pt>
    <dgm:pt modelId="{3C1AADC0-1682-444F-B151-C04DFC0743CA}" type="sibTrans" cxnId="{57E00365-D592-4DEA-A94C-1B5D94B849A1}">
      <dgm:prSet/>
      <dgm:spPr/>
      <dgm:t>
        <a:bodyPr/>
        <a:lstStyle/>
        <a:p>
          <a:endParaRPr lang="en-US"/>
        </a:p>
      </dgm:t>
    </dgm:pt>
    <dgm:pt modelId="{69D93DD4-9D6F-49B4-8DB6-D0B9A4CC293F}">
      <dgm:prSet/>
      <dgm:spPr/>
      <dgm:t>
        <a:bodyPr/>
        <a:lstStyle/>
        <a:p>
          <a:r>
            <a:rPr lang="en-GB" dirty="0"/>
            <a:t>ICT Convergence Programme </a:t>
          </a:r>
          <a:endParaRPr lang="en-US" dirty="0"/>
        </a:p>
      </dgm:t>
    </dgm:pt>
    <dgm:pt modelId="{A7C26626-2F29-4EAC-82F4-735488702C50}" type="parTrans" cxnId="{389EB1DD-14FF-4274-96C5-625D424D3875}">
      <dgm:prSet/>
      <dgm:spPr/>
      <dgm:t>
        <a:bodyPr/>
        <a:lstStyle/>
        <a:p>
          <a:endParaRPr lang="en-US"/>
        </a:p>
      </dgm:t>
    </dgm:pt>
    <dgm:pt modelId="{539388FC-92B4-4C3B-86B1-084767C7E8CC}" type="sibTrans" cxnId="{389EB1DD-14FF-4274-96C5-625D424D3875}">
      <dgm:prSet/>
      <dgm:spPr/>
      <dgm:t>
        <a:bodyPr/>
        <a:lstStyle/>
        <a:p>
          <a:endParaRPr lang="en-US"/>
        </a:p>
      </dgm:t>
    </dgm:pt>
    <dgm:pt modelId="{A71781C3-FD32-4B9E-AA08-173100448BA6}">
      <dgm:prSet/>
      <dgm:spPr/>
      <dgm:t>
        <a:bodyPr/>
        <a:lstStyle/>
        <a:p>
          <a:r>
            <a:rPr lang="en-GB" dirty="0"/>
            <a:t>National Litigation challenges</a:t>
          </a:r>
          <a:endParaRPr lang="en-US" dirty="0"/>
        </a:p>
      </dgm:t>
    </dgm:pt>
    <dgm:pt modelId="{67C84467-E77D-42E4-B679-141E92B6E97A}" type="parTrans" cxnId="{DC2BEA8F-1BB3-48F2-B6C7-4E0F0E29EB39}">
      <dgm:prSet/>
      <dgm:spPr/>
      <dgm:t>
        <a:bodyPr/>
        <a:lstStyle/>
        <a:p>
          <a:endParaRPr lang="en-US"/>
        </a:p>
      </dgm:t>
    </dgm:pt>
    <dgm:pt modelId="{5C52BA71-28AE-475A-B032-D714257F9F2C}" type="sibTrans" cxnId="{DC2BEA8F-1BB3-48F2-B6C7-4E0F0E29EB39}">
      <dgm:prSet/>
      <dgm:spPr/>
      <dgm:t>
        <a:bodyPr/>
        <a:lstStyle/>
        <a:p>
          <a:endParaRPr lang="en-US"/>
        </a:p>
      </dgm:t>
    </dgm:pt>
    <dgm:pt modelId="{95ACB6C4-1574-4D8B-B9FC-46F4E1C108C7}">
      <dgm:prSet/>
      <dgm:spPr/>
      <dgm:t>
        <a:bodyPr/>
        <a:lstStyle/>
        <a:p>
          <a:r>
            <a:rPr lang="en-GB" dirty="0"/>
            <a:t>Evidential Property and Training Provision</a:t>
          </a:r>
          <a:endParaRPr lang="en-US" dirty="0"/>
        </a:p>
      </dgm:t>
    </dgm:pt>
    <dgm:pt modelId="{1662E850-1267-43E8-8856-F0D96D2B8FAB}" type="parTrans" cxnId="{078BE6B6-7994-476F-A78F-8385BE1C9E4C}">
      <dgm:prSet/>
      <dgm:spPr/>
      <dgm:t>
        <a:bodyPr/>
        <a:lstStyle/>
        <a:p>
          <a:endParaRPr lang="en-US"/>
        </a:p>
      </dgm:t>
    </dgm:pt>
    <dgm:pt modelId="{5D52364B-B9A5-415B-AFFA-D6086B2457D6}" type="sibTrans" cxnId="{078BE6B6-7994-476F-A78F-8385BE1C9E4C}">
      <dgm:prSet/>
      <dgm:spPr/>
      <dgm:t>
        <a:bodyPr/>
        <a:lstStyle/>
        <a:p>
          <a:endParaRPr lang="en-US"/>
        </a:p>
      </dgm:t>
    </dgm:pt>
    <dgm:pt modelId="{5C109F0D-C050-413F-8517-6CA2D9FC3593}">
      <dgm:prSet/>
      <dgm:spPr/>
      <dgm:t>
        <a:bodyPr/>
        <a:lstStyle/>
        <a:p>
          <a:r>
            <a:rPr lang="en-US" dirty="0"/>
            <a:t>Equality Diversity and Inclusion </a:t>
          </a:r>
        </a:p>
      </dgm:t>
    </dgm:pt>
    <dgm:pt modelId="{29C9D823-623B-4768-96F4-CE95F6FBF846}" type="parTrans" cxnId="{557AD26F-8DC9-4ADF-892D-83721F6E6BE2}">
      <dgm:prSet/>
      <dgm:spPr/>
      <dgm:t>
        <a:bodyPr/>
        <a:lstStyle/>
        <a:p>
          <a:endParaRPr lang="en-US"/>
        </a:p>
      </dgm:t>
    </dgm:pt>
    <dgm:pt modelId="{B445BF15-D763-4BB0-A933-72E1137DF759}" type="sibTrans" cxnId="{557AD26F-8DC9-4ADF-892D-83721F6E6BE2}">
      <dgm:prSet/>
      <dgm:spPr/>
      <dgm:t>
        <a:bodyPr/>
        <a:lstStyle/>
        <a:p>
          <a:endParaRPr lang="en-US"/>
        </a:p>
      </dgm:t>
    </dgm:pt>
    <dgm:pt modelId="{52B390C7-D901-4787-A711-010C908E4F15}" type="pres">
      <dgm:prSet presAssocID="{F3B91D22-F99F-4780-90C6-930DE4803279}" presName="vert0" presStyleCnt="0">
        <dgm:presLayoutVars>
          <dgm:dir/>
          <dgm:animOne val="branch"/>
          <dgm:animLvl val="lvl"/>
        </dgm:presLayoutVars>
      </dgm:prSet>
      <dgm:spPr/>
    </dgm:pt>
    <dgm:pt modelId="{E3ABDE96-FB3B-4848-9FA1-9E1CF4404BF0}" type="pres">
      <dgm:prSet presAssocID="{9DF020D1-8ACB-4520-8E90-32936F6CFFB6}" presName="thickLine" presStyleLbl="alignNode1" presStyleIdx="0" presStyleCnt="9"/>
      <dgm:spPr/>
    </dgm:pt>
    <dgm:pt modelId="{C78F5BF5-02D3-4595-9CF0-AD795A727DB9}" type="pres">
      <dgm:prSet presAssocID="{9DF020D1-8ACB-4520-8E90-32936F6CFFB6}" presName="horz1" presStyleCnt="0"/>
      <dgm:spPr/>
    </dgm:pt>
    <dgm:pt modelId="{DE4A4629-C46A-4B76-B49F-2D9939A0B653}" type="pres">
      <dgm:prSet presAssocID="{9DF020D1-8ACB-4520-8E90-32936F6CFFB6}" presName="tx1" presStyleLbl="revTx" presStyleIdx="0" presStyleCnt="9"/>
      <dgm:spPr/>
    </dgm:pt>
    <dgm:pt modelId="{09AD847C-3CEE-45E8-A2E5-72676C48C091}" type="pres">
      <dgm:prSet presAssocID="{9DF020D1-8ACB-4520-8E90-32936F6CFFB6}" presName="vert1" presStyleCnt="0"/>
      <dgm:spPr/>
    </dgm:pt>
    <dgm:pt modelId="{2224E99F-549C-42D8-A41C-1CEC71FE36C8}" type="pres">
      <dgm:prSet presAssocID="{B95C5480-DB90-4565-8B0B-C94991D410D7}" presName="thickLine" presStyleLbl="alignNode1" presStyleIdx="1" presStyleCnt="9"/>
      <dgm:spPr/>
    </dgm:pt>
    <dgm:pt modelId="{752D3457-32B9-43DB-BDE8-383516070F72}" type="pres">
      <dgm:prSet presAssocID="{B95C5480-DB90-4565-8B0B-C94991D410D7}" presName="horz1" presStyleCnt="0"/>
      <dgm:spPr/>
    </dgm:pt>
    <dgm:pt modelId="{C70F025A-D03B-438E-9C3C-F313F0CD6C5C}" type="pres">
      <dgm:prSet presAssocID="{B95C5480-DB90-4565-8B0B-C94991D410D7}" presName="tx1" presStyleLbl="revTx" presStyleIdx="1" presStyleCnt="9"/>
      <dgm:spPr/>
    </dgm:pt>
    <dgm:pt modelId="{9712B0BE-0903-4734-AA42-8E2DCD938185}" type="pres">
      <dgm:prSet presAssocID="{B95C5480-DB90-4565-8B0B-C94991D410D7}" presName="vert1" presStyleCnt="0"/>
      <dgm:spPr/>
    </dgm:pt>
    <dgm:pt modelId="{35F649EA-7A0C-4B84-9922-BAF2E5699517}" type="pres">
      <dgm:prSet presAssocID="{69540AF5-C72A-426D-9F5A-061789CDD014}" presName="thickLine" presStyleLbl="alignNode1" presStyleIdx="2" presStyleCnt="9"/>
      <dgm:spPr/>
    </dgm:pt>
    <dgm:pt modelId="{028B04DA-2018-4805-A21E-E43142308610}" type="pres">
      <dgm:prSet presAssocID="{69540AF5-C72A-426D-9F5A-061789CDD014}" presName="horz1" presStyleCnt="0"/>
      <dgm:spPr/>
    </dgm:pt>
    <dgm:pt modelId="{CDC2CF2F-ABC5-466D-93C9-F02AD91F0774}" type="pres">
      <dgm:prSet presAssocID="{69540AF5-C72A-426D-9F5A-061789CDD014}" presName="tx1" presStyleLbl="revTx" presStyleIdx="2" presStyleCnt="9"/>
      <dgm:spPr/>
    </dgm:pt>
    <dgm:pt modelId="{7AAF83A2-A387-447D-B3C4-5CF65F0A2038}" type="pres">
      <dgm:prSet presAssocID="{69540AF5-C72A-426D-9F5A-061789CDD014}" presName="vert1" presStyleCnt="0"/>
      <dgm:spPr/>
    </dgm:pt>
    <dgm:pt modelId="{0B68934C-F107-4205-81B7-69CBEEB9E4A2}" type="pres">
      <dgm:prSet presAssocID="{20AA120C-BC13-4E33-820D-D64025971412}" presName="thickLine" presStyleLbl="alignNode1" presStyleIdx="3" presStyleCnt="9"/>
      <dgm:spPr/>
    </dgm:pt>
    <dgm:pt modelId="{75F76536-45A0-417E-BE35-B4B3EFCBB780}" type="pres">
      <dgm:prSet presAssocID="{20AA120C-BC13-4E33-820D-D64025971412}" presName="horz1" presStyleCnt="0"/>
      <dgm:spPr/>
    </dgm:pt>
    <dgm:pt modelId="{39FB61B9-C5BF-40FD-85AC-1D942CCC9185}" type="pres">
      <dgm:prSet presAssocID="{20AA120C-BC13-4E33-820D-D64025971412}" presName="tx1" presStyleLbl="revTx" presStyleIdx="3" presStyleCnt="9"/>
      <dgm:spPr/>
    </dgm:pt>
    <dgm:pt modelId="{84EF59C2-0F72-4408-A118-3ADD5820E8F7}" type="pres">
      <dgm:prSet presAssocID="{20AA120C-BC13-4E33-820D-D64025971412}" presName="vert1" presStyleCnt="0"/>
      <dgm:spPr/>
    </dgm:pt>
    <dgm:pt modelId="{1507C042-6557-453E-A7AD-E3743D7AD9C9}" type="pres">
      <dgm:prSet presAssocID="{95332A8F-BBED-4EF1-8555-B1BD0ED6839B}" presName="thickLine" presStyleLbl="alignNode1" presStyleIdx="4" presStyleCnt="9"/>
      <dgm:spPr/>
    </dgm:pt>
    <dgm:pt modelId="{1D3C4DB8-5686-4D98-BB8F-3BCC660C75F7}" type="pres">
      <dgm:prSet presAssocID="{95332A8F-BBED-4EF1-8555-B1BD0ED6839B}" presName="horz1" presStyleCnt="0"/>
      <dgm:spPr/>
    </dgm:pt>
    <dgm:pt modelId="{AA756DCB-96EB-44FC-961C-18C61FD00663}" type="pres">
      <dgm:prSet presAssocID="{95332A8F-BBED-4EF1-8555-B1BD0ED6839B}" presName="tx1" presStyleLbl="revTx" presStyleIdx="4" presStyleCnt="9"/>
      <dgm:spPr/>
    </dgm:pt>
    <dgm:pt modelId="{67938D12-4816-4E83-9E86-761701D29E39}" type="pres">
      <dgm:prSet presAssocID="{95332A8F-BBED-4EF1-8555-B1BD0ED6839B}" presName="vert1" presStyleCnt="0"/>
      <dgm:spPr/>
    </dgm:pt>
    <dgm:pt modelId="{611C65A6-12B0-4F81-9C94-0AC7AB5F129C}" type="pres">
      <dgm:prSet presAssocID="{69D93DD4-9D6F-49B4-8DB6-D0B9A4CC293F}" presName="thickLine" presStyleLbl="alignNode1" presStyleIdx="5" presStyleCnt="9"/>
      <dgm:spPr/>
    </dgm:pt>
    <dgm:pt modelId="{5BBD130A-DA9F-43EF-89FE-10A8CD03EE10}" type="pres">
      <dgm:prSet presAssocID="{69D93DD4-9D6F-49B4-8DB6-D0B9A4CC293F}" presName="horz1" presStyleCnt="0"/>
      <dgm:spPr/>
    </dgm:pt>
    <dgm:pt modelId="{419B7E34-6D94-4A10-AE69-EFAFD0B4648A}" type="pres">
      <dgm:prSet presAssocID="{69D93DD4-9D6F-49B4-8DB6-D0B9A4CC293F}" presName="tx1" presStyleLbl="revTx" presStyleIdx="5" presStyleCnt="9"/>
      <dgm:spPr/>
    </dgm:pt>
    <dgm:pt modelId="{3A53A460-9045-4F95-9153-95FBAEC10C76}" type="pres">
      <dgm:prSet presAssocID="{69D93DD4-9D6F-49B4-8DB6-D0B9A4CC293F}" presName="vert1" presStyleCnt="0"/>
      <dgm:spPr/>
    </dgm:pt>
    <dgm:pt modelId="{F2B2E87D-BFDB-412D-B89E-3C058A6D68C3}" type="pres">
      <dgm:prSet presAssocID="{A71781C3-FD32-4B9E-AA08-173100448BA6}" presName="thickLine" presStyleLbl="alignNode1" presStyleIdx="6" presStyleCnt="9"/>
      <dgm:spPr/>
    </dgm:pt>
    <dgm:pt modelId="{73E31912-4A15-41E6-9569-3508334236C9}" type="pres">
      <dgm:prSet presAssocID="{A71781C3-FD32-4B9E-AA08-173100448BA6}" presName="horz1" presStyleCnt="0"/>
      <dgm:spPr/>
    </dgm:pt>
    <dgm:pt modelId="{ED3E463D-A9C7-4C50-9DD0-B922A041227D}" type="pres">
      <dgm:prSet presAssocID="{A71781C3-FD32-4B9E-AA08-173100448BA6}" presName="tx1" presStyleLbl="revTx" presStyleIdx="6" presStyleCnt="9"/>
      <dgm:spPr/>
    </dgm:pt>
    <dgm:pt modelId="{BAE12613-5029-4595-B2FD-7C68C4E5AC32}" type="pres">
      <dgm:prSet presAssocID="{A71781C3-FD32-4B9E-AA08-173100448BA6}" presName="vert1" presStyleCnt="0"/>
      <dgm:spPr/>
    </dgm:pt>
    <dgm:pt modelId="{B5C02559-1833-46BF-9A1F-31F5507E3729}" type="pres">
      <dgm:prSet presAssocID="{95ACB6C4-1574-4D8B-B9FC-46F4E1C108C7}" presName="thickLine" presStyleLbl="alignNode1" presStyleIdx="7" presStyleCnt="9"/>
      <dgm:spPr/>
    </dgm:pt>
    <dgm:pt modelId="{5A3F9544-4D4E-4C14-9EDD-349C83B9EF22}" type="pres">
      <dgm:prSet presAssocID="{95ACB6C4-1574-4D8B-B9FC-46F4E1C108C7}" presName="horz1" presStyleCnt="0"/>
      <dgm:spPr/>
    </dgm:pt>
    <dgm:pt modelId="{9D1E2D3A-FD7C-4016-BE2E-E7B22043C84F}" type="pres">
      <dgm:prSet presAssocID="{95ACB6C4-1574-4D8B-B9FC-46F4E1C108C7}" presName="tx1" presStyleLbl="revTx" presStyleIdx="7" presStyleCnt="9"/>
      <dgm:spPr/>
    </dgm:pt>
    <dgm:pt modelId="{E974B0BC-98EA-4C68-8CBE-C1A3C72A585A}" type="pres">
      <dgm:prSet presAssocID="{95ACB6C4-1574-4D8B-B9FC-46F4E1C108C7}" presName="vert1" presStyleCnt="0"/>
      <dgm:spPr/>
    </dgm:pt>
    <dgm:pt modelId="{F8426E51-AF11-4B49-8EBC-C72317FACEA9}" type="pres">
      <dgm:prSet presAssocID="{5C109F0D-C050-413F-8517-6CA2D9FC3593}" presName="thickLine" presStyleLbl="alignNode1" presStyleIdx="8" presStyleCnt="9"/>
      <dgm:spPr/>
    </dgm:pt>
    <dgm:pt modelId="{D09B2A6C-A31F-4186-B2D7-F90EEC3A223A}" type="pres">
      <dgm:prSet presAssocID="{5C109F0D-C050-413F-8517-6CA2D9FC3593}" presName="horz1" presStyleCnt="0"/>
      <dgm:spPr/>
    </dgm:pt>
    <dgm:pt modelId="{4006A4CE-A10A-4CBC-ABC5-94E736D8BF45}" type="pres">
      <dgm:prSet presAssocID="{5C109F0D-C050-413F-8517-6CA2D9FC3593}" presName="tx1" presStyleLbl="revTx" presStyleIdx="8" presStyleCnt="9"/>
      <dgm:spPr/>
    </dgm:pt>
    <dgm:pt modelId="{4EBFB2DF-9E8B-4A94-80E3-8B7DB588B14D}" type="pres">
      <dgm:prSet presAssocID="{5C109F0D-C050-413F-8517-6CA2D9FC3593}" presName="vert1" presStyleCnt="0"/>
      <dgm:spPr/>
    </dgm:pt>
  </dgm:ptLst>
  <dgm:cxnLst>
    <dgm:cxn modelId="{135DFF15-9B38-4681-BC9D-42406D6A526F}" type="presOf" srcId="{B95C5480-DB90-4565-8B0B-C94991D410D7}" destId="{C70F025A-D03B-438E-9C3C-F313F0CD6C5C}" srcOrd="0" destOrd="0" presId="urn:microsoft.com/office/officeart/2008/layout/LinedList"/>
    <dgm:cxn modelId="{12F72222-BC29-47F9-8717-8990AFB1C9CB}" srcId="{F3B91D22-F99F-4780-90C6-930DE4803279}" destId="{20AA120C-BC13-4E33-820D-D64025971412}" srcOrd="3" destOrd="0" parTransId="{E88E85D9-4E16-4682-AB6D-106C58FECDE2}" sibTransId="{5A26A4E9-3153-4BBE-8ACC-885AF94ACDBA}"/>
    <dgm:cxn modelId="{B4572E35-FB3C-4635-BADC-B61217C9AF13}" srcId="{F3B91D22-F99F-4780-90C6-930DE4803279}" destId="{69540AF5-C72A-426D-9F5A-061789CDD014}" srcOrd="2" destOrd="0" parTransId="{8BF22AF7-2AFA-4A0B-8EDA-71FBC71BA35D}" sibTransId="{99D61E0A-6502-4C82-BB28-27EAE24FB032}"/>
    <dgm:cxn modelId="{B9D1DB37-30B1-432F-BB81-C29E8F94A3A1}" srcId="{F3B91D22-F99F-4780-90C6-930DE4803279}" destId="{9DF020D1-8ACB-4520-8E90-32936F6CFFB6}" srcOrd="0" destOrd="0" parTransId="{AEAB2D13-0994-4DEB-AD22-77701766FF37}" sibTransId="{B64055EA-CC64-4670-AE2E-26A990B74E03}"/>
    <dgm:cxn modelId="{E621F961-199E-41FA-B494-EA13821CA1C6}" type="presOf" srcId="{5C109F0D-C050-413F-8517-6CA2D9FC3593}" destId="{4006A4CE-A10A-4CBC-ABC5-94E736D8BF45}" srcOrd="0" destOrd="0" presId="urn:microsoft.com/office/officeart/2008/layout/LinedList"/>
    <dgm:cxn modelId="{3A7A7E64-93FD-4FDD-B075-106EEA40E251}" type="presOf" srcId="{20AA120C-BC13-4E33-820D-D64025971412}" destId="{39FB61B9-C5BF-40FD-85AC-1D942CCC9185}" srcOrd="0" destOrd="0" presId="urn:microsoft.com/office/officeart/2008/layout/LinedList"/>
    <dgm:cxn modelId="{57E00365-D592-4DEA-A94C-1B5D94B849A1}" srcId="{F3B91D22-F99F-4780-90C6-930DE4803279}" destId="{95332A8F-BBED-4EF1-8555-B1BD0ED6839B}" srcOrd="4" destOrd="0" parTransId="{DEFA7CD4-D182-49DE-AE82-AC78E0CA5D73}" sibTransId="{3C1AADC0-1682-444F-B151-C04DFC0743CA}"/>
    <dgm:cxn modelId="{F4E7A848-E791-4BC3-8CC9-71586615A977}" type="presOf" srcId="{A71781C3-FD32-4B9E-AA08-173100448BA6}" destId="{ED3E463D-A9C7-4C50-9DD0-B922A041227D}" srcOrd="0" destOrd="0" presId="urn:microsoft.com/office/officeart/2008/layout/LinedList"/>
    <dgm:cxn modelId="{557AD26F-8DC9-4ADF-892D-83721F6E6BE2}" srcId="{F3B91D22-F99F-4780-90C6-930DE4803279}" destId="{5C109F0D-C050-413F-8517-6CA2D9FC3593}" srcOrd="8" destOrd="0" parTransId="{29C9D823-623B-4768-96F4-CE95F6FBF846}" sibTransId="{B445BF15-D763-4BB0-A933-72E1137DF759}"/>
    <dgm:cxn modelId="{3C4AFC55-B23E-446E-A370-09ABF02707EA}" type="presOf" srcId="{F3B91D22-F99F-4780-90C6-930DE4803279}" destId="{52B390C7-D901-4787-A711-010C908E4F15}" srcOrd="0" destOrd="0" presId="urn:microsoft.com/office/officeart/2008/layout/LinedList"/>
    <dgm:cxn modelId="{CA317F79-6B0D-412C-9235-58D298F618DC}" type="presOf" srcId="{69540AF5-C72A-426D-9F5A-061789CDD014}" destId="{CDC2CF2F-ABC5-466D-93C9-F02AD91F0774}" srcOrd="0" destOrd="0" presId="urn:microsoft.com/office/officeart/2008/layout/LinedList"/>
    <dgm:cxn modelId="{DC2BEA8F-1BB3-48F2-B6C7-4E0F0E29EB39}" srcId="{F3B91D22-F99F-4780-90C6-930DE4803279}" destId="{A71781C3-FD32-4B9E-AA08-173100448BA6}" srcOrd="6" destOrd="0" parTransId="{67C84467-E77D-42E4-B679-141E92B6E97A}" sibTransId="{5C52BA71-28AE-475A-B032-D714257F9F2C}"/>
    <dgm:cxn modelId="{8D1DE391-C0B6-449A-ADC8-26F4A6961A94}" srcId="{F3B91D22-F99F-4780-90C6-930DE4803279}" destId="{B95C5480-DB90-4565-8B0B-C94991D410D7}" srcOrd="1" destOrd="0" parTransId="{88BDD4D9-4B26-4DB7-BF39-08104FD0F07F}" sibTransId="{D48F0912-7374-4E34-8D16-A3227CF9923A}"/>
    <dgm:cxn modelId="{8B468EA2-A58C-4CB5-B36B-F18437609D12}" type="presOf" srcId="{69D93DD4-9D6F-49B4-8DB6-D0B9A4CC293F}" destId="{419B7E34-6D94-4A10-AE69-EFAFD0B4648A}" srcOrd="0" destOrd="0" presId="urn:microsoft.com/office/officeart/2008/layout/LinedList"/>
    <dgm:cxn modelId="{07410DA8-DFD7-4690-8BBD-EF811A37F67F}" type="presOf" srcId="{95332A8F-BBED-4EF1-8555-B1BD0ED6839B}" destId="{AA756DCB-96EB-44FC-961C-18C61FD00663}" srcOrd="0" destOrd="0" presId="urn:microsoft.com/office/officeart/2008/layout/LinedList"/>
    <dgm:cxn modelId="{078BE6B6-7994-476F-A78F-8385BE1C9E4C}" srcId="{F3B91D22-F99F-4780-90C6-930DE4803279}" destId="{95ACB6C4-1574-4D8B-B9FC-46F4E1C108C7}" srcOrd="7" destOrd="0" parTransId="{1662E850-1267-43E8-8856-F0D96D2B8FAB}" sibTransId="{5D52364B-B9A5-415B-AFFA-D6086B2457D6}"/>
    <dgm:cxn modelId="{CBEE42D2-EFAC-4D5E-9B14-6833AF1FE47E}" type="presOf" srcId="{95ACB6C4-1574-4D8B-B9FC-46F4E1C108C7}" destId="{9D1E2D3A-FD7C-4016-BE2E-E7B22043C84F}" srcOrd="0" destOrd="0" presId="urn:microsoft.com/office/officeart/2008/layout/LinedList"/>
    <dgm:cxn modelId="{389EB1DD-14FF-4274-96C5-625D424D3875}" srcId="{F3B91D22-F99F-4780-90C6-930DE4803279}" destId="{69D93DD4-9D6F-49B4-8DB6-D0B9A4CC293F}" srcOrd="5" destOrd="0" parTransId="{A7C26626-2F29-4EAC-82F4-735488702C50}" sibTransId="{539388FC-92B4-4C3B-86B1-084767C7E8CC}"/>
    <dgm:cxn modelId="{39E538EF-A001-49A1-B78B-D2A1BBBB2054}" type="presOf" srcId="{9DF020D1-8ACB-4520-8E90-32936F6CFFB6}" destId="{DE4A4629-C46A-4B76-B49F-2D9939A0B653}" srcOrd="0" destOrd="0" presId="urn:microsoft.com/office/officeart/2008/layout/LinedList"/>
    <dgm:cxn modelId="{577CFF19-FE3C-4C51-B057-22884C124D91}" type="presParOf" srcId="{52B390C7-D901-4787-A711-010C908E4F15}" destId="{E3ABDE96-FB3B-4848-9FA1-9E1CF4404BF0}" srcOrd="0" destOrd="0" presId="urn:microsoft.com/office/officeart/2008/layout/LinedList"/>
    <dgm:cxn modelId="{2A807927-E4D1-4CE8-B554-EE6E30BACF58}" type="presParOf" srcId="{52B390C7-D901-4787-A711-010C908E4F15}" destId="{C78F5BF5-02D3-4595-9CF0-AD795A727DB9}" srcOrd="1" destOrd="0" presId="urn:microsoft.com/office/officeart/2008/layout/LinedList"/>
    <dgm:cxn modelId="{45EABA05-6706-4931-A383-6A9E1C35F576}" type="presParOf" srcId="{C78F5BF5-02D3-4595-9CF0-AD795A727DB9}" destId="{DE4A4629-C46A-4B76-B49F-2D9939A0B653}" srcOrd="0" destOrd="0" presId="urn:microsoft.com/office/officeart/2008/layout/LinedList"/>
    <dgm:cxn modelId="{CB8EB879-C205-4121-8C14-55FB1F0F9CA3}" type="presParOf" srcId="{C78F5BF5-02D3-4595-9CF0-AD795A727DB9}" destId="{09AD847C-3CEE-45E8-A2E5-72676C48C091}" srcOrd="1" destOrd="0" presId="urn:microsoft.com/office/officeart/2008/layout/LinedList"/>
    <dgm:cxn modelId="{31F1DE29-00DE-4B55-98B8-80970186E8BD}" type="presParOf" srcId="{52B390C7-D901-4787-A711-010C908E4F15}" destId="{2224E99F-549C-42D8-A41C-1CEC71FE36C8}" srcOrd="2" destOrd="0" presId="urn:microsoft.com/office/officeart/2008/layout/LinedList"/>
    <dgm:cxn modelId="{AE751DC0-0ED4-4E7B-84BB-E18E73A4FFA7}" type="presParOf" srcId="{52B390C7-D901-4787-A711-010C908E4F15}" destId="{752D3457-32B9-43DB-BDE8-383516070F72}" srcOrd="3" destOrd="0" presId="urn:microsoft.com/office/officeart/2008/layout/LinedList"/>
    <dgm:cxn modelId="{4F7A0F33-9118-4FFC-9C95-490CD053D916}" type="presParOf" srcId="{752D3457-32B9-43DB-BDE8-383516070F72}" destId="{C70F025A-D03B-438E-9C3C-F313F0CD6C5C}" srcOrd="0" destOrd="0" presId="urn:microsoft.com/office/officeart/2008/layout/LinedList"/>
    <dgm:cxn modelId="{C8641F09-C691-47FC-B909-93BD11CCF990}" type="presParOf" srcId="{752D3457-32B9-43DB-BDE8-383516070F72}" destId="{9712B0BE-0903-4734-AA42-8E2DCD938185}" srcOrd="1" destOrd="0" presId="urn:microsoft.com/office/officeart/2008/layout/LinedList"/>
    <dgm:cxn modelId="{581E36D5-D3B6-4EB8-BD65-2409C5869021}" type="presParOf" srcId="{52B390C7-D901-4787-A711-010C908E4F15}" destId="{35F649EA-7A0C-4B84-9922-BAF2E5699517}" srcOrd="4" destOrd="0" presId="urn:microsoft.com/office/officeart/2008/layout/LinedList"/>
    <dgm:cxn modelId="{A501D59E-EDDF-4EDF-A022-F9577E3AE226}" type="presParOf" srcId="{52B390C7-D901-4787-A711-010C908E4F15}" destId="{028B04DA-2018-4805-A21E-E43142308610}" srcOrd="5" destOrd="0" presId="urn:microsoft.com/office/officeart/2008/layout/LinedList"/>
    <dgm:cxn modelId="{C819E7D5-DD65-4B0D-9393-A00E70254AB4}" type="presParOf" srcId="{028B04DA-2018-4805-A21E-E43142308610}" destId="{CDC2CF2F-ABC5-466D-93C9-F02AD91F0774}" srcOrd="0" destOrd="0" presId="urn:microsoft.com/office/officeart/2008/layout/LinedList"/>
    <dgm:cxn modelId="{5F3E1239-6F3B-4344-A2FC-3977C67219E2}" type="presParOf" srcId="{028B04DA-2018-4805-A21E-E43142308610}" destId="{7AAF83A2-A387-447D-B3C4-5CF65F0A2038}" srcOrd="1" destOrd="0" presId="urn:microsoft.com/office/officeart/2008/layout/LinedList"/>
    <dgm:cxn modelId="{91905730-6F67-4F6F-A12F-C1AE1B987494}" type="presParOf" srcId="{52B390C7-D901-4787-A711-010C908E4F15}" destId="{0B68934C-F107-4205-81B7-69CBEEB9E4A2}" srcOrd="6" destOrd="0" presId="urn:microsoft.com/office/officeart/2008/layout/LinedList"/>
    <dgm:cxn modelId="{7FF51817-2566-4891-8442-25465B356CAE}" type="presParOf" srcId="{52B390C7-D901-4787-A711-010C908E4F15}" destId="{75F76536-45A0-417E-BE35-B4B3EFCBB780}" srcOrd="7" destOrd="0" presId="urn:microsoft.com/office/officeart/2008/layout/LinedList"/>
    <dgm:cxn modelId="{4B257D90-003D-4E5E-8C2E-B30D6C1E2202}" type="presParOf" srcId="{75F76536-45A0-417E-BE35-B4B3EFCBB780}" destId="{39FB61B9-C5BF-40FD-85AC-1D942CCC9185}" srcOrd="0" destOrd="0" presId="urn:microsoft.com/office/officeart/2008/layout/LinedList"/>
    <dgm:cxn modelId="{F151C159-03F6-4BD5-89A4-4F2AA62CED79}" type="presParOf" srcId="{75F76536-45A0-417E-BE35-B4B3EFCBB780}" destId="{84EF59C2-0F72-4408-A118-3ADD5820E8F7}" srcOrd="1" destOrd="0" presId="urn:microsoft.com/office/officeart/2008/layout/LinedList"/>
    <dgm:cxn modelId="{FB1AC840-1B6F-46E6-89B4-16D740B0FDEB}" type="presParOf" srcId="{52B390C7-D901-4787-A711-010C908E4F15}" destId="{1507C042-6557-453E-A7AD-E3743D7AD9C9}" srcOrd="8" destOrd="0" presId="urn:microsoft.com/office/officeart/2008/layout/LinedList"/>
    <dgm:cxn modelId="{28DA9BC2-C0C4-4BEE-8435-ED2B9F9DC667}" type="presParOf" srcId="{52B390C7-D901-4787-A711-010C908E4F15}" destId="{1D3C4DB8-5686-4D98-BB8F-3BCC660C75F7}" srcOrd="9" destOrd="0" presId="urn:microsoft.com/office/officeart/2008/layout/LinedList"/>
    <dgm:cxn modelId="{79639EC6-B2CA-46BB-B8F8-AFF1CFBDCEB4}" type="presParOf" srcId="{1D3C4DB8-5686-4D98-BB8F-3BCC660C75F7}" destId="{AA756DCB-96EB-44FC-961C-18C61FD00663}" srcOrd="0" destOrd="0" presId="urn:microsoft.com/office/officeart/2008/layout/LinedList"/>
    <dgm:cxn modelId="{BFB8DEC6-F0BB-4586-ABD5-962C8A345DBC}" type="presParOf" srcId="{1D3C4DB8-5686-4D98-BB8F-3BCC660C75F7}" destId="{67938D12-4816-4E83-9E86-761701D29E39}" srcOrd="1" destOrd="0" presId="urn:microsoft.com/office/officeart/2008/layout/LinedList"/>
    <dgm:cxn modelId="{8E17D7E3-341C-4680-8C06-9057F1F61F6B}" type="presParOf" srcId="{52B390C7-D901-4787-A711-010C908E4F15}" destId="{611C65A6-12B0-4F81-9C94-0AC7AB5F129C}" srcOrd="10" destOrd="0" presId="urn:microsoft.com/office/officeart/2008/layout/LinedList"/>
    <dgm:cxn modelId="{CE6ACE43-D619-4F25-8974-FF485924C559}" type="presParOf" srcId="{52B390C7-D901-4787-A711-010C908E4F15}" destId="{5BBD130A-DA9F-43EF-89FE-10A8CD03EE10}" srcOrd="11" destOrd="0" presId="urn:microsoft.com/office/officeart/2008/layout/LinedList"/>
    <dgm:cxn modelId="{F0DD7E44-90FF-42F5-93C7-658EECA978B3}" type="presParOf" srcId="{5BBD130A-DA9F-43EF-89FE-10A8CD03EE10}" destId="{419B7E34-6D94-4A10-AE69-EFAFD0B4648A}" srcOrd="0" destOrd="0" presId="urn:microsoft.com/office/officeart/2008/layout/LinedList"/>
    <dgm:cxn modelId="{F6123C07-B131-4782-AE87-4863E3BD4242}" type="presParOf" srcId="{5BBD130A-DA9F-43EF-89FE-10A8CD03EE10}" destId="{3A53A460-9045-4F95-9153-95FBAEC10C76}" srcOrd="1" destOrd="0" presId="urn:microsoft.com/office/officeart/2008/layout/LinedList"/>
    <dgm:cxn modelId="{FBE50A8E-D483-40B9-8164-BA96537D761D}" type="presParOf" srcId="{52B390C7-D901-4787-A711-010C908E4F15}" destId="{F2B2E87D-BFDB-412D-B89E-3C058A6D68C3}" srcOrd="12" destOrd="0" presId="urn:microsoft.com/office/officeart/2008/layout/LinedList"/>
    <dgm:cxn modelId="{9A3CCED9-D966-4B48-8D35-01E630A5A462}" type="presParOf" srcId="{52B390C7-D901-4787-A711-010C908E4F15}" destId="{73E31912-4A15-41E6-9569-3508334236C9}" srcOrd="13" destOrd="0" presId="urn:microsoft.com/office/officeart/2008/layout/LinedList"/>
    <dgm:cxn modelId="{B72ACDFF-A5F3-4F0E-838E-4D6A3D66C65D}" type="presParOf" srcId="{73E31912-4A15-41E6-9569-3508334236C9}" destId="{ED3E463D-A9C7-4C50-9DD0-B922A041227D}" srcOrd="0" destOrd="0" presId="urn:microsoft.com/office/officeart/2008/layout/LinedList"/>
    <dgm:cxn modelId="{58862CCC-3EB6-4F9D-A104-96065629033B}" type="presParOf" srcId="{73E31912-4A15-41E6-9569-3508334236C9}" destId="{BAE12613-5029-4595-B2FD-7C68C4E5AC32}" srcOrd="1" destOrd="0" presId="urn:microsoft.com/office/officeart/2008/layout/LinedList"/>
    <dgm:cxn modelId="{84E93E91-15FF-4140-AB9A-27604455EF0D}" type="presParOf" srcId="{52B390C7-D901-4787-A711-010C908E4F15}" destId="{B5C02559-1833-46BF-9A1F-31F5507E3729}" srcOrd="14" destOrd="0" presId="urn:microsoft.com/office/officeart/2008/layout/LinedList"/>
    <dgm:cxn modelId="{BD209C20-1958-4C87-9316-1040D27C72A5}" type="presParOf" srcId="{52B390C7-D901-4787-A711-010C908E4F15}" destId="{5A3F9544-4D4E-4C14-9EDD-349C83B9EF22}" srcOrd="15" destOrd="0" presId="urn:microsoft.com/office/officeart/2008/layout/LinedList"/>
    <dgm:cxn modelId="{953AFEA2-AEBA-4B15-B859-2E6EF22E26E5}" type="presParOf" srcId="{5A3F9544-4D4E-4C14-9EDD-349C83B9EF22}" destId="{9D1E2D3A-FD7C-4016-BE2E-E7B22043C84F}" srcOrd="0" destOrd="0" presId="urn:microsoft.com/office/officeart/2008/layout/LinedList"/>
    <dgm:cxn modelId="{763ADACA-C6AB-4A92-9E68-84C0919C58BB}" type="presParOf" srcId="{5A3F9544-4D4E-4C14-9EDD-349C83B9EF22}" destId="{E974B0BC-98EA-4C68-8CBE-C1A3C72A585A}" srcOrd="1" destOrd="0" presId="urn:microsoft.com/office/officeart/2008/layout/LinedList"/>
    <dgm:cxn modelId="{4A6A0C19-62D0-48A8-B9D6-2A8733CCACAE}" type="presParOf" srcId="{52B390C7-D901-4787-A711-010C908E4F15}" destId="{F8426E51-AF11-4B49-8EBC-C72317FACEA9}" srcOrd="16" destOrd="0" presId="urn:microsoft.com/office/officeart/2008/layout/LinedList"/>
    <dgm:cxn modelId="{6CC8EC1B-D54D-4A09-A5D6-251D10446885}" type="presParOf" srcId="{52B390C7-D901-4787-A711-010C908E4F15}" destId="{D09B2A6C-A31F-4186-B2D7-F90EEC3A223A}" srcOrd="17" destOrd="0" presId="urn:microsoft.com/office/officeart/2008/layout/LinedList"/>
    <dgm:cxn modelId="{87973291-DD2A-44AB-A1D3-F145C08C23B8}" type="presParOf" srcId="{D09B2A6C-A31F-4186-B2D7-F90EEC3A223A}" destId="{4006A4CE-A10A-4CBC-ABC5-94E736D8BF45}" srcOrd="0" destOrd="0" presId="urn:microsoft.com/office/officeart/2008/layout/LinedList"/>
    <dgm:cxn modelId="{A29CD482-B558-4774-A3E6-3B0ACB5421AB}" type="presParOf" srcId="{D09B2A6C-A31F-4186-B2D7-F90EEC3A223A}" destId="{4EBFB2DF-9E8B-4A94-80E3-8B7DB588B14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D703410-78BB-4C01-9DCB-06263A92B511}" type="doc">
      <dgm:prSet loTypeId="urn:microsoft.com/office/officeart/2005/8/layout/default" loCatId="list" qsTypeId="urn:microsoft.com/office/officeart/2005/8/quickstyle/simple5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DE55212-C184-45D1-B3BE-1B640FD49A2C}">
      <dgm:prSet/>
      <dgm:spPr/>
      <dgm:t>
        <a:bodyPr/>
        <a:lstStyle/>
        <a:p>
          <a:r>
            <a:rPr lang="en-GB" b="1"/>
            <a:t>Police Response</a:t>
          </a:r>
          <a:endParaRPr lang="en-US"/>
        </a:p>
      </dgm:t>
    </dgm:pt>
    <dgm:pt modelId="{80473C37-6E19-40FC-96F7-F27E516615B9}" type="parTrans" cxnId="{B5650047-5386-4EFA-A6D8-CF6C1B124CDB}">
      <dgm:prSet/>
      <dgm:spPr/>
      <dgm:t>
        <a:bodyPr/>
        <a:lstStyle/>
        <a:p>
          <a:endParaRPr lang="en-US"/>
        </a:p>
      </dgm:t>
    </dgm:pt>
    <dgm:pt modelId="{40008A46-C860-4351-AF57-11C21E82A4CA}" type="sibTrans" cxnId="{B5650047-5386-4EFA-A6D8-CF6C1B124CDB}">
      <dgm:prSet/>
      <dgm:spPr/>
      <dgm:t>
        <a:bodyPr/>
        <a:lstStyle/>
        <a:p>
          <a:endParaRPr lang="en-US"/>
        </a:p>
      </dgm:t>
    </dgm:pt>
    <dgm:pt modelId="{439A94BD-4811-46B0-A020-03FA7F319117}">
      <dgm:prSet/>
      <dgm:spPr/>
      <dgm:t>
        <a:bodyPr/>
        <a:lstStyle/>
        <a:p>
          <a:r>
            <a:rPr lang="en-GB"/>
            <a:t>The local neighbourhood policing team was alerted by her carer.</a:t>
          </a:r>
          <a:endParaRPr lang="en-US"/>
        </a:p>
      </dgm:t>
    </dgm:pt>
    <dgm:pt modelId="{5958B3D2-B2C3-4DE2-9C63-5544FFF4409E}" type="parTrans" cxnId="{A9148965-76CE-413C-81FB-B030DE16E95B}">
      <dgm:prSet/>
      <dgm:spPr/>
      <dgm:t>
        <a:bodyPr/>
        <a:lstStyle/>
        <a:p>
          <a:endParaRPr lang="en-US"/>
        </a:p>
      </dgm:t>
    </dgm:pt>
    <dgm:pt modelId="{20B7240A-D50F-4B9D-B7DF-D41110AC85F8}" type="sibTrans" cxnId="{A9148965-76CE-413C-81FB-B030DE16E95B}">
      <dgm:prSet/>
      <dgm:spPr/>
      <dgm:t>
        <a:bodyPr/>
        <a:lstStyle/>
        <a:p>
          <a:endParaRPr lang="en-US"/>
        </a:p>
      </dgm:t>
    </dgm:pt>
    <dgm:pt modelId="{8BF4998D-4B8E-4996-9908-6343D5DFC44F}">
      <dgm:prSet/>
      <dgm:spPr/>
      <dgm:t>
        <a:bodyPr/>
        <a:lstStyle/>
        <a:p>
          <a:r>
            <a:rPr lang="en-GB"/>
            <a:t>A digital forensics officer was deployed to trace the IP address and gather evidence.</a:t>
          </a:r>
          <a:endParaRPr lang="en-US"/>
        </a:p>
      </dgm:t>
    </dgm:pt>
    <dgm:pt modelId="{A560D04A-A282-42D8-9D37-76CCBF86EA7D}" type="parTrans" cxnId="{696F049F-C49C-4505-891C-DD391D8FE416}">
      <dgm:prSet/>
      <dgm:spPr/>
      <dgm:t>
        <a:bodyPr/>
        <a:lstStyle/>
        <a:p>
          <a:endParaRPr lang="en-US"/>
        </a:p>
      </dgm:t>
    </dgm:pt>
    <dgm:pt modelId="{B0637CCE-FE75-4441-B17B-47B91CC86758}" type="sibTrans" cxnId="{696F049F-C49C-4505-891C-DD391D8FE416}">
      <dgm:prSet/>
      <dgm:spPr/>
      <dgm:t>
        <a:bodyPr/>
        <a:lstStyle/>
        <a:p>
          <a:endParaRPr lang="en-US"/>
        </a:p>
      </dgm:t>
    </dgm:pt>
    <dgm:pt modelId="{44B7644C-910A-4389-A452-C8A6C014A5F1}">
      <dgm:prSet/>
      <dgm:spPr/>
      <dgm:t>
        <a:bodyPr/>
        <a:lstStyle/>
        <a:p>
          <a:r>
            <a:rPr lang="en-GB"/>
            <a:t>Officers spent over 20 hours liaising with the bank, Action Fraud, and Edith’s family.</a:t>
          </a:r>
          <a:endParaRPr lang="en-US"/>
        </a:p>
      </dgm:t>
    </dgm:pt>
    <dgm:pt modelId="{3E7BA246-3AF7-4CA0-98AE-55F1A41D785D}" type="parTrans" cxnId="{BEC6055B-FEA1-4BED-8092-0CA9EF3687B5}">
      <dgm:prSet/>
      <dgm:spPr/>
      <dgm:t>
        <a:bodyPr/>
        <a:lstStyle/>
        <a:p>
          <a:endParaRPr lang="en-US"/>
        </a:p>
      </dgm:t>
    </dgm:pt>
    <dgm:pt modelId="{D7011EC3-13FF-4B80-8E17-7787E42D2FFD}" type="sibTrans" cxnId="{BEC6055B-FEA1-4BED-8092-0CA9EF3687B5}">
      <dgm:prSet/>
      <dgm:spPr/>
      <dgm:t>
        <a:bodyPr/>
        <a:lstStyle/>
        <a:p>
          <a:endParaRPr lang="en-US"/>
        </a:p>
      </dgm:t>
    </dgm:pt>
    <dgm:pt modelId="{D59EF903-EEA6-4A79-B82F-734A2A4302BB}">
      <dgm:prSet/>
      <dgm:spPr/>
      <dgm:t>
        <a:bodyPr/>
        <a:lstStyle/>
        <a:p>
          <a:r>
            <a:rPr lang="en-GB"/>
            <a:t>Edith was emotionally distressed and required safeguarding support.</a:t>
          </a:r>
          <a:endParaRPr lang="en-US"/>
        </a:p>
      </dgm:t>
    </dgm:pt>
    <dgm:pt modelId="{BCFCD7FB-13A6-4912-89B9-BB272F574424}" type="parTrans" cxnId="{38A1A950-ABEC-4548-B61A-2E1F6ACEBC0B}">
      <dgm:prSet/>
      <dgm:spPr/>
      <dgm:t>
        <a:bodyPr/>
        <a:lstStyle/>
        <a:p>
          <a:endParaRPr lang="en-US"/>
        </a:p>
      </dgm:t>
    </dgm:pt>
    <dgm:pt modelId="{5C0BFD74-D3A6-490F-AA6F-155F017F0A38}" type="sibTrans" cxnId="{38A1A950-ABEC-4548-B61A-2E1F6ACEBC0B}">
      <dgm:prSet/>
      <dgm:spPr/>
      <dgm:t>
        <a:bodyPr/>
        <a:lstStyle/>
        <a:p>
          <a:endParaRPr lang="en-US"/>
        </a:p>
      </dgm:t>
    </dgm:pt>
    <dgm:pt modelId="{7D2F36E1-1CEA-45B3-B52E-E675F4C8244F}">
      <dgm:prSet/>
      <dgm:spPr/>
      <dgm:t>
        <a:bodyPr/>
        <a:lstStyle/>
        <a:p>
          <a:r>
            <a:rPr lang="en-GB" b="1"/>
            <a:t>Impact on Resources</a:t>
          </a:r>
          <a:endParaRPr lang="en-US"/>
        </a:p>
      </dgm:t>
    </dgm:pt>
    <dgm:pt modelId="{A7F83E69-E769-434B-AE61-2C67E7833CEC}" type="parTrans" cxnId="{097E2655-2252-4F52-8288-E291A549DE4A}">
      <dgm:prSet/>
      <dgm:spPr/>
      <dgm:t>
        <a:bodyPr/>
        <a:lstStyle/>
        <a:p>
          <a:endParaRPr lang="en-US"/>
        </a:p>
      </dgm:t>
    </dgm:pt>
    <dgm:pt modelId="{7220FA87-FC24-411F-825B-A1FA640C97DF}" type="sibTrans" cxnId="{097E2655-2252-4F52-8288-E291A549DE4A}">
      <dgm:prSet/>
      <dgm:spPr/>
      <dgm:t>
        <a:bodyPr/>
        <a:lstStyle/>
        <a:p>
          <a:endParaRPr lang="en-US"/>
        </a:p>
      </dgm:t>
    </dgm:pt>
    <dgm:pt modelId="{D0E477A4-ABB9-4234-AD82-61F0156BD763}">
      <dgm:prSet/>
      <dgm:spPr/>
      <dgm:t>
        <a:bodyPr/>
        <a:lstStyle/>
        <a:p>
          <a:r>
            <a:rPr lang="en-GB" b="1"/>
            <a:t>Cybercrime Unit</a:t>
          </a:r>
          <a:r>
            <a:rPr lang="en-GB"/>
            <a:t>: Already stretched, diverted from ongoing investigations.</a:t>
          </a:r>
          <a:endParaRPr lang="en-US"/>
        </a:p>
      </dgm:t>
    </dgm:pt>
    <dgm:pt modelId="{BD81F211-D575-4816-9E8B-4DE5B2F79D6B}" type="parTrans" cxnId="{566A2D72-1CFE-409D-8642-0A3F0E03163A}">
      <dgm:prSet/>
      <dgm:spPr/>
      <dgm:t>
        <a:bodyPr/>
        <a:lstStyle/>
        <a:p>
          <a:endParaRPr lang="en-US"/>
        </a:p>
      </dgm:t>
    </dgm:pt>
    <dgm:pt modelId="{F5829890-8C8F-4CA1-B940-89B63920CCED}" type="sibTrans" cxnId="{566A2D72-1CFE-409D-8642-0A3F0E03163A}">
      <dgm:prSet/>
      <dgm:spPr/>
      <dgm:t>
        <a:bodyPr/>
        <a:lstStyle/>
        <a:p>
          <a:endParaRPr lang="en-US"/>
        </a:p>
      </dgm:t>
    </dgm:pt>
    <dgm:pt modelId="{25BE13DC-5A2E-47D9-8C6D-629750B904E8}">
      <dgm:prSet/>
      <dgm:spPr/>
      <dgm:t>
        <a:bodyPr/>
        <a:lstStyle/>
        <a:p>
          <a:r>
            <a:rPr lang="en-GB" b="1"/>
            <a:t>Neighbourhood Team</a:t>
          </a:r>
          <a:r>
            <a:rPr lang="en-GB"/>
            <a:t>: Time spent on reassurance visits and safeguarding.</a:t>
          </a:r>
          <a:endParaRPr lang="en-US"/>
        </a:p>
      </dgm:t>
    </dgm:pt>
    <dgm:pt modelId="{CBFC7E37-0026-405D-852E-EAC6C29922B3}" type="parTrans" cxnId="{13FD59E9-CD9B-4DCB-8B94-0C7AA90AD21F}">
      <dgm:prSet/>
      <dgm:spPr/>
      <dgm:t>
        <a:bodyPr/>
        <a:lstStyle/>
        <a:p>
          <a:endParaRPr lang="en-US"/>
        </a:p>
      </dgm:t>
    </dgm:pt>
    <dgm:pt modelId="{43D83745-76E9-4B2A-8082-BF59024894CA}" type="sibTrans" cxnId="{13FD59E9-CD9B-4DCB-8B94-0C7AA90AD21F}">
      <dgm:prSet/>
      <dgm:spPr/>
      <dgm:t>
        <a:bodyPr/>
        <a:lstStyle/>
        <a:p>
          <a:endParaRPr lang="en-US"/>
        </a:p>
      </dgm:t>
    </dgm:pt>
    <dgm:pt modelId="{1EC0BFBD-D6F8-4095-80A9-976ACF6C7E2E}">
      <dgm:prSet/>
      <dgm:spPr/>
      <dgm:t>
        <a:bodyPr/>
        <a:lstStyle/>
        <a:p>
          <a:r>
            <a:rPr lang="en-GB" b="1"/>
            <a:t>Mental Health Liaison</a:t>
          </a:r>
          <a:r>
            <a:rPr lang="en-GB"/>
            <a:t>: Called in due to Edith’s anxiety and confusion.</a:t>
          </a:r>
          <a:endParaRPr lang="en-US"/>
        </a:p>
      </dgm:t>
    </dgm:pt>
    <dgm:pt modelId="{4B75BA07-1FF9-4BA7-A956-788384810917}" type="parTrans" cxnId="{86078EDA-05E8-4A5D-A5CB-51A44BAC2D1F}">
      <dgm:prSet/>
      <dgm:spPr/>
      <dgm:t>
        <a:bodyPr/>
        <a:lstStyle/>
        <a:p>
          <a:endParaRPr lang="en-US"/>
        </a:p>
      </dgm:t>
    </dgm:pt>
    <dgm:pt modelId="{0182DD65-B750-4B4B-ADB2-0384FB769CAB}" type="sibTrans" cxnId="{86078EDA-05E8-4A5D-A5CB-51A44BAC2D1F}">
      <dgm:prSet/>
      <dgm:spPr/>
      <dgm:t>
        <a:bodyPr/>
        <a:lstStyle/>
        <a:p>
          <a:endParaRPr lang="en-US"/>
        </a:p>
      </dgm:t>
    </dgm:pt>
    <dgm:pt modelId="{7FE9E6CA-2CF3-452A-BB69-88CB1C097A65}">
      <dgm:prSet/>
      <dgm:spPr/>
      <dgm:t>
        <a:bodyPr/>
        <a:lstStyle/>
        <a:p>
          <a:r>
            <a:rPr lang="en-GB" b="1"/>
            <a:t>Multi-agency Coordination</a:t>
          </a:r>
          <a:r>
            <a:rPr lang="en-GB"/>
            <a:t>: Required with adult social care and financial institutions.</a:t>
          </a:r>
          <a:endParaRPr lang="en-US"/>
        </a:p>
      </dgm:t>
    </dgm:pt>
    <dgm:pt modelId="{26FD5EFA-CBFE-45E3-9667-68405CF4C801}" type="parTrans" cxnId="{DE24AF9A-9416-4A67-8B9D-491C281FBF85}">
      <dgm:prSet/>
      <dgm:spPr/>
      <dgm:t>
        <a:bodyPr/>
        <a:lstStyle/>
        <a:p>
          <a:endParaRPr lang="en-US"/>
        </a:p>
      </dgm:t>
    </dgm:pt>
    <dgm:pt modelId="{D497CBFD-C88A-43B6-B5E1-6C16D4CE57CD}" type="sibTrans" cxnId="{DE24AF9A-9416-4A67-8B9D-491C281FBF85}">
      <dgm:prSet/>
      <dgm:spPr/>
      <dgm:t>
        <a:bodyPr/>
        <a:lstStyle/>
        <a:p>
          <a:endParaRPr lang="en-US"/>
        </a:p>
      </dgm:t>
    </dgm:pt>
    <dgm:pt modelId="{370B8BF3-9C90-4228-B52C-47B2671FE2AC}">
      <dgm:prSet/>
      <dgm:spPr/>
      <dgm:t>
        <a:bodyPr/>
        <a:lstStyle/>
        <a:p>
          <a:r>
            <a:rPr lang="en-GB" b="1"/>
            <a:t>Outcome</a:t>
          </a:r>
          <a:endParaRPr lang="en-US"/>
        </a:p>
      </dgm:t>
    </dgm:pt>
    <dgm:pt modelId="{CE34C381-E3BE-4A31-9C03-597EEAEE97B3}" type="parTrans" cxnId="{76B882A2-3FBD-4E5E-B5C4-C5A86DEA2C72}">
      <dgm:prSet/>
      <dgm:spPr/>
      <dgm:t>
        <a:bodyPr/>
        <a:lstStyle/>
        <a:p>
          <a:endParaRPr lang="en-US"/>
        </a:p>
      </dgm:t>
    </dgm:pt>
    <dgm:pt modelId="{0D2ACAA9-67BD-43FF-AE49-47A5BA19F7B5}" type="sibTrans" cxnId="{76B882A2-3FBD-4E5E-B5C4-C5A86DEA2C72}">
      <dgm:prSet/>
      <dgm:spPr/>
      <dgm:t>
        <a:bodyPr/>
        <a:lstStyle/>
        <a:p>
          <a:endParaRPr lang="en-US"/>
        </a:p>
      </dgm:t>
    </dgm:pt>
    <dgm:pt modelId="{EC9A49B5-8B56-40FC-80E7-D8C23CB7BFD9}">
      <dgm:prSet/>
      <dgm:spPr/>
      <dgm:t>
        <a:bodyPr/>
        <a:lstStyle/>
        <a:p>
          <a:r>
            <a:rPr lang="en-GB"/>
            <a:t>The funds were partially recovered, but Edith remains fearful of using technology.</a:t>
          </a:r>
          <a:endParaRPr lang="en-US"/>
        </a:p>
      </dgm:t>
    </dgm:pt>
    <dgm:pt modelId="{D2A7DB39-58C5-427C-8956-B2C321FFD5B7}" type="parTrans" cxnId="{2DCBB56C-46A4-4C28-80AE-A78B68F01E3F}">
      <dgm:prSet/>
      <dgm:spPr/>
      <dgm:t>
        <a:bodyPr/>
        <a:lstStyle/>
        <a:p>
          <a:endParaRPr lang="en-US"/>
        </a:p>
      </dgm:t>
    </dgm:pt>
    <dgm:pt modelId="{3C763D68-8203-40B5-9AA9-F72D4534AF1B}" type="sibTrans" cxnId="{2DCBB56C-46A4-4C28-80AE-A78B68F01E3F}">
      <dgm:prSet/>
      <dgm:spPr/>
      <dgm:t>
        <a:bodyPr/>
        <a:lstStyle/>
        <a:p>
          <a:endParaRPr lang="en-US"/>
        </a:p>
      </dgm:t>
    </dgm:pt>
    <dgm:pt modelId="{EDA057D6-1395-4C61-9CE7-B2D70C5BD636}">
      <dgm:prSet/>
      <dgm:spPr/>
      <dgm:t>
        <a:bodyPr/>
        <a:lstStyle/>
        <a:p>
          <a:r>
            <a:rPr lang="en-GB"/>
            <a:t>No suspect was apprehended due to jurisdictional issues (IP traced to overseas).</a:t>
          </a:r>
          <a:endParaRPr lang="en-US"/>
        </a:p>
      </dgm:t>
    </dgm:pt>
    <dgm:pt modelId="{AA25346B-9385-4000-BD7C-51F729962222}" type="parTrans" cxnId="{5761BF58-E79D-4EBB-AD2B-09D8A129C68A}">
      <dgm:prSet/>
      <dgm:spPr/>
      <dgm:t>
        <a:bodyPr/>
        <a:lstStyle/>
        <a:p>
          <a:endParaRPr lang="en-US"/>
        </a:p>
      </dgm:t>
    </dgm:pt>
    <dgm:pt modelId="{EFD6372D-1989-4FF9-B48E-6C0A0BE2917C}" type="sibTrans" cxnId="{5761BF58-E79D-4EBB-AD2B-09D8A129C68A}">
      <dgm:prSet/>
      <dgm:spPr/>
      <dgm:t>
        <a:bodyPr/>
        <a:lstStyle/>
        <a:p>
          <a:endParaRPr lang="en-US"/>
        </a:p>
      </dgm:t>
    </dgm:pt>
    <dgm:pt modelId="{27327FED-08D1-4ABE-BFA6-08A830048129}">
      <dgm:prSet/>
      <dgm:spPr/>
      <dgm:t>
        <a:bodyPr/>
        <a:lstStyle/>
        <a:p>
          <a:r>
            <a:rPr lang="en-GB"/>
            <a:t>The case highlighted the need for </a:t>
          </a:r>
          <a:r>
            <a:rPr lang="en-GB" b="1"/>
            <a:t>preventative education</a:t>
          </a:r>
          <a:r>
            <a:rPr lang="en-GB"/>
            <a:t>, </a:t>
          </a:r>
          <a:r>
            <a:rPr lang="en-GB" b="1"/>
            <a:t>digital policing skills</a:t>
          </a:r>
          <a:r>
            <a:rPr lang="en-GB"/>
            <a:t>, and </a:t>
          </a:r>
          <a:r>
            <a:rPr lang="en-GB" b="1"/>
            <a:t>cross-border cooperation</a:t>
          </a:r>
          <a:r>
            <a:rPr lang="en-GB"/>
            <a:t>.</a:t>
          </a:r>
          <a:endParaRPr lang="en-US"/>
        </a:p>
      </dgm:t>
    </dgm:pt>
    <dgm:pt modelId="{4DFC04AB-1539-4840-A064-D9C4ADD3BF05}" type="parTrans" cxnId="{BB755A81-A3E6-4FAC-816E-F3AA950101DF}">
      <dgm:prSet/>
      <dgm:spPr/>
      <dgm:t>
        <a:bodyPr/>
        <a:lstStyle/>
        <a:p>
          <a:endParaRPr lang="en-US"/>
        </a:p>
      </dgm:t>
    </dgm:pt>
    <dgm:pt modelId="{B9EBC59C-E043-4069-8921-EC9026D6C4B0}" type="sibTrans" cxnId="{BB755A81-A3E6-4FAC-816E-F3AA950101DF}">
      <dgm:prSet/>
      <dgm:spPr/>
      <dgm:t>
        <a:bodyPr/>
        <a:lstStyle/>
        <a:p>
          <a:endParaRPr lang="en-US"/>
        </a:p>
      </dgm:t>
    </dgm:pt>
    <dgm:pt modelId="{A8AD0DEB-3B4A-417B-98A6-F7791235AF15}" type="pres">
      <dgm:prSet presAssocID="{7D703410-78BB-4C01-9DCB-06263A92B511}" presName="diagram" presStyleCnt="0">
        <dgm:presLayoutVars>
          <dgm:dir/>
          <dgm:resizeHandles val="exact"/>
        </dgm:presLayoutVars>
      </dgm:prSet>
      <dgm:spPr/>
    </dgm:pt>
    <dgm:pt modelId="{799F3369-765D-4E29-BBAF-A0BD97CD8800}" type="pres">
      <dgm:prSet presAssocID="{6DE55212-C184-45D1-B3BE-1B640FD49A2C}" presName="node" presStyleLbl="node1" presStyleIdx="0" presStyleCnt="14">
        <dgm:presLayoutVars>
          <dgm:bulletEnabled val="1"/>
        </dgm:presLayoutVars>
      </dgm:prSet>
      <dgm:spPr/>
    </dgm:pt>
    <dgm:pt modelId="{CADE83FF-01FD-4D20-AE12-257CFB243C8F}" type="pres">
      <dgm:prSet presAssocID="{40008A46-C860-4351-AF57-11C21E82A4CA}" presName="sibTrans" presStyleCnt="0"/>
      <dgm:spPr/>
    </dgm:pt>
    <dgm:pt modelId="{64039C4B-E0DF-4314-ADCA-B3A4C9FEC15A}" type="pres">
      <dgm:prSet presAssocID="{439A94BD-4811-46B0-A020-03FA7F319117}" presName="node" presStyleLbl="node1" presStyleIdx="1" presStyleCnt="14">
        <dgm:presLayoutVars>
          <dgm:bulletEnabled val="1"/>
        </dgm:presLayoutVars>
      </dgm:prSet>
      <dgm:spPr/>
    </dgm:pt>
    <dgm:pt modelId="{50D09CB5-5D54-4E14-9A10-AB48415B16FC}" type="pres">
      <dgm:prSet presAssocID="{20B7240A-D50F-4B9D-B7DF-D41110AC85F8}" presName="sibTrans" presStyleCnt="0"/>
      <dgm:spPr/>
    </dgm:pt>
    <dgm:pt modelId="{27B4A2E4-477F-4014-9F84-9EB38A6E3B84}" type="pres">
      <dgm:prSet presAssocID="{8BF4998D-4B8E-4996-9908-6343D5DFC44F}" presName="node" presStyleLbl="node1" presStyleIdx="2" presStyleCnt="14">
        <dgm:presLayoutVars>
          <dgm:bulletEnabled val="1"/>
        </dgm:presLayoutVars>
      </dgm:prSet>
      <dgm:spPr/>
    </dgm:pt>
    <dgm:pt modelId="{7D87048D-3C37-4FBB-A0D4-82F20303E9A5}" type="pres">
      <dgm:prSet presAssocID="{B0637CCE-FE75-4441-B17B-47B91CC86758}" presName="sibTrans" presStyleCnt="0"/>
      <dgm:spPr/>
    </dgm:pt>
    <dgm:pt modelId="{AD827D32-707F-4294-90B2-E01DE221030F}" type="pres">
      <dgm:prSet presAssocID="{44B7644C-910A-4389-A452-C8A6C014A5F1}" presName="node" presStyleLbl="node1" presStyleIdx="3" presStyleCnt="14">
        <dgm:presLayoutVars>
          <dgm:bulletEnabled val="1"/>
        </dgm:presLayoutVars>
      </dgm:prSet>
      <dgm:spPr/>
    </dgm:pt>
    <dgm:pt modelId="{BC914D61-C77D-49CC-A49F-3DDAA59DA922}" type="pres">
      <dgm:prSet presAssocID="{D7011EC3-13FF-4B80-8E17-7787E42D2FFD}" presName="sibTrans" presStyleCnt="0"/>
      <dgm:spPr/>
    </dgm:pt>
    <dgm:pt modelId="{16441E2E-454F-4253-BD3D-E4E3D7813070}" type="pres">
      <dgm:prSet presAssocID="{D59EF903-EEA6-4A79-B82F-734A2A4302BB}" presName="node" presStyleLbl="node1" presStyleIdx="4" presStyleCnt="14">
        <dgm:presLayoutVars>
          <dgm:bulletEnabled val="1"/>
        </dgm:presLayoutVars>
      </dgm:prSet>
      <dgm:spPr/>
    </dgm:pt>
    <dgm:pt modelId="{357DBBE3-67BC-4F36-A76A-87A04882EE7B}" type="pres">
      <dgm:prSet presAssocID="{5C0BFD74-D3A6-490F-AA6F-155F017F0A38}" presName="sibTrans" presStyleCnt="0"/>
      <dgm:spPr/>
    </dgm:pt>
    <dgm:pt modelId="{A02877D5-14F1-4900-897C-E6720C312CE8}" type="pres">
      <dgm:prSet presAssocID="{7D2F36E1-1CEA-45B3-B52E-E675F4C8244F}" presName="node" presStyleLbl="node1" presStyleIdx="5" presStyleCnt="14">
        <dgm:presLayoutVars>
          <dgm:bulletEnabled val="1"/>
        </dgm:presLayoutVars>
      </dgm:prSet>
      <dgm:spPr/>
    </dgm:pt>
    <dgm:pt modelId="{DC52E219-F753-4DA8-ABB2-6C93B437A217}" type="pres">
      <dgm:prSet presAssocID="{7220FA87-FC24-411F-825B-A1FA640C97DF}" presName="sibTrans" presStyleCnt="0"/>
      <dgm:spPr/>
    </dgm:pt>
    <dgm:pt modelId="{1FE05360-9C25-49A0-830B-BBEA070F9A04}" type="pres">
      <dgm:prSet presAssocID="{D0E477A4-ABB9-4234-AD82-61F0156BD763}" presName="node" presStyleLbl="node1" presStyleIdx="6" presStyleCnt="14">
        <dgm:presLayoutVars>
          <dgm:bulletEnabled val="1"/>
        </dgm:presLayoutVars>
      </dgm:prSet>
      <dgm:spPr/>
    </dgm:pt>
    <dgm:pt modelId="{8F2260AB-4220-4FAA-85AB-4F261DA1D642}" type="pres">
      <dgm:prSet presAssocID="{F5829890-8C8F-4CA1-B940-89B63920CCED}" presName="sibTrans" presStyleCnt="0"/>
      <dgm:spPr/>
    </dgm:pt>
    <dgm:pt modelId="{FF15D285-D76F-47C2-B0F5-5658135FE79E}" type="pres">
      <dgm:prSet presAssocID="{25BE13DC-5A2E-47D9-8C6D-629750B904E8}" presName="node" presStyleLbl="node1" presStyleIdx="7" presStyleCnt="14">
        <dgm:presLayoutVars>
          <dgm:bulletEnabled val="1"/>
        </dgm:presLayoutVars>
      </dgm:prSet>
      <dgm:spPr/>
    </dgm:pt>
    <dgm:pt modelId="{D49300B3-87A2-40CA-81C0-26C104298407}" type="pres">
      <dgm:prSet presAssocID="{43D83745-76E9-4B2A-8082-BF59024894CA}" presName="sibTrans" presStyleCnt="0"/>
      <dgm:spPr/>
    </dgm:pt>
    <dgm:pt modelId="{6CF71EF8-4161-4275-AA0D-DE072CC80557}" type="pres">
      <dgm:prSet presAssocID="{1EC0BFBD-D6F8-4095-80A9-976ACF6C7E2E}" presName="node" presStyleLbl="node1" presStyleIdx="8" presStyleCnt="14">
        <dgm:presLayoutVars>
          <dgm:bulletEnabled val="1"/>
        </dgm:presLayoutVars>
      </dgm:prSet>
      <dgm:spPr/>
    </dgm:pt>
    <dgm:pt modelId="{38127ED8-96E2-466A-B1B5-975ED500A962}" type="pres">
      <dgm:prSet presAssocID="{0182DD65-B750-4B4B-ADB2-0384FB769CAB}" presName="sibTrans" presStyleCnt="0"/>
      <dgm:spPr/>
    </dgm:pt>
    <dgm:pt modelId="{892FC0BF-3B15-4306-A2FA-9AF2D8F64ACF}" type="pres">
      <dgm:prSet presAssocID="{7FE9E6CA-2CF3-452A-BB69-88CB1C097A65}" presName="node" presStyleLbl="node1" presStyleIdx="9" presStyleCnt="14">
        <dgm:presLayoutVars>
          <dgm:bulletEnabled val="1"/>
        </dgm:presLayoutVars>
      </dgm:prSet>
      <dgm:spPr/>
    </dgm:pt>
    <dgm:pt modelId="{BBCBE15E-B08B-495C-9131-20B4114A0B75}" type="pres">
      <dgm:prSet presAssocID="{D497CBFD-C88A-43B6-B5E1-6C16D4CE57CD}" presName="sibTrans" presStyleCnt="0"/>
      <dgm:spPr/>
    </dgm:pt>
    <dgm:pt modelId="{30D4172B-90B9-4E15-AD53-345C605273DF}" type="pres">
      <dgm:prSet presAssocID="{370B8BF3-9C90-4228-B52C-47B2671FE2AC}" presName="node" presStyleLbl="node1" presStyleIdx="10" presStyleCnt="14">
        <dgm:presLayoutVars>
          <dgm:bulletEnabled val="1"/>
        </dgm:presLayoutVars>
      </dgm:prSet>
      <dgm:spPr/>
    </dgm:pt>
    <dgm:pt modelId="{86E6641F-B105-4170-A3C3-6614BB0E9C59}" type="pres">
      <dgm:prSet presAssocID="{0D2ACAA9-67BD-43FF-AE49-47A5BA19F7B5}" presName="sibTrans" presStyleCnt="0"/>
      <dgm:spPr/>
    </dgm:pt>
    <dgm:pt modelId="{209E89E0-C3E3-4851-B7A5-608695BD4687}" type="pres">
      <dgm:prSet presAssocID="{EC9A49B5-8B56-40FC-80E7-D8C23CB7BFD9}" presName="node" presStyleLbl="node1" presStyleIdx="11" presStyleCnt="14">
        <dgm:presLayoutVars>
          <dgm:bulletEnabled val="1"/>
        </dgm:presLayoutVars>
      </dgm:prSet>
      <dgm:spPr/>
    </dgm:pt>
    <dgm:pt modelId="{73F140CF-4EBA-4FCB-A888-6600DC3DEED6}" type="pres">
      <dgm:prSet presAssocID="{3C763D68-8203-40B5-9AA9-F72D4534AF1B}" presName="sibTrans" presStyleCnt="0"/>
      <dgm:spPr/>
    </dgm:pt>
    <dgm:pt modelId="{99CB0EF4-6072-4127-B3B1-170F1FC73B94}" type="pres">
      <dgm:prSet presAssocID="{EDA057D6-1395-4C61-9CE7-B2D70C5BD636}" presName="node" presStyleLbl="node1" presStyleIdx="12" presStyleCnt="14">
        <dgm:presLayoutVars>
          <dgm:bulletEnabled val="1"/>
        </dgm:presLayoutVars>
      </dgm:prSet>
      <dgm:spPr/>
    </dgm:pt>
    <dgm:pt modelId="{BA3D3CD1-D69D-43E9-B7BE-496F7B6E06BF}" type="pres">
      <dgm:prSet presAssocID="{EFD6372D-1989-4FF9-B48E-6C0A0BE2917C}" presName="sibTrans" presStyleCnt="0"/>
      <dgm:spPr/>
    </dgm:pt>
    <dgm:pt modelId="{BBCE6161-C36C-472E-BEBF-7C99EBE3DDA7}" type="pres">
      <dgm:prSet presAssocID="{27327FED-08D1-4ABE-BFA6-08A830048129}" presName="node" presStyleLbl="node1" presStyleIdx="13" presStyleCnt="14">
        <dgm:presLayoutVars>
          <dgm:bulletEnabled val="1"/>
        </dgm:presLayoutVars>
      </dgm:prSet>
      <dgm:spPr/>
    </dgm:pt>
  </dgm:ptLst>
  <dgm:cxnLst>
    <dgm:cxn modelId="{B523B205-9122-493D-B187-2D51055EAD64}" type="presOf" srcId="{7D2F36E1-1CEA-45B3-B52E-E675F4C8244F}" destId="{A02877D5-14F1-4900-897C-E6720C312CE8}" srcOrd="0" destOrd="0" presId="urn:microsoft.com/office/officeart/2005/8/layout/default"/>
    <dgm:cxn modelId="{8189E40F-634A-49C9-9273-6A7F0A77154F}" type="presOf" srcId="{8BF4998D-4B8E-4996-9908-6343D5DFC44F}" destId="{27B4A2E4-477F-4014-9F84-9EB38A6E3B84}" srcOrd="0" destOrd="0" presId="urn:microsoft.com/office/officeart/2005/8/layout/default"/>
    <dgm:cxn modelId="{2FE8BA16-AAA3-4A62-B88B-EF82E17D0190}" type="presOf" srcId="{EDA057D6-1395-4C61-9CE7-B2D70C5BD636}" destId="{99CB0EF4-6072-4127-B3B1-170F1FC73B94}" srcOrd="0" destOrd="0" presId="urn:microsoft.com/office/officeart/2005/8/layout/default"/>
    <dgm:cxn modelId="{DA9F051D-282A-4FE0-B049-178425296B7A}" type="presOf" srcId="{370B8BF3-9C90-4228-B52C-47B2671FE2AC}" destId="{30D4172B-90B9-4E15-AD53-345C605273DF}" srcOrd="0" destOrd="0" presId="urn:microsoft.com/office/officeart/2005/8/layout/default"/>
    <dgm:cxn modelId="{39BA8331-AB4A-4149-96EC-214C967C3F4E}" type="presOf" srcId="{27327FED-08D1-4ABE-BFA6-08A830048129}" destId="{BBCE6161-C36C-472E-BEBF-7C99EBE3DDA7}" srcOrd="0" destOrd="0" presId="urn:microsoft.com/office/officeart/2005/8/layout/default"/>
    <dgm:cxn modelId="{BEC6055B-FEA1-4BED-8092-0CA9EF3687B5}" srcId="{7D703410-78BB-4C01-9DCB-06263A92B511}" destId="{44B7644C-910A-4389-A452-C8A6C014A5F1}" srcOrd="3" destOrd="0" parTransId="{3E7BA246-3AF7-4CA0-98AE-55F1A41D785D}" sibTransId="{D7011EC3-13FF-4B80-8E17-7787E42D2FFD}"/>
    <dgm:cxn modelId="{2087D743-2C2D-49CB-8676-6A6CEDEB8791}" type="presOf" srcId="{1EC0BFBD-D6F8-4095-80A9-976ACF6C7E2E}" destId="{6CF71EF8-4161-4275-AA0D-DE072CC80557}" srcOrd="0" destOrd="0" presId="urn:microsoft.com/office/officeart/2005/8/layout/default"/>
    <dgm:cxn modelId="{A9148965-76CE-413C-81FB-B030DE16E95B}" srcId="{7D703410-78BB-4C01-9DCB-06263A92B511}" destId="{439A94BD-4811-46B0-A020-03FA7F319117}" srcOrd="1" destOrd="0" parTransId="{5958B3D2-B2C3-4DE2-9C63-5544FFF4409E}" sibTransId="{20B7240A-D50F-4B9D-B7DF-D41110AC85F8}"/>
    <dgm:cxn modelId="{B5650047-5386-4EFA-A6D8-CF6C1B124CDB}" srcId="{7D703410-78BB-4C01-9DCB-06263A92B511}" destId="{6DE55212-C184-45D1-B3BE-1B640FD49A2C}" srcOrd="0" destOrd="0" parTransId="{80473C37-6E19-40FC-96F7-F27E516615B9}" sibTransId="{40008A46-C860-4351-AF57-11C21E82A4CA}"/>
    <dgm:cxn modelId="{C598C749-8DD5-4556-BFAA-F7E36D027054}" type="presOf" srcId="{439A94BD-4811-46B0-A020-03FA7F319117}" destId="{64039C4B-E0DF-4314-ADCA-B3A4C9FEC15A}" srcOrd="0" destOrd="0" presId="urn:microsoft.com/office/officeart/2005/8/layout/default"/>
    <dgm:cxn modelId="{ED23AD6A-9496-45C3-9F93-19A8032995DD}" type="presOf" srcId="{7FE9E6CA-2CF3-452A-BB69-88CB1C097A65}" destId="{892FC0BF-3B15-4306-A2FA-9AF2D8F64ACF}" srcOrd="0" destOrd="0" presId="urn:microsoft.com/office/officeart/2005/8/layout/default"/>
    <dgm:cxn modelId="{2DCBB56C-46A4-4C28-80AE-A78B68F01E3F}" srcId="{7D703410-78BB-4C01-9DCB-06263A92B511}" destId="{EC9A49B5-8B56-40FC-80E7-D8C23CB7BFD9}" srcOrd="11" destOrd="0" parTransId="{D2A7DB39-58C5-427C-8956-B2C321FFD5B7}" sibTransId="{3C763D68-8203-40B5-9AA9-F72D4534AF1B}"/>
    <dgm:cxn modelId="{38A1A950-ABEC-4548-B61A-2E1F6ACEBC0B}" srcId="{7D703410-78BB-4C01-9DCB-06263A92B511}" destId="{D59EF903-EEA6-4A79-B82F-734A2A4302BB}" srcOrd="4" destOrd="0" parTransId="{BCFCD7FB-13A6-4912-89B9-BB272F574424}" sibTransId="{5C0BFD74-D3A6-490F-AA6F-155F017F0A38}"/>
    <dgm:cxn modelId="{566A2D72-1CFE-409D-8642-0A3F0E03163A}" srcId="{7D703410-78BB-4C01-9DCB-06263A92B511}" destId="{D0E477A4-ABB9-4234-AD82-61F0156BD763}" srcOrd="6" destOrd="0" parTransId="{BD81F211-D575-4816-9E8B-4DE5B2F79D6B}" sibTransId="{F5829890-8C8F-4CA1-B940-89B63920CCED}"/>
    <dgm:cxn modelId="{097E2655-2252-4F52-8288-E291A549DE4A}" srcId="{7D703410-78BB-4C01-9DCB-06263A92B511}" destId="{7D2F36E1-1CEA-45B3-B52E-E675F4C8244F}" srcOrd="5" destOrd="0" parTransId="{A7F83E69-E769-434B-AE61-2C67E7833CEC}" sibTransId="{7220FA87-FC24-411F-825B-A1FA640C97DF}"/>
    <dgm:cxn modelId="{5761BF58-E79D-4EBB-AD2B-09D8A129C68A}" srcId="{7D703410-78BB-4C01-9DCB-06263A92B511}" destId="{EDA057D6-1395-4C61-9CE7-B2D70C5BD636}" srcOrd="12" destOrd="0" parTransId="{AA25346B-9385-4000-BD7C-51F729962222}" sibTransId="{EFD6372D-1989-4FF9-B48E-6C0A0BE2917C}"/>
    <dgm:cxn modelId="{BB755A81-A3E6-4FAC-816E-F3AA950101DF}" srcId="{7D703410-78BB-4C01-9DCB-06263A92B511}" destId="{27327FED-08D1-4ABE-BFA6-08A830048129}" srcOrd="13" destOrd="0" parTransId="{4DFC04AB-1539-4840-A064-D9C4ADD3BF05}" sibTransId="{B9EBC59C-E043-4069-8921-EC9026D6C4B0}"/>
    <dgm:cxn modelId="{2A789E82-A20D-443F-AA2A-08C60215FD97}" type="presOf" srcId="{44B7644C-910A-4389-A452-C8A6C014A5F1}" destId="{AD827D32-707F-4294-90B2-E01DE221030F}" srcOrd="0" destOrd="0" presId="urn:microsoft.com/office/officeart/2005/8/layout/default"/>
    <dgm:cxn modelId="{5FA97683-76AD-4840-9D17-8F727C5984D8}" type="presOf" srcId="{25BE13DC-5A2E-47D9-8C6D-629750B904E8}" destId="{FF15D285-D76F-47C2-B0F5-5658135FE79E}" srcOrd="0" destOrd="0" presId="urn:microsoft.com/office/officeart/2005/8/layout/default"/>
    <dgm:cxn modelId="{CC2CB094-9D3A-49B3-BBED-73F9E7D6F8FA}" type="presOf" srcId="{7D703410-78BB-4C01-9DCB-06263A92B511}" destId="{A8AD0DEB-3B4A-417B-98A6-F7791235AF15}" srcOrd="0" destOrd="0" presId="urn:microsoft.com/office/officeart/2005/8/layout/default"/>
    <dgm:cxn modelId="{DE24AF9A-9416-4A67-8B9D-491C281FBF85}" srcId="{7D703410-78BB-4C01-9DCB-06263A92B511}" destId="{7FE9E6CA-2CF3-452A-BB69-88CB1C097A65}" srcOrd="9" destOrd="0" parTransId="{26FD5EFA-CBFE-45E3-9667-68405CF4C801}" sibTransId="{D497CBFD-C88A-43B6-B5E1-6C16D4CE57CD}"/>
    <dgm:cxn modelId="{696F049F-C49C-4505-891C-DD391D8FE416}" srcId="{7D703410-78BB-4C01-9DCB-06263A92B511}" destId="{8BF4998D-4B8E-4996-9908-6343D5DFC44F}" srcOrd="2" destOrd="0" parTransId="{A560D04A-A282-42D8-9D37-76CCBF86EA7D}" sibTransId="{B0637CCE-FE75-4441-B17B-47B91CC86758}"/>
    <dgm:cxn modelId="{76B882A2-3FBD-4E5E-B5C4-C5A86DEA2C72}" srcId="{7D703410-78BB-4C01-9DCB-06263A92B511}" destId="{370B8BF3-9C90-4228-B52C-47B2671FE2AC}" srcOrd="10" destOrd="0" parTransId="{CE34C381-E3BE-4A31-9C03-597EEAEE97B3}" sibTransId="{0D2ACAA9-67BD-43FF-AE49-47A5BA19F7B5}"/>
    <dgm:cxn modelId="{86078EDA-05E8-4A5D-A5CB-51A44BAC2D1F}" srcId="{7D703410-78BB-4C01-9DCB-06263A92B511}" destId="{1EC0BFBD-D6F8-4095-80A9-976ACF6C7E2E}" srcOrd="8" destOrd="0" parTransId="{4B75BA07-1FF9-4BA7-A956-788384810917}" sibTransId="{0182DD65-B750-4B4B-ADB2-0384FB769CAB}"/>
    <dgm:cxn modelId="{2237D1E3-7B3F-49B7-98B8-B4F4BA451E39}" type="presOf" srcId="{D59EF903-EEA6-4A79-B82F-734A2A4302BB}" destId="{16441E2E-454F-4253-BD3D-E4E3D7813070}" srcOrd="0" destOrd="0" presId="urn:microsoft.com/office/officeart/2005/8/layout/default"/>
    <dgm:cxn modelId="{475A25E6-8215-48DD-81FE-A8E33C2BB65F}" type="presOf" srcId="{EC9A49B5-8B56-40FC-80E7-D8C23CB7BFD9}" destId="{209E89E0-C3E3-4851-B7A5-608695BD4687}" srcOrd="0" destOrd="0" presId="urn:microsoft.com/office/officeart/2005/8/layout/default"/>
    <dgm:cxn modelId="{13FD59E9-CD9B-4DCB-8B94-0C7AA90AD21F}" srcId="{7D703410-78BB-4C01-9DCB-06263A92B511}" destId="{25BE13DC-5A2E-47D9-8C6D-629750B904E8}" srcOrd="7" destOrd="0" parTransId="{CBFC7E37-0026-405D-852E-EAC6C29922B3}" sibTransId="{43D83745-76E9-4B2A-8082-BF59024894CA}"/>
    <dgm:cxn modelId="{87F075F8-A264-4BB4-AD17-F0B684787E0D}" type="presOf" srcId="{6DE55212-C184-45D1-B3BE-1B640FD49A2C}" destId="{799F3369-765D-4E29-BBAF-A0BD97CD8800}" srcOrd="0" destOrd="0" presId="urn:microsoft.com/office/officeart/2005/8/layout/default"/>
    <dgm:cxn modelId="{1455E0FB-FB27-432A-B832-51954CEF385B}" type="presOf" srcId="{D0E477A4-ABB9-4234-AD82-61F0156BD763}" destId="{1FE05360-9C25-49A0-830B-BBEA070F9A04}" srcOrd="0" destOrd="0" presId="urn:microsoft.com/office/officeart/2005/8/layout/default"/>
    <dgm:cxn modelId="{00C07E89-3F78-447B-A873-AB3B4D9BD473}" type="presParOf" srcId="{A8AD0DEB-3B4A-417B-98A6-F7791235AF15}" destId="{799F3369-765D-4E29-BBAF-A0BD97CD8800}" srcOrd="0" destOrd="0" presId="urn:microsoft.com/office/officeart/2005/8/layout/default"/>
    <dgm:cxn modelId="{E6F98D00-587D-4619-B1E3-EEBBF85A6DAE}" type="presParOf" srcId="{A8AD0DEB-3B4A-417B-98A6-F7791235AF15}" destId="{CADE83FF-01FD-4D20-AE12-257CFB243C8F}" srcOrd="1" destOrd="0" presId="urn:microsoft.com/office/officeart/2005/8/layout/default"/>
    <dgm:cxn modelId="{0F8DD6C2-9C33-4141-A8F0-5BEFD426700E}" type="presParOf" srcId="{A8AD0DEB-3B4A-417B-98A6-F7791235AF15}" destId="{64039C4B-E0DF-4314-ADCA-B3A4C9FEC15A}" srcOrd="2" destOrd="0" presId="urn:microsoft.com/office/officeart/2005/8/layout/default"/>
    <dgm:cxn modelId="{9A654A97-3222-4B8C-AAB1-FEC1FBB5D611}" type="presParOf" srcId="{A8AD0DEB-3B4A-417B-98A6-F7791235AF15}" destId="{50D09CB5-5D54-4E14-9A10-AB48415B16FC}" srcOrd="3" destOrd="0" presId="urn:microsoft.com/office/officeart/2005/8/layout/default"/>
    <dgm:cxn modelId="{601F118F-97B7-4362-9FD4-74EA4B914F0A}" type="presParOf" srcId="{A8AD0DEB-3B4A-417B-98A6-F7791235AF15}" destId="{27B4A2E4-477F-4014-9F84-9EB38A6E3B84}" srcOrd="4" destOrd="0" presId="urn:microsoft.com/office/officeart/2005/8/layout/default"/>
    <dgm:cxn modelId="{D0E13ED1-C7A8-41CB-BB37-0293A25777DB}" type="presParOf" srcId="{A8AD0DEB-3B4A-417B-98A6-F7791235AF15}" destId="{7D87048D-3C37-4FBB-A0D4-82F20303E9A5}" srcOrd="5" destOrd="0" presId="urn:microsoft.com/office/officeart/2005/8/layout/default"/>
    <dgm:cxn modelId="{0E976258-0C60-4CE7-A331-46398B8E6555}" type="presParOf" srcId="{A8AD0DEB-3B4A-417B-98A6-F7791235AF15}" destId="{AD827D32-707F-4294-90B2-E01DE221030F}" srcOrd="6" destOrd="0" presId="urn:microsoft.com/office/officeart/2005/8/layout/default"/>
    <dgm:cxn modelId="{9D739596-F04B-4C1C-A954-44EA9F642C49}" type="presParOf" srcId="{A8AD0DEB-3B4A-417B-98A6-F7791235AF15}" destId="{BC914D61-C77D-49CC-A49F-3DDAA59DA922}" srcOrd="7" destOrd="0" presId="urn:microsoft.com/office/officeart/2005/8/layout/default"/>
    <dgm:cxn modelId="{3EB6B802-DB4A-45A8-9484-12BF0FD4ABCF}" type="presParOf" srcId="{A8AD0DEB-3B4A-417B-98A6-F7791235AF15}" destId="{16441E2E-454F-4253-BD3D-E4E3D7813070}" srcOrd="8" destOrd="0" presId="urn:microsoft.com/office/officeart/2005/8/layout/default"/>
    <dgm:cxn modelId="{2D3B4D2F-0791-4003-980B-B22B1E62465D}" type="presParOf" srcId="{A8AD0DEB-3B4A-417B-98A6-F7791235AF15}" destId="{357DBBE3-67BC-4F36-A76A-87A04882EE7B}" srcOrd="9" destOrd="0" presId="urn:microsoft.com/office/officeart/2005/8/layout/default"/>
    <dgm:cxn modelId="{77251F37-3F4B-48D3-9F8C-5ABB55136328}" type="presParOf" srcId="{A8AD0DEB-3B4A-417B-98A6-F7791235AF15}" destId="{A02877D5-14F1-4900-897C-E6720C312CE8}" srcOrd="10" destOrd="0" presId="urn:microsoft.com/office/officeart/2005/8/layout/default"/>
    <dgm:cxn modelId="{1BB19111-B3DB-4B56-A3F1-3B7365F4FC97}" type="presParOf" srcId="{A8AD0DEB-3B4A-417B-98A6-F7791235AF15}" destId="{DC52E219-F753-4DA8-ABB2-6C93B437A217}" srcOrd="11" destOrd="0" presId="urn:microsoft.com/office/officeart/2005/8/layout/default"/>
    <dgm:cxn modelId="{D36CDB07-592C-439B-A0B6-E2782B5E084A}" type="presParOf" srcId="{A8AD0DEB-3B4A-417B-98A6-F7791235AF15}" destId="{1FE05360-9C25-49A0-830B-BBEA070F9A04}" srcOrd="12" destOrd="0" presId="urn:microsoft.com/office/officeart/2005/8/layout/default"/>
    <dgm:cxn modelId="{7B169115-C158-48BB-A97D-108EA102B8EE}" type="presParOf" srcId="{A8AD0DEB-3B4A-417B-98A6-F7791235AF15}" destId="{8F2260AB-4220-4FAA-85AB-4F261DA1D642}" srcOrd="13" destOrd="0" presId="urn:microsoft.com/office/officeart/2005/8/layout/default"/>
    <dgm:cxn modelId="{A12D324E-66CF-491B-88CF-E3C943F53252}" type="presParOf" srcId="{A8AD0DEB-3B4A-417B-98A6-F7791235AF15}" destId="{FF15D285-D76F-47C2-B0F5-5658135FE79E}" srcOrd="14" destOrd="0" presId="urn:microsoft.com/office/officeart/2005/8/layout/default"/>
    <dgm:cxn modelId="{E33A31ED-DDF8-4942-B323-1637CB362CB6}" type="presParOf" srcId="{A8AD0DEB-3B4A-417B-98A6-F7791235AF15}" destId="{D49300B3-87A2-40CA-81C0-26C104298407}" srcOrd="15" destOrd="0" presId="urn:microsoft.com/office/officeart/2005/8/layout/default"/>
    <dgm:cxn modelId="{D6645D67-714C-4654-9936-4B998A077081}" type="presParOf" srcId="{A8AD0DEB-3B4A-417B-98A6-F7791235AF15}" destId="{6CF71EF8-4161-4275-AA0D-DE072CC80557}" srcOrd="16" destOrd="0" presId="urn:microsoft.com/office/officeart/2005/8/layout/default"/>
    <dgm:cxn modelId="{BA396512-C3EA-4FB6-AC55-F770A673D84E}" type="presParOf" srcId="{A8AD0DEB-3B4A-417B-98A6-F7791235AF15}" destId="{38127ED8-96E2-466A-B1B5-975ED500A962}" srcOrd="17" destOrd="0" presId="urn:microsoft.com/office/officeart/2005/8/layout/default"/>
    <dgm:cxn modelId="{26AA7096-C3A4-488E-B0CA-B754BD9E59F3}" type="presParOf" srcId="{A8AD0DEB-3B4A-417B-98A6-F7791235AF15}" destId="{892FC0BF-3B15-4306-A2FA-9AF2D8F64ACF}" srcOrd="18" destOrd="0" presId="urn:microsoft.com/office/officeart/2005/8/layout/default"/>
    <dgm:cxn modelId="{8F59CE45-73E0-4A91-9BE8-5665753B0FEB}" type="presParOf" srcId="{A8AD0DEB-3B4A-417B-98A6-F7791235AF15}" destId="{BBCBE15E-B08B-495C-9131-20B4114A0B75}" srcOrd="19" destOrd="0" presId="urn:microsoft.com/office/officeart/2005/8/layout/default"/>
    <dgm:cxn modelId="{00E5F697-1837-4818-9CDB-F484BF5263AD}" type="presParOf" srcId="{A8AD0DEB-3B4A-417B-98A6-F7791235AF15}" destId="{30D4172B-90B9-4E15-AD53-345C605273DF}" srcOrd="20" destOrd="0" presId="urn:microsoft.com/office/officeart/2005/8/layout/default"/>
    <dgm:cxn modelId="{60A04848-E246-4211-A6B6-A5A3ED79E23E}" type="presParOf" srcId="{A8AD0DEB-3B4A-417B-98A6-F7791235AF15}" destId="{86E6641F-B105-4170-A3C3-6614BB0E9C59}" srcOrd="21" destOrd="0" presId="urn:microsoft.com/office/officeart/2005/8/layout/default"/>
    <dgm:cxn modelId="{F5748786-4ECE-4D6F-9B72-AA9BCCBFA6B7}" type="presParOf" srcId="{A8AD0DEB-3B4A-417B-98A6-F7791235AF15}" destId="{209E89E0-C3E3-4851-B7A5-608695BD4687}" srcOrd="22" destOrd="0" presId="urn:microsoft.com/office/officeart/2005/8/layout/default"/>
    <dgm:cxn modelId="{434CF4C9-4CA0-496C-9C3E-89BA5CE2BDA5}" type="presParOf" srcId="{A8AD0DEB-3B4A-417B-98A6-F7791235AF15}" destId="{73F140CF-4EBA-4FCB-A888-6600DC3DEED6}" srcOrd="23" destOrd="0" presId="urn:microsoft.com/office/officeart/2005/8/layout/default"/>
    <dgm:cxn modelId="{044A58A0-BDF7-4866-957B-1CC38685CD55}" type="presParOf" srcId="{A8AD0DEB-3B4A-417B-98A6-F7791235AF15}" destId="{99CB0EF4-6072-4127-B3B1-170F1FC73B94}" srcOrd="24" destOrd="0" presId="urn:microsoft.com/office/officeart/2005/8/layout/default"/>
    <dgm:cxn modelId="{23C001F2-AFEE-4BB2-A40F-EF2E2479500C}" type="presParOf" srcId="{A8AD0DEB-3B4A-417B-98A6-F7791235AF15}" destId="{BA3D3CD1-D69D-43E9-B7BE-496F7B6E06BF}" srcOrd="25" destOrd="0" presId="urn:microsoft.com/office/officeart/2005/8/layout/default"/>
    <dgm:cxn modelId="{7937BC36-4785-4F8A-92F2-3840DB78EAB8}" type="presParOf" srcId="{A8AD0DEB-3B4A-417B-98A6-F7791235AF15}" destId="{BBCE6161-C36C-472E-BEBF-7C99EBE3DDA7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61B33-4FF1-4D21-BEC2-DD485D5B5C25}">
      <dsp:nvSpPr>
        <dsp:cNvPr id="0" name=""/>
        <dsp:cNvSpPr/>
      </dsp:nvSpPr>
      <dsp:spPr>
        <a:xfrm rot="16200000">
          <a:off x="3718" y="1486"/>
          <a:ext cx="3768248" cy="376824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£2 million investment has resulted in 22 Police Staff being appointed releasing 22 Police Officers from supporting roles to Neighbourhood Policing posts, 6 Direct Entry Neighbourhood Police Constables, 9 Police Community Support Officers and 5 Special Constables</a:t>
          </a:r>
          <a:endParaRPr lang="en-US" sz="1400" kern="1200" dirty="0"/>
        </a:p>
      </dsp:txBody>
      <dsp:txXfrm rot="5400000">
        <a:off x="3719" y="943547"/>
        <a:ext cx="3108805" cy="1884124"/>
      </dsp:txXfrm>
    </dsp:sp>
    <dsp:sp modelId="{4208BC4D-0B57-45BF-8382-1F9253ED746D}">
      <dsp:nvSpPr>
        <dsp:cNvPr id="0" name=""/>
        <dsp:cNvSpPr/>
      </dsp:nvSpPr>
      <dsp:spPr>
        <a:xfrm rot="5400000">
          <a:off x="6449718" y="1486"/>
          <a:ext cx="3768248" cy="3768248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No national guarantee on further funding at this time</a:t>
          </a:r>
          <a:endParaRPr lang="en-US" sz="1400" kern="1200"/>
        </a:p>
      </dsp:txBody>
      <dsp:txXfrm rot="-5400000">
        <a:off x="7109162" y="943548"/>
        <a:ext cx="3108805" cy="1884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AFDBDB-E11A-4B25-BCDC-A57E96AB0383}">
      <dsp:nvSpPr>
        <dsp:cNvPr id="0" name=""/>
        <dsp:cNvSpPr/>
      </dsp:nvSpPr>
      <dsp:spPr>
        <a:xfrm>
          <a:off x="0" y="37268"/>
          <a:ext cx="10515600" cy="98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37 Hotspots across the force area</a:t>
          </a:r>
          <a:endParaRPr lang="en-US" sz="4000" kern="1200"/>
        </a:p>
      </dsp:txBody>
      <dsp:txXfrm>
        <a:off x="47976" y="85244"/>
        <a:ext cx="10419648" cy="886848"/>
      </dsp:txXfrm>
    </dsp:sp>
    <dsp:sp modelId="{05997455-B372-4B18-8F75-D60298474019}">
      <dsp:nvSpPr>
        <dsp:cNvPr id="0" name=""/>
        <dsp:cNvSpPr/>
      </dsp:nvSpPr>
      <dsp:spPr>
        <a:xfrm>
          <a:off x="0" y="1135269"/>
          <a:ext cx="10515600" cy="98280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5401additional hours (April – October 25)</a:t>
          </a:r>
          <a:endParaRPr lang="en-US" sz="4000" kern="1200"/>
        </a:p>
      </dsp:txBody>
      <dsp:txXfrm>
        <a:off x="47976" y="1183245"/>
        <a:ext cx="10419648" cy="886848"/>
      </dsp:txXfrm>
    </dsp:sp>
    <dsp:sp modelId="{347751B4-FC20-4EA9-AA33-047C252385BE}">
      <dsp:nvSpPr>
        <dsp:cNvPr id="0" name=""/>
        <dsp:cNvSpPr/>
      </dsp:nvSpPr>
      <dsp:spPr>
        <a:xfrm>
          <a:off x="0" y="2233269"/>
          <a:ext cx="10515600" cy="98280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50 Arrests (April – September 25)</a:t>
          </a:r>
          <a:endParaRPr lang="en-US" sz="4000" kern="1200"/>
        </a:p>
      </dsp:txBody>
      <dsp:txXfrm>
        <a:off x="47976" y="2281245"/>
        <a:ext cx="10419648" cy="886848"/>
      </dsp:txXfrm>
    </dsp:sp>
    <dsp:sp modelId="{8A1A4F9D-EAFF-4B10-B950-24DDEF4B3398}">
      <dsp:nvSpPr>
        <dsp:cNvPr id="0" name=""/>
        <dsp:cNvSpPr/>
      </dsp:nvSpPr>
      <dsp:spPr>
        <a:xfrm>
          <a:off x="0" y="3331269"/>
          <a:ext cx="10515600" cy="9828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/>
            <a:t>98 Searches (April – September 25)</a:t>
          </a:r>
          <a:endParaRPr lang="en-US" sz="4000" kern="1200"/>
        </a:p>
      </dsp:txBody>
      <dsp:txXfrm>
        <a:off x="47976" y="3379245"/>
        <a:ext cx="10419648" cy="8868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6E6DB3-F998-42DF-8084-1744D3E50C7C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TECHNOLOGY: M365 Power platform, Process Efficiency Project, GoodSam, Co-Pilot, AI and Innovation, Citizen First Project, Joint Data Analytics Project (JDAP) </a:t>
          </a:r>
          <a:endParaRPr lang="en-US" sz="1600" kern="1200"/>
        </a:p>
      </dsp:txBody>
      <dsp:txXfrm>
        <a:off x="0" y="39687"/>
        <a:ext cx="3286125" cy="1971675"/>
      </dsp:txXfrm>
    </dsp:sp>
    <dsp:sp modelId="{A95F5B93-69ED-4616-8F6C-017FBB452B24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ESTABLISHMENT PRIORITISATION: Neighbourhood Pledge, Community Action Team, DC Recruitment, Rape investigation team, Public Protection, Custody and Force Contact and Control Centre</a:t>
          </a:r>
          <a:endParaRPr lang="en-US" sz="1600" kern="1200"/>
        </a:p>
      </dsp:txBody>
      <dsp:txXfrm>
        <a:off x="3614737" y="39687"/>
        <a:ext cx="3286125" cy="1971675"/>
      </dsp:txXfrm>
    </dsp:sp>
    <dsp:sp modelId="{DD2D99F4-463A-435A-922A-0E39255E4F5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VULNERABILITY Project Formed benchmarking with Humberside and Cheshire following HMICFRS inspection results – improvements made in compliance rates but more to do!</a:t>
          </a:r>
          <a:endParaRPr lang="en-US" sz="1600" kern="1200" dirty="0"/>
        </a:p>
      </dsp:txBody>
      <dsp:txXfrm>
        <a:off x="7229475" y="39687"/>
        <a:ext cx="3286125" cy="1971675"/>
      </dsp:txXfrm>
    </dsp:sp>
    <dsp:sp modelId="{0534B4B1-EB1E-4FE0-9583-2C61EAB3AB87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ESTABLISHMENT EFFICIENCIES: CDI, File Management Unit, Operational Model Board – maximizing opportunities through Neighborhood Pledge to release officers from supporting posts</a:t>
          </a:r>
          <a:endParaRPr lang="en-US" sz="1600" kern="1200" dirty="0"/>
        </a:p>
      </dsp:txBody>
      <dsp:txXfrm>
        <a:off x="1807368" y="2339975"/>
        <a:ext cx="3286125" cy="1971675"/>
      </dsp:txXfrm>
    </dsp:sp>
    <dsp:sp modelId="{8163B653-9B8A-4CCB-B30D-732F194A1CA0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NEIGHBOURHOODS: Neighborhood Strategy, Community Action Team (CAT), Safer Schools Approach, Performance Framework and governance accountability </a:t>
          </a:r>
          <a:endParaRPr lang="en-US" sz="1600" kern="1200" dirty="0"/>
        </a:p>
      </dsp:txBody>
      <dsp:txXfrm>
        <a:off x="5422106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642704-56E7-443D-B68F-57355ECC995D}">
      <dsp:nvSpPr>
        <dsp:cNvPr id="0" name=""/>
        <dsp:cNvSpPr/>
      </dsp:nvSpPr>
      <dsp:spPr>
        <a:xfrm>
          <a:off x="1067990" y="1141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WELLBEING STRATEGY: Embedded in organisational delivery at all levels. </a:t>
          </a:r>
          <a:endParaRPr lang="en-US" sz="1400" kern="1200" dirty="0"/>
        </a:p>
      </dsp:txBody>
      <dsp:txXfrm>
        <a:off x="1067990" y="1141"/>
        <a:ext cx="2618630" cy="1571178"/>
      </dsp:txXfrm>
    </dsp:sp>
    <dsp:sp modelId="{28D505D0-683C-4E6F-A474-5BB95ECE4FF0}">
      <dsp:nvSpPr>
        <dsp:cNvPr id="0" name=""/>
        <dsp:cNvSpPr/>
      </dsp:nvSpPr>
      <dsp:spPr>
        <a:xfrm>
          <a:off x="3948484" y="1141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OSCAR KILO: Embedded psychological screening </a:t>
          </a:r>
          <a:r>
            <a:rPr lang="en-US" sz="1400" b="1" kern="1200" dirty="0" err="1"/>
            <a:t>programme</a:t>
          </a:r>
          <a:r>
            <a:rPr lang="en-US" sz="1400" b="1" kern="1200" dirty="0"/>
            <a:t> and wellbeing ambassadors shortlisted to national award</a:t>
          </a:r>
          <a:endParaRPr lang="en-US" sz="1400" kern="1200" dirty="0"/>
        </a:p>
      </dsp:txBody>
      <dsp:txXfrm>
        <a:off x="3948484" y="1141"/>
        <a:ext cx="2618630" cy="1571178"/>
      </dsp:txXfrm>
    </dsp:sp>
    <dsp:sp modelId="{39BF9E1C-C4D8-4692-959B-57A11D5B9E9D}">
      <dsp:nvSpPr>
        <dsp:cNvPr id="0" name=""/>
        <dsp:cNvSpPr/>
      </dsp:nvSpPr>
      <dsp:spPr>
        <a:xfrm>
          <a:off x="6828978" y="1141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Oscar kilo national survey 67% of officers report physical exhaustion, 58% emotional burnout</a:t>
          </a:r>
          <a:endParaRPr lang="en-US" sz="1400" b="1" kern="1200" dirty="0"/>
        </a:p>
      </dsp:txBody>
      <dsp:txXfrm>
        <a:off x="6828978" y="1141"/>
        <a:ext cx="2618630" cy="1571178"/>
      </dsp:txXfrm>
    </dsp:sp>
    <dsp:sp modelId="{B185B83D-AE0C-4D71-AE70-9353BD372BFD}">
      <dsp:nvSpPr>
        <dsp:cNvPr id="0" name=""/>
        <dsp:cNvSpPr/>
      </dsp:nvSpPr>
      <dsp:spPr>
        <a:xfrm>
          <a:off x="1067990" y="1834182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/>
            <a:t>TRIM Process (available to all staff following a traumatic incident)</a:t>
          </a:r>
          <a:endParaRPr lang="en-US" sz="1400" kern="1200"/>
        </a:p>
      </dsp:txBody>
      <dsp:txXfrm>
        <a:off x="1067990" y="1834182"/>
        <a:ext cx="2618630" cy="1571178"/>
      </dsp:txXfrm>
    </dsp:sp>
    <dsp:sp modelId="{CA90F0D0-61E1-4B38-BF79-A27B40539AA7}">
      <dsp:nvSpPr>
        <dsp:cNvPr id="0" name=""/>
        <dsp:cNvSpPr/>
      </dsp:nvSpPr>
      <dsp:spPr>
        <a:xfrm>
          <a:off x="3948484" y="1834182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LEADERSHIP FOCUS: A comprehensive leadership </a:t>
          </a:r>
          <a:r>
            <a:rPr lang="en-US" sz="1400" b="1" kern="1200" dirty="0" err="1"/>
            <a:t>programme</a:t>
          </a:r>
          <a:r>
            <a:rPr lang="en-US" sz="1400" b="1" kern="1200" dirty="0"/>
            <a:t> from core leadership and first-line management to ethical and inclusive, mid-line and senior leadership development </a:t>
          </a:r>
          <a:endParaRPr lang="en-US" sz="1400" kern="1200" dirty="0"/>
        </a:p>
      </dsp:txBody>
      <dsp:txXfrm>
        <a:off x="3948484" y="1834182"/>
        <a:ext cx="2618630" cy="1571178"/>
      </dsp:txXfrm>
    </dsp:sp>
    <dsp:sp modelId="{838774ED-CCA7-449A-B8C9-49A80C738F9B}">
      <dsp:nvSpPr>
        <dsp:cNvPr id="0" name=""/>
        <dsp:cNvSpPr/>
      </dsp:nvSpPr>
      <dsp:spPr>
        <a:xfrm>
          <a:off x="6828978" y="1834182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Requirement to reduce sickness and absence rates</a:t>
          </a:r>
        </a:p>
      </dsp:txBody>
      <dsp:txXfrm>
        <a:off x="6828978" y="1834182"/>
        <a:ext cx="2618630" cy="1571178"/>
      </dsp:txXfrm>
    </dsp:sp>
    <dsp:sp modelId="{94F1D251-752D-4BF6-96C1-4886F2F5A556}">
      <dsp:nvSpPr>
        <dsp:cNvPr id="0" name=""/>
        <dsp:cNvSpPr/>
      </dsp:nvSpPr>
      <dsp:spPr>
        <a:xfrm>
          <a:off x="2508237" y="3667224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College of Policing – LIT Leading Inclusive Teams (behavioral science based initiative designed to foster inclusive culture within policing)</a:t>
          </a:r>
          <a:endParaRPr lang="en-US" sz="1400" kern="1200" dirty="0"/>
        </a:p>
      </dsp:txBody>
      <dsp:txXfrm>
        <a:off x="2508237" y="3667224"/>
        <a:ext cx="2618630" cy="1571178"/>
      </dsp:txXfrm>
    </dsp:sp>
    <dsp:sp modelId="{7AC5B962-694A-42A5-AA6D-71DA1A98BE8A}">
      <dsp:nvSpPr>
        <dsp:cNvPr id="0" name=""/>
        <dsp:cNvSpPr/>
      </dsp:nvSpPr>
      <dsp:spPr>
        <a:xfrm>
          <a:off x="5388731" y="3667224"/>
          <a:ext cx="2618630" cy="157117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South </a:t>
          </a:r>
          <a:r>
            <a:rPr lang="en-US" sz="1400" b="1" kern="1200"/>
            <a:t>Wales University </a:t>
          </a:r>
          <a:r>
            <a:rPr lang="en-US" sz="1400" b="1" kern="1200" dirty="0"/>
            <a:t>– Hydra Programme for Leadership</a:t>
          </a:r>
        </a:p>
      </dsp:txBody>
      <dsp:txXfrm>
        <a:off x="5388731" y="3667224"/>
        <a:ext cx="2618630" cy="15711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4A591-C4A7-4CB8-8EFC-2D10068A3A56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474F431-1A4D-4E6E-95EC-49ACB5DC5DAB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Managing increasing demand SOC and Cyber anticipated demand increased and vulnerability, increases in partnership demand, increases in disclosure requests</a:t>
          </a:r>
        </a:p>
      </dsp:txBody>
      <dsp:txXfrm>
        <a:off x="0" y="0"/>
        <a:ext cx="6666833" cy="1363480"/>
      </dsp:txXfrm>
    </dsp:sp>
    <dsp:sp modelId="{DDB30962-2DA9-4605-80AA-E21C6C0F2288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6D11B4E-5196-404B-9D2C-437DF8303547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Demand of RIT (Rape Investigation Team) Op Soteria National </a:t>
          </a:r>
          <a:r>
            <a:rPr lang="en-US" sz="2100" kern="1200" dirty="0" err="1"/>
            <a:t>Programme</a:t>
          </a:r>
          <a:r>
            <a:rPr lang="en-US" sz="2100" kern="1200" dirty="0"/>
            <a:t> of Improvement, self assessment feedback was positive in 2025.</a:t>
          </a:r>
        </a:p>
      </dsp:txBody>
      <dsp:txXfrm>
        <a:off x="0" y="1363480"/>
        <a:ext cx="6666833" cy="1363480"/>
      </dsp:txXfrm>
    </dsp:sp>
    <dsp:sp modelId="{0278FCCF-20ED-45BC-90BC-03F1BAA4135B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1B85367-5BAD-48F7-9D0E-81065FD954F7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Data Analytics the need/</a:t>
          </a:r>
          <a:r>
            <a:rPr lang="en-US" sz="2100" kern="1200"/>
            <a:t>want for increased data to inform decisions and direction and the issues of data quality and supporting systems supported by investment in the joint analytics </a:t>
          </a:r>
          <a:r>
            <a:rPr lang="en-US" sz="2100" kern="1200" dirty="0" err="1"/>
            <a:t>programme</a:t>
          </a:r>
          <a:endParaRPr lang="en-US" sz="2100" kern="1200" dirty="0"/>
        </a:p>
      </dsp:txBody>
      <dsp:txXfrm>
        <a:off x="0" y="2726960"/>
        <a:ext cx="6666833" cy="1363480"/>
      </dsp:txXfrm>
    </dsp:sp>
    <dsp:sp modelId="{43610977-8B04-418F-AA22-3474DDF6EE8B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2F5BFFF-C06E-4566-B015-9AB7145315B4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Continuing the building of successful equal collaborative partnerships</a:t>
          </a:r>
        </a:p>
      </dsp:txBody>
      <dsp:txXfrm>
        <a:off x="0" y="4090440"/>
        <a:ext cx="6666833" cy="1363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ABDE96-FB3B-4848-9FA1-9E1CF4404BF0}">
      <dsp:nvSpPr>
        <dsp:cNvPr id="0" name=""/>
        <dsp:cNvSpPr/>
      </dsp:nvSpPr>
      <dsp:spPr>
        <a:xfrm>
          <a:off x="0" y="592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E4A4629-C46A-4B76-B49F-2D9939A0B653}">
      <dsp:nvSpPr>
        <dsp:cNvPr id="0" name=""/>
        <dsp:cNvSpPr/>
      </dsp:nvSpPr>
      <dsp:spPr>
        <a:xfrm>
          <a:off x="0" y="592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NPAS (National Police Air Support) increased costs</a:t>
          </a:r>
          <a:endParaRPr lang="en-US" sz="2200" kern="1200" dirty="0"/>
        </a:p>
      </dsp:txBody>
      <dsp:txXfrm>
        <a:off x="0" y="592"/>
        <a:ext cx="6666833" cy="539486"/>
      </dsp:txXfrm>
    </dsp:sp>
    <dsp:sp modelId="{2224E99F-549C-42D8-A41C-1CEC71FE36C8}">
      <dsp:nvSpPr>
        <dsp:cNvPr id="0" name=""/>
        <dsp:cNvSpPr/>
      </dsp:nvSpPr>
      <dsp:spPr>
        <a:xfrm>
          <a:off x="0" y="540079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805452"/>
                <a:satOff val="-2312"/>
                <a:lumOff val="-370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805452"/>
                <a:satOff val="-2312"/>
                <a:lumOff val="-370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805452"/>
                <a:satOff val="-2312"/>
                <a:lumOff val="-370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805452"/>
              <a:satOff val="-2312"/>
              <a:lumOff val="-37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0F025A-D03B-438E-9C3C-F313F0CD6C5C}">
      <dsp:nvSpPr>
        <dsp:cNvPr id="0" name=""/>
        <dsp:cNvSpPr/>
      </dsp:nvSpPr>
      <dsp:spPr>
        <a:xfrm>
          <a:off x="0" y="540079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Taser replacement programme</a:t>
          </a:r>
          <a:endParaRPr lang="en-US" sz="2200" kern="1200" dirty="0"/>
        </a:p>
      </dsp:txBody>
      <dsp:txXfrm>
        <a:off x="0" y="540079"/>
        <a:ext cx="6666833" cy="539486"/>
      </dsp:txXfrm>
    </dsp:sp>
    <dsp:sp modelId="{35F649EA-7A0C-4B84-9922-BAF2E5699517}">
      <dsp:nvSpPr>
        <dsp:cNvPr id="0" name=""/>
        <dsp:cNvSpPr/>
      </dsp:nvSpPr>
      <dsp:spPr>
        <a:xfrm>
          <a:off x="0" y="107956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C2CF2F-ABC5-466D-93C9-F02AD91F0774}">
      <dsp:nvSpPr>
        <dsp:cNvPr id="0" name=""/>
        <dsp:cNvSpPr/>
      </dsp:nvSpPr>
      <dsp:spPr>
        <a:xfrm>
          <a:off x="0" y="1079566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Dangerous Dogs Legislation changes and local impact</a:t>
          </a:r>
          <a:endParaRPr lang="en-US" sz="2200" kern="1200"/>
        </a:p>
      </dsp:txBody>
      <dsp:txXfrm>
        <a:off x="0" y="1079566"/>
        <a:ext cx="6666833" cy="539486"/>
      </dsp:txXfrm>
    </dsp:sp>
    <dsp:sp modelId="{0B68934C-F107-4205-81B7-69CBEEB9E4A2}">
      <dsp:nvSpPr>
        <dsp:cNvPr id="0" name=""/>
        <dsp:cNvSpPr/>
      </dsp:nvSpPr>
      <dsp:spPr>
        <a:xfrm>
          <a:off x="0" y="1619052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2416355"/>
                <a:satOff val="-6935"/>
                <a:lumOff val="-111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416355"/>
                <a:satOff val="-6935"/>
                <a:lumOff val="-111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416355"/>
                <a:satOff val="-6935"/>
                <a:lumOff val="-111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2416355"/>
              <a:satOff val="-6935"/>
              <a:lumOff val="-1110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9FB61B9-C5BF-40FD-85AC-1D942CCC9185}">
      <dsp:nvSpPr>
        <dsp:cNvPr id="0" name=""/>
        <dsp:cNvSpPr/>
      </dsp:nvSpPr>
      <dsp:spPr>
        <a:xfrm>
          <a:off x="0" y="1619052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Police Race Action Plan </a:t>
          </a:r>
          <a:endParaRPr lang="en-US" sz="2200" kern="1200" dirty="0"/>
        </a:p>
      </dsp:txBody>
      <dsp:txXfrm>
        <a:off x="0" y="1619052"/>
        <a:ext cx="6666833" cy="539486"/>
      </dsp:txXfrm>
    </dsp:sp>
    <dsp:sp modelId="{1507C042-6557-453E-A7AD-E3743D7AD9C9}">
      <dsp:nvSpPr>
        <dsp:cNvPr id="0" name=""/>
        <dsp:cNvSpPr/>
      </dsp:nvSpPr>
      <dsp:spPr>
        <a:xfrm>
          <a:off x="0" y="2158539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A756DCB-96EB-44FC-961C-18C61FD00663}">
      <dsp:nvSpPr>
        <dsp:cNvPr id="0" name=""/>
        <dsp:cNvSpPr/>
      </dsp:nvSpPr>
      <dsp:spPr>
        <a:xfrm>
          <a:off x="0" y="2158539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Airwave / ESN replacement programme and timeline</a:t>
          </a:r>
          <a:endParaRPr lang="en-US" sz="2200" kern="1200"/>
        </a:p>
      </dsp:txBody>
      <dsp:txXfrm>
        <a:off x="0" y="2158539"/>
        <a:ext cx="6666833" cy="539486"/>
      </dsp:txXfrm>
    </dsp:sp>
    <dsp:sp modelId="{611C65A6-12B0-4F81-9C94-0AC7AB5F129C}">
      <dsp:nvSpPr>
        <dsp:cNvPr id="0" name=""/>
        <dsp:cNvSpPr/>
      </dsp:nvSpPr>
      <dsp:spPr>
        <a:xfrm>
          <a:off x="0" y="269802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4027259"/>
                <a:satOff val="-11558"/>
                <a:lumOff val="-185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027259"/>
                <a:satOff val="-11558"/>
                <a:lumOff val="-185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027259"/>
                <a:satOff val="-11558"/>
                <a:lumOff val="-185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027259"/>
              <a:satOff val="-11558"/>
              <a:lumOff val="-185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9B7E34-6D94-4A10-AE69-EFAFD0B4648A}">
      <dsp:nvSpPr>
        <dsp:cNvPr id="0" name=""/>
        <dsp:cNvSpPr/>
      </dsp:nvSpPr>
      <dsp:spPr>
        <a:xfrm>
          <a:off x="0" y="2698026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ICT Convergence Programme </a:t>
          </a:r>
          <a:endParaRPr lang="en-US" sz="2200" kern="1200" dirty="0"/>
        </a:p>
      </dsp:txBody>
      <dsp:txXfrm>
        <a:off x="0" y="2698026"/>
        <a:ext cx="6666833" cy="539486"/>
      </dsp:txXfrm>
    </dsp:sp>
    <dsp:sp modelId="{F2B2E87D-BFDB-412D-B89E-3C058A6D68C3}">
      <dsp:nvSpPr>
        <dsp:cNvPr id="0" name=""/>
        <dsp:cNvSpPr/>
      </dsp:nvSpPr>
      <dsp:spPr>
        <a:xfrm>
          <a:off x="0" y="323751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3E463D-A9C7-4C50-9DD0-B922A041227D}">
      <dsp:nvSpPr>
        <dsp:cNvPr id="0" name=""/>
        <dsp:cNvSpPr/>
      </dsp:nvSpPr>
      <dsp:spPr>
        <a:xfrm>
          <a:off x="0" y="3237513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National Litigation challenges</a:t>
          </a:r>
          <a:endParaRPr lang="en-US" sz="2200" kern="1200" dirty="0"/>
        </a:p>
      </dsp:txBody>
      <dsp:txXfrm>
        <a:off x="0" y="3237513"/>
        <a:ext cx="6666833" cy="539486"/>
      </dsp:txXfrm>
    </dsp:sp>
    <dsp:sp modelId="{B5C02559-1833-46BF-9A1F-31F5507E3729}">
      <dsp:nvSpPr>
        <dsp:cNvPr id="0" name=""/>
        <dsp:cNvSpPr/>
      </dsp:nvSpPr>
      <dsp:spPr>
        <a:xfrm>
          <a:off x="0" y="3776999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5638162"/>
                <a:satOff val="-16181"/>
                <a:lumOff val="-259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638162"/>
                <a:satOff val="-16181"/>
                <a:lumOff val="-259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638162"/>
                <a:satOff val="-16181"/>
                <a:lumOff val="-259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5638162"/>
              <a:satOff val="-16181"/>
              <a:lumOff val="-259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1E2D3A-FD7C-4016-BE2E-E7B22043C84F}">
      <dsp:nvSpPr>
        <dsp:cNvPr id="0" name=""/>
        <dsp:cNvSpPr/>
      </dsp:nvSpPr>
      <dsp:spPr>
        <a:xfrm>
          <a:off x="0" y="3776999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Evidential Property and Training Provision</a:t>
          </a:r>
          <a:endParaRPr lang="en-US" sz="2200" kern="1200" dirty="0"/>
        </a:p>
      </dsp:txBody>
      <dsp:txXfrm>
        <a:off x="0" y="3776999"/>
        <a:ext cx="6666833" cy="539486"/>
      </dsp:txXfrm>
    </dsp:sp>
    <dsp:sp modelId="{F8426E51-AF11-4B49-8EBC-C72317FACEA9}">
      <dsp:nvSpPr>
        <dsp:cNvPr id="0" name=""/>
        <dsp:cNvSpPr/>
      </dsp:nvSpPr>
      <dsp:spPr>
        <a:xfrm>
          <a:off x="0" y="431648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06A4CE-A10A-4CBC-ABC5-94E736D8BF45}">
      <dsp:nvSpPr>
        <dsp:cNvPr id="0" name=""/>
        <dsp:cNvSpPr/>
      </dsp:nvSpPr>
      <dsp:spPr>
        <a:xfrm>
          <a:off x="0" y="4316486"/>
          <a:ext cx="6666833" cy="5394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Equality Diversity and Inclusion </a:t>
          </a:r>
        </a:p>
      </dsp:txBody>
      <dsp:txXfrm>
        <a:off x="0" y="4316486"/>
        <a:ext cx="6666833" cy="5394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9F3369-765D-4E29-BBAF-A0BD97CD8800}">
      <dsp:nvSpPr>
        <dsp:cNvPr id="0" name=""/>
        <dsp:cNvSpPr/>
      </dsp:nvSpPr>
      <dsp:spPr>
        <a:xfrm>
          <a:off x="3594" y="229666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Police Response</a:t>
          </a:r>
          <a:endParaRPr lang="en-US" sz="1200" kern="1200"/>
        </a:p>
      </dsp:txBody>
      <dsp:txXfrm>
        <a:off x="3594" y="229666"/>
        <a:ext cx="1946002" cy="1167601"/>
      </dsp:txXfrm>
    </dsp:sp>
    <dsp:sp modelId="{64039C4B-E0DF-4314-ADCA-B3A4C9FEC15A}">
      <dsp:nvSpPr>
        <dsp:cNvPr id="0" name=""/>
        <dsp:cNvSpPr/>
      </dsp:nvSpPr>
      <dsp:spPr>
        <a:xfrm>
          <a:off x="2144196" y="229666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495663"/>
                <a:satOff val="-1423"/>
                <a:lumOff val="-22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95663"/>
                <a:satOff val="-1423"/>
                <a:lumOff val="-22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95663"/>
                <a:satOff val="-1423"/>
                <a:lumOff val="-22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The local neighbourhood policing team was alerted by her carer.</a:t>
          </a:r>
          <a:endParaRPr lang="en-US" sz="1200" kern="1200"/>
        </a:p>
      </dsp:txBody>
      <dsp:txXfrm>
        <a:off x="2144196" y="229666"/>
        <a:ext cx="1946002" cy="1167601"/>
      </dsp:txXfrm>
    </dsp:sp>
    <dsp:sp modelId="{27B4A2E4-477F-4014-9F84-9EB38A6E3B84}">
      <dsp:nvSpPr>
        <dsp:cNvPr id="0" name=""/>
        <dsp:cNvSpPr/>
      </dsp:nvSpPr>
      <dsp:spPr>
        <a:xfrm>
          <a:off x="4284798" y="229666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991325"/>
                <a:satOff val="-2845"/>
                <a:lumOff val="-455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991325"/>
                <a:satOff val="-2845"/>
                <a:lumOff val="-455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991325"/>
                <a:satOff val="-2845"/>
                <a:lumOff val="-455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A digital forensics officer was deployed to trace the IP address and gather evidence.</a:t>
          </a:r>
          <a:endParaRPr lang="en-US" sz="1200" kern="1200"/>
        </a:p>
      </dsp:txBody>
      <dsp:txXfrm>
        <a:off x="4284798" y="229666"/>
        <a:ext cx="1946002" cy="1167601"/>
      </dsp:txXfrm>
    </dsp:sp>
    <dsp:sp modelId="{AD827D32-707F-4294-90B2-E01DE221030F}">
      <dsp:nvSpPr>
        <dsp:cNvPr id="0" name=""/>
        <dsp:cNvSpPr/>
      </dsp:nvSpPr>
      <dsp:spPr>
        <a:xfrm>
          <a:off x="6425401" y="229666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1486988"/>
                <a:satOff val="-4268"/>
                <a:lumOff val="-68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486988"/>
                <a:satOff val="-4268"/>
                <a:lumOff val="-68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486988"/>
                <a:satOff val="-4268"/>
                <a:lumOff val="-68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Officers spent over 20 hours liaising with the bank, Action Fraud, and Edith’s family.</a:t>
          </a:r>
          <a:endParaRPr lang="en-US" sz="1200" kern="1200"/>
        </a:p>
      </dsp:txBody>
      <dsp:txXfrm>
        <a:off x="6425401" y="229666"/>
        <a:ext cx="1946002" cy="1167601"/>
      </dsp:txXfrm>
    </dsp:sp>
    <dsp:sp modelId="{16441E2E-454F-4253-BD3D-E4E3D7813070}">
      <dsp:nvSpPr>
        <dsp:cNvPr id="0" name=""/>
        <dsp:cNvSpPr/>
      </dsp:nvSpPr>
      <dsp:spPr>
        <a:xfrm>
          <a:off x="8566003" y="229666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1982650"/>
                <a:satOff val="-5690"/>
                <a:lumOff val="-911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982650"/>
                <a:satOff val="-5690"/>
                <a:lumOff val="-911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982650"/>
                <a:satOff val="-5690"/>
                <a:lumOff val="-911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Edith was emotionally distressed and required safeguarding support.</a:t>
          </a:r>
          <a:endParaRPr lang="en-US" sz="1200" kern="1200"/>
        </a:p>
      </dsp:txBody>
      <dsp:txXfrm>
        <a:off x="8566003" y="229666"/>
        <a:ext cx="1946002" cy="1167601"/>
      </dsp:txXfrm>
    </dsp:sp>
    <dsp:sp modelId="{A02877D5-14F1-4900-897C-E6720C312CE8}">
      <dsp:nvSpPr>
        <dsp:cNvPr id="0" name=""/>
        <dsp:cNvSpPr/>
      </dsp:nvSpPr>
      <dsp:spPr>
        <a:xfrm>
          <a:off x="3594" y="1591868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2478313"/>
                <a:satOff val="-7113"/>
                <a:lumOff val="-1138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478313"/>
                <a:satOff val="-7113"/>
                <a:lumOff val="-1138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478313"/>
                <a:satOff val="-7113"/>
                <a:lumOff val="-1138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Impact on Resources</a:t>
          </a:r>
          <a:endParaRPr lang="en-US" sz="1200" kern="1200"/>
        </a:p>
      </dsp:txBody>
      <dsp:txXfrm>
        <a:off x="3594" y="1591868"/>
        <a:ext cx="1946002" cy="1167601"/>
      </dsp:txXfrm>
    </dsp:sp>
    <dsp:sp modelId="{1FE05360-9C25-49A0-830B-BBEA070F9A04}">
      <dsp:nvSpPr>
        <dsp:cNvPr id="0" name=""/>
        <dsp:cNvSpPr/>
      </dsp:nvSpPr>
      <dsp:spPr>
        <a:xfrm>
          <a:off x="2144196" y="1591868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2973976"/>
                <a:satOff val="-8535"/>
                <a:lumOff val="-1366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973976"/>
                <a:satOff val="-8535"/>
                <a:lumOff val="-1366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973976"/>
                <a:satOff val="-8535"/>
                <a:lumOff val="-1366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Cybercrime Unit</a:t>
          </a:r>
          <a:r>
            <a:rPr lang="en-GB" sz="1200" kern="1200"/>
            <a:t>: Already stretched, diverted from ongoing investigations.</a:t>
          </a:r>
          <a:endParaRPr lang="en-US" sz="1200" kern="1200"/>
        </a:p>
      </dsp:txBody>
      <dsp:txXfrm>
        <a:off x="2144196" y="1591868"/>
        <a:ext cx="1946002" cy="1167601"/>
      </dsp:txXfrm>
    </dsp:sp>
    <dsp:sp modelId="{FF15D285-D76F-47C2-B0F5-5658135FE79E}">
      <dsp:nvSpPr>
        <dsp:cNvPr id="0" name=""/>
        <dsp:cNvSpPr/>
      </dsp:nvSpPr>
      <dsp:spPr>
        <a:xfrm>
          <a:off x="4284798" y="1591868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3469638"/>
                <a:satOff val="-9958"/>
                <a:lumOff val="-159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469638"/>
                <a:satOff val="-9958"/>
                <a:lumOff val="-159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469638"/>
                <a:satOff val="-9958"/>
                <a:lumOff val="-159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Neighbourhood Team</a:t>
          </a:r>
          <a:r>
            <a:rPr lang="en-GB" sz="1200" kern="1200"/>
            <a:t>: Time spent on reassurance visits and safeguarding.</a:t>
          </a:r>
          <a:endParaRPr lang="en-US" sz="1200" kern="1200"/>
        </a:p>
      </dsp:txBody>
      <dsp:txXfrm>
        <a:off x="4284798" y="1591868"/>
        <a:ext cx="1946002" cy="1167601"/>
      </dsp:txXfrm>
    </dsp:sp>
    <dsp:sp modelId="{6CF71EF8-4161-4275-AA0D-DE072CC80557}">
      <dsp:nvSpPr>
        <dsp:cNvPr id="0" name=""/>
        <dsp:cNvSpPr/>
      </dsp:nvSpPr>
      <dsp:spPr>
        <a:xfrm>
          <a:off x="6425401" y="1591868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3965301"/>
                <a:satOff val="-11380"/>
                <a:lumOff val="-1822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965301"/>
                <a:satOff val="-11380"/>
                <a:lumOff val="-1822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965301"/>
                <a:satOff val="-11380"/>
                <a:lumOff val="-1822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Mental Health Liaison</a:t>
          </a:r>
          <a:r>
            <a:rPr lang="en-GB" sz="1200" kern="1200"/>
            <a:t>: Called in due to Edith’s anxiety and confusion.</a:t>
          </a:r>
          <a:endParaRPr lang="en-US" sz="1200" kern="1200"/>
        </a:p>
      </dsp:txBody>
      <dsp:txXfrm>
        <a:off x="6425401" y="1591868"/>
        <a:ext cx="1946002" cy="1167601"/>
      </dsp:txXfrm>
    </dsp:sp>
    <dsp:sp modelId="{892FC0BF-3B15-4306-A2FA-9AF2D8F64ACF}">
      <dsp:nvSpPr>
        <dsp:cNvPr id="0" name=""/>
        <dsp:cNvSpPr/>
      </dsp:nvSpPr>
      <dsp:spPr>
        <a:xfrm>
          <a:off x="8566003" y="1591868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4460963"/>
                <a:satOff val="-12803"/>
                <a:lumOff val="-2049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460963"/>
                <a:satOff val="-12803"/>
                <a:lumOff val="-2049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460963"/>
                <a:satOff val="-12803"/>
                <a:lumOff val="-2049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Multi-agency Coordination</a:t>
          </a:r>
          <a:r>
            <a:rPr lang="en-GB" sz="1200" kern="1200"/>
            <a:t>: Required with adult social care and financial institutions.</a:t>
          </a:r>
          <a:endParaRPr lang="en-US" sz="1200" kern="1200"/>
        </a:p>
      </dsp:txBody>
      <dsp:txXfrm>
        <a:off x="8566003" y="1591868"/>
        <a:ext cx="1946002" cy="1167601"/>
      </dsp:txXfrm>
    </dsp:sp>
    <dsp:sp modelId="{30D4172B-90B9-4E15-AD53-345C605273DF}">
      <dsp:nvSpPr>
        <dsp:cNvPr id="0" name=""/>
        <dsp:cNvSpPr/>
      </dsp:nvSpPr>
      <dsp:spPr>
        <a:xfrm>
          <a:off x="1073895" y="2954069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4956626"/>
                <a:satOff val="-14225"/>
                <a:lumOff val="-227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956626"/>
                <a:satOff val="-14225"/>
                <a:lumOff val="-227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956626"/>
                <a:satOff val="-14225"/>
                <a:lumOff val="-227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Outcome</a:t>
          </a:r>
          <a:endParaRPr lang="en-US" sz="1200" kern="1200"/>
        </a:p>
      </dsp:txBody>
      <dsp:txXfrm>
        <a:off x="1073895" y="2954069"/>
        <a:ext cx="1946002" cy="1167601"/>
      </dsp:txXfrm>
    </dsp:sp>
    <dsp:sp modelId="{209E89E0-C3E3-4851-B7A5-608695BD4687}">
      <dsp:nvSpPr>
        <dsp:cNvPr id="0" name=""/>
        <dsp:cNvSpPr/>
      </dsp:nvSpPr>
      <dsp:spPr>
        <a:xfrm>
          <a:off x="3214497" y="2954069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5452289"/>
                <a:satOff val="-15648"/>
                <a:lumOff val="-250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452289"/>
                <a:satOff val="-15648"/>
                <a:lumOff val="-250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452289"/>
                <a:satOff val="-15648"/>
                <a:lumOff val="-250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The funds were partially recovered, but Edith remains fearful of using technology.</a:t>
          </a:r>
          <a:endParaRPr lang="en-US" sz="1200" kern="1200"/>
        </a:p>
      </dsp:txBody>
      <dsp:txXfrm>
        <a:off x="3214497" y="2954069"/>
        <a:ext cx="1946002" cy="1167601"/>
      </dsp:txXfrm>
    </dsp:sp>
    <dsp:sp modelId="{99CB0EF4-6072-4127-B3B1-170F1FC73B94}">
      <dsp:nvSpPr>
        <dsp:cNvPr id="0" name=""/>
        <dsp:cNvSpPr/>
      </dsp:nvSpPr>
      <dsp:spPr>
        <a:xfrm>
          <a:off x="5355100" y="2954069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5947951"/>
                <a:satOff val="-17070"/>
                <a:lumOff val="-2733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5947951"/>
                <a:satOff val="-17070"/>
                <a:lumOff val="-2733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5947951"/>
                <a:satOff val="-17070"/>
                <a:lumOff val="-2733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No suspect was apprehended due to jurisdictional issues (IP traced to overseas).</a:t>
          </a:r>
          <a:endParaRPr lang="en-US" sz="1200" kern="1200"/>
        </a:p>
      </dsp:txBody>
      <dsp:txXfrm>
        <a:off x="5355100" y="2954069"/>
        <a:ext cx="1946002" cy="1167601"/>
      </dsp:txXfrm>
    </dsp:sp>
    <dsp:sp modelId="{BBCE6161-C36C-472E-BEBF-7C99EBE3DDA7}">
      <dsp:nvSpPr>
        <dsp:cNvPr id="0" name=""/>
        <dsp:cNvSpPr/>
      </dsp:nvSpPr>
      <dsp:spPr>
        <a:xfrm>
          <a:off x="7495702" y="2954069"/>
          <a:ext cx="1946002" cy="1167601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/>
            <a:t>The case highlighted the need for </a:t>
          </a:r>
          <a:r>
            <a:rPr lang="en-GB" sz="1200" b="1" kern="1200"/>
            <a:t>preventative education</a:t>
          </a:r>
          <a:r>
            <a:rPr lang="en-GB" sz="1200" kern="1200"/>
            <a:t>, </a:t>
          </a:r>
          <a:r>
            <a:rPr lang="en-GB" sz="1200" b="1" kern="1200"/>
            <a:t>digital policing skills</a:t>
          </a:r>
          <a:r>
            <a:rPr lang="en-GB" sz="1200" kern="1200"/>
            <a:t>, and </a:t>
          </a:r>
          <a:r>
            <a:rPr lang="en-GB" sz="1200" b="1" kern="1200"/>
            <a:t>cross-border cooperation</a:t>
          </a:r>
          <a:r>
            <a:rPr lang="en-GB" sz="1200" kern="1200"/>
            <a:t>.</a:t>
          </a:r>
          <a:endParaRPr lang="en-US" sz="1200" kern="1200"/>
        </a:p>
      </dsp:txBody>
      <dsp:txXfrm>
        <a:off x="7495702" y="2954069"/>
        <a:ext cx="1946002" cy="11676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BB2285-1091-4B26-99CA-DE7F61977AAD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8AC75-4B64-4A6A-B62D-51B951BD9F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011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E415AB-DA91-49AF-8DF2-9A1DA094F3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237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AF0A4-90DD-6144-6844-A5E0194F4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8CC9D8-2B84-47CD-1C27-3170A06FB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64DCC2-B35C-44EF-6E7F-1C4C797A5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070004-D675-B839-5700-9CA577F452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E415AB-DA91-49AF-8DF2-9A1DA094F39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766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95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93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689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5847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336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122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204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280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1296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7BCDB-7015-2DAA-C6DD-BE1C6ECD1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5F77D-3054-E7EA-1DA9-58704CC615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92CD9-2B2C-0E67-A1BD-E9E21A204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6E0E5F-B690-5D69-7398-D75088E9B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61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BAB3717A-C6E4-1C46-B1FA-B9E4FCE2618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840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14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392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027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641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129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87057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2982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7763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043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1231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6103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004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3581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48AC75-4B64-4A6A-B62D-51B951BD9F8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90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5CDDD-0DC9-DCB0-D599-998DE777B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F5CF6B-D1FC-04DB-C341-5A5F4FFB2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F0B79-419D-0768-3819-970CAFAAD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2590C-C2EC-4819-B90D-F22454C7E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A3198-AFF7-65D2-88D7-F5A9D6DE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92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41937-61D2-C769-FC86-41D74B755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4C0D6-58D3-1089-6E9A-4609017C3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007C82-A383-547F-5CFD-4220F5BE0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283E0F-83A6-2454-563E-12AB55D2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56FD95-E273-1064-52EF-AA00C0FA8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38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D0A47-2167-E3AA-41D0-770CA2319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19F56-54A9-5599-883E-6982615B7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B0438-72B6-1D75-1C70-448E7A709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43603-9C35-8366-BC22-D5A2EA1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357C7-754E-876D-7CB6-1FD32C98B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058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B8082-B61E-51BD-E0AB-AAABB1C45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E33F3-FDA3-1FE5-17A3-F84D1C50E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AB5B6-BDFA-E808-CE44-67612EF0ED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D73B6-1519-580D-8029-9257B2581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35486-2CB6-9F96-5827-FFA97F87D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188E45-D2D6-DDEB-D9E5-96F947E0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46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9011E-3F02-1A04-1C69-629A01752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2A8728-40C4-757A-9FE1-B63E99CD7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17B818-AAB6-CAB0-07BF-3670E577D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CAD0A7-437A-2593-3704-DA624C9DA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533FAF-E7AB-DFB2-D739-4F9C0D7C1C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920A84-227C-3BA0-486A-EB634DD3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C0DE1-2781-B70B-82BD-AC92652F2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0344B3-5BD7-49C0-07FB-DCE7EF997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72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AD91B-272F-E056-A0CC-9559A49B0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65DC1A-5A09-2FB3-B8D0-F4C613BA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6360C-443C-713D-933F-C0BB5D38B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7A87C3-8BBD-68CC-8328-9F0FD988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82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42C278-85A5-653A-1413-096CAA3E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E5F389-864E-26D7-64AF-E027C41F4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D7005-A12A-8681-A452-28286FD2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05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5D04-3419-5A62-8F5F-1FFD620CA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BED58-4090-7598-837D-CF5ACD6FA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22F096-6D11-821A-35F2-4ACA171DC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561CFA-C094-EDB7-4947-CA09F647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69DB6-07FF-E486-B80B-DD488FB31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D474AD-5755-538B-B4F5-FCBABEE35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240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27C3C-375C-7643-3D83-DB7F6B90E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648546-8FCE-1AB4-6CB3-C8AAFB05C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63FAD-4DF7-1804-AB08-A99BC6FEF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46349-033E-6BB6-FDBF-05F7AD8CA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2C66A-F11D-4F99-FBAF-DF7880C87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0024C2-319E-21B5-840E-BEEFDB3F3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24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E0517-AB2A-49F7-B1A2-E0FB32055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58C898-DC9D-8148-402A-7B2A7B55A4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084C1-0380-C2C2-0901-1820C8759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5F8E4-7037-C457-67F9-AED88A71E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3F0D1-2370-13EE-23F1-17DCF7BA4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42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DAFF25-34DD-16E4-BC6B-21B87F0A86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671D7-11C4-50F5-0796-29FF937C2F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B38FE-4020-9746-A2AA-7D3AB9309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EF14BC-F339-061F-2B9B-7603907B1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363DC8-1990-9DC5-BDCE-DD8AB6C34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43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993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0D6DDB-9833-30A1-77B2-A81739D47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0DF3D-10B9-1FA3-2E26-14E3DF729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8639B-0FB3-7FB3-E145-7514ACD1FE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31D2BA-ECB7-472B-9D0C-CA3EB7B6A0F9}" type="datetimeFigureOut">
              <a:rPr lang="en-GB" smtClean="0"/>
              <a:t>20/01/2026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97BBA-CB4A-0475-94F1-B946EC8B09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F7899-9E9E-9D65-75BA-07A2788FF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FAA082-4F40-4930-A192-DD1CA2D430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765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7.emf"/><Relationship Id="rId4" Type="http://schemas.openxmlformats.org/officeDocument/2006/relationships/image" Target="../media/image24.emf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6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7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30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DA383E-E57C-9A41-8865-D78A9787B0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" t="8677" r="1016" b="8677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83A80-9E64-CA48-B57A-5CD8E5C06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791" y="478889"/>
            <a:ext cx="3306288" cy="165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AC5C6-395E-6A1F-3A3B-36781C31A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91CF2-D83A-211F-69D5-309F77809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936"/>
            <a:ext cx="10515600" cy="827648"/>
          </a:xfrm>
        </p:spPr>
        <p:txBody>
          <a:bodyPr>
            <a:normAutofit fontScale="90000"/>
          </a:bodyPr>
          <a:lstStyle/>
          <a:p>
            <a:pPr algn="ctr"/>
            <a:br>
              <a:rPr lang="en-GB" sz="3600" b="1" u="sng">
                <a:solidFill>
                  <a:srgbClr val="E6184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6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hief Constable's Delivery Plan">
            <a:extLst>
              <a:ext uri="{FF2B5EF4-FFF2-40B4-BE49-F238E27FC236}">
                <a16:creationId xmlns:a16="http://schemas.microsoft.com/office/drawing/2014/main" id="{51A4F777-1237-6CD0-1FD1-5CAAECF26A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72" y="2310738"/>
            <a:ext cx="6169573" cy="436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179D50-8068-5F17-1F2D-6E6455887608}"/>
              </a:ext>
            </a:extLst>
          </p:cNvPr>
          <p:cNvSpPr txBox="1"/>
          <p:nvPr/>
        </p:nvSpPr>
        <p:spPr>
          <a:xfrm>
            <a:off x="378372" y="813487"/>
            <a:ext cx="11140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Commitment to improving Trust and Confidence</a:t>
            </a:r>
          </a:p>
          <a:p>
            <a:pPr algn="ctr"/>
            <a:r>
              <a:rPr lang="en-GB" sz="3600" dirty="0"/>
              <a:t>Working as one team that puts communities at the heart of everything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6907D2-0E66-CBB7-9A58-1976FA365C0F}"/>
              </a:ext>
            </a:extLst>
          </p:cNvPr>
          <p:cNvSpPr txBox="1"/>
          <p:nvPr/>
        </p:nvSpPr>
        <p:spPr>
          <a:xfrm>
            <a:off x="6726621" y="2524431"/>
            <a:ext cx="454046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r>
              <a:rPr lang="en-GB" dirty="0"/>
              <a:t>Engagement – Listening, involving and updating our communities</a:t>
            </a:r>
          </a:p>
          <a:p>
            <a:endParaRPr lang="en-GB" dirty="0"/>
          </a:p>
          <a:p>
            <a:r>
              <a:rPr lang="en-GB" dirty="0"/>
              <a:t>Operational Effectiveness – Delivering a service that’s responsive, visible and fair</a:t>
            </a:r>
          </a:p>
          <a:p>
            <a:endParaRPr lang="en-GB" dirty="0"/>
          </a:p>
          <a:p>
            <a:r>
              <a:rPr lang="en-GB" dirty="0"/>
              <a:t>Conduct and Culture – creating a workplace that including, caring and connected</a:t>
            </a:r>
          </a:p>
        </p:txBody>
      </p:sp>
      <p:pic>
        <p:nvPicPr>
          <p:cNvPr id="7" name="Picture 6" descr="Home Page - Gwent Community Link">
            <a:extLst>
              <a:ext uri="{FF2B5EF4-FFF2-40B4-BE49-F238E27FC236}">
                <a16:creationId xmlns:a16="http://schemas.microsoft.com/office/drawing/2014/main" id="{758A1201-B783-FD30-C0CE-4D0D3B6F9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882" y="5462408"/>
            <a:ext cx="2078540" cy="100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894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D6CF60-B7B3-40E2-9212-4E8D05CCA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 b="1">
                <a:solidFill>
                  <a:srgbClr val="FFFFFF"/>
                </a:solidFill>
                <a:latin typeface="Arial"/>
                <a:cs typeface="Arial"/>
              </a:rPr>
              <a:t>Context</a:t>
            </a:r>
            <a:br>
              <a:rPr lang="en-US" sz="34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3400">
              <a:solidFill>
                <a:srgbClr val="FFFFFF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4317B6-8F88-E3F1-BC16-54F548F1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1885279"/>
            <a:ext cx="9724031" cy="4116276"/>
          </a:xfrm>
          <a:prstGeom prst="rect">
            <a:avLst/>
          </a:prstGeom>
        </p:spPr>
        <p:txBody>
          <a:bodyPr lIns="91440" tIns="45720" rIns="91440" bIns="45720" anchor="ctr">
            <a:normAutofit fontScale="77500" lnSpcReduction="20000"/>
          </a:bodyPr>
          <a:lstStyle/>
          <a:p>
            <a:r>
              <a:rPr lang="en-GB" b="1" dirty="0"/>
              <a:t>Context – 2025 Policing Challenges</a:t>
            </a:r>
            <a:endParaRPr lang="en-GB" dirty="0"/>
          </a:p>
          <a:p>
            <a:pPr lvl="0"/>
            <a:r>
              <a:rPr lang="en-GB" b="1" dirty="0"/>
              <a:t>Rising Complexity:</a:t>
            </a:r>
            <a:r>
              <a:rPr lang="en-GB" dirty="0"/>
              <a:t> Thousands of protests, increased cross-border responsibilities, and new Home Office requirements.</a:t>
            </a:r>
          </a:p>
          <a:p>
            <a:pPr lvl="0"/>
            <a:r>
              <a:rPr lang="en-GB" b="1" dirty="0"/>
              <a:t>Legislative Change:</a:t>
            </a:r>
            <a:r>
              <a:rPr lang="en-GB" dirty="0"/>
              <a:t> Crime and Policing Bill, Sentencing Bill, Policing Reform White Paper.</a:t>
            </a:r>
          </a:p>
          <a:p>
            <a:pPr lvl="0"/>
            <a:r>
              <a:rPr lang="en-GB" b="1" dirty="0"/>
              <a:t>Funding Pressures:</a:t>
            </a:r>
            <a:r>
              <a:rPr lang="en-GB" dirty="0"/>
              <a:t> Public service budgets squeezed by inflation and cost-of-living crisis.</a:t>
            </a:r>
          </a:p>
          <a:p>
            <a:pPr lvl="0"/>
            <a:r>
              <a:rPr lang="en-GB" b="1" dirty="0"/>
              <a:t>National Priorities:</a:t>
            </a:r>
            <a:r>
              <a:rPr lang="en-GB" dirty="0"/>
              <a:t> Vulnerability Action Plan, Beating Crime Plan, Race Action Plan, Strategic Policing Requirement.</a:t>
            </a:r>
          </a:p>
          <a:p>
            <a:pPr lvl="0"/>
            <a:r>
              <a:rPr lang="en-GB" b="1" dirty="0"/>
              <a:t>Community Risks:</a:t>
            </a:r>
            <a:r>
              <a:rPr lang="en-GB" dirty="0"/>
              <a:t> Growing hate crime and cohesion challenges.</a:t>
            </a:r>
          </a:p>
          <a:p>
            <a:pPr lvl="0"/>
            <a:r>
              <a:rPr lang="en-GB" b="1" dirty="0"/>
              <a:t>Innovation Needed:</a:t>
            </a:r>
            <a:r>
              <a:rPr lang="en-GB" dirty="0"/>
              <a:t> Investment in digital tools and smarter ways of working</a:t>
            </a:r>
          </a:p>
          <a:p>
            <a:r>
              <a:rPr lang="en-GB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900" dirty="0">
              <a:latin typeface="Arial"/>
              <a:cs typeface="Arial"/>
            </a:endParaRPr>
          </a:p>
          <a:p>
            <a:endParaRPr lang="en-US" sz="19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286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8FF66-F85E-03F2-E75F-99B50A310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D9828C6-A40D-235F-B395-F5421FC25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CAFCBF-190C-7E2D-DF2D-F1E6C6EAA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2" y="133932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National Impact on Local Resourcing – 1</a:t>
            </a:r>
            <a:r>
              <a:rPr lang="en-GB" baseline="30000" dirty="0">
                <a:solidFill>
                  <a:schemeClr val="bg1"/>
                </a:solidFill>
              </a:rPr>
              <a:t>st</a:t>
            </a:r>
            <a:r>
              <a:rPr lang="en-GB" dirty="0">
                <a:solidFill>
                  <a:schemeClr val="bg1"/>
                </a:solidFill>
              </a:rPr>
              <a:t> January to 1</a:t>
            </a:r>
            <a:r>
              <a:rPr lang="en-GB" baseline="30000" dirty="0">
                <a:solidFill>
                  <a:schemeClr val="bg1"/>
                </a:solidFill>
              </a:rPr>
              <a:t>st</a:t>
            </a:r>
            <a:r>
              <a:rPr lang="en-GB" dirty="0">
                <a:solidFill>
                  <a:schemeClr val="bg1"/>
                </a:solidFill>
              </a:rPr>
              <a:t> October 2025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21A6387D-01F5-FF6C-EE89-9B17DBA90F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787692"/>
              </p:ext>
            </p:extLst>
          </p:nvPr>
        </p:nvGraphicFramePr>
        <p:xfrm>
          <a:off x="595423" y="2250112"/>
          <a:ext cx="7896194" cy="35644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4065">
                  <a:extLst>
                    <a:ext uri="{9D8B030D-6E8A-4147-A177-3AD203B41FA5}">
                      <a16:colId xmlns:a16="http://schemas.microsoft.com/office/drawing/2014/main" val="1488738412"/>
                    </a:ext>
                  </a:extLst>
                </a:gridCol>
                <a:gridCol w="1132764">
                  <a:extLst>
                    <a:ext uri="{9D8B030D-6E8A-4147-A177-3AD203B41FA5}">
                      <a16:colId xmlns:a16="http://schemas.microsoft.com/office/drawing/2014/main" val="594902750"/>
                    </a:ext>
                  </a:extLst>
                </a:gridCol>
                <a:gridCol w="1067968">
                  <a:extLst>
                    <a:ext uri="{9D8B030D-6E8A-4147-A177-3AD203B41FA5}">
                      <a16:colId xmlns:a16="http://schemas.microsoft.com/office/drawing/2014/main" val="1944696159"/>
                    </a:ext>
                  </a:extLst>
                </a:gridCol>
                <a:gridCol w="178122">
                  <a:extLst>
                    <a:ext uri="{9D8B030D-6E8A-4147-A177-3AD203B41FA5}">
                      <a16:colId xmlns:a16="http://schemas.microsoft.com/office/drawing/2014/main" val="3958020311"/>
                    </a:ext>
                  </a:extLst>
                </a:gridCol>
                <a:gridCol w="2109266">
                  <a:extLst>
                    <a:ext uri="{9D8B030D-6E8A-4147-A177-3AD203B41FA5}">
                      <a16:colId xmlns:a16="http://schemas.microsoft.com/office/drawing/2014/main" val="4202526366"/>
                    </a:ext>
                  </a:extLst>
                </a:gridCol>
                <a:gridCol w="1042986">
                  <a:extLst>
                    <a:ext uri="{9D8B030D-6E8A-4147-A177-3AD203B41FA5}">
                      <a16:colId xmlns:a16="http://schemas.microsoft.com/office/drawing/2014/main" val="265889561"/>
                    </a:ext>
                  </a:extLst>
                </a:gridCol>
                <a:gridCol w="1301023">
                  <a:extLst>
                    <a:ext uri="{9D8B030D-6E8A-4147-A177-3AD203B41FA5}">
                      <a16:colId xmlns:a16="http://schemas.microsoft.com/office/drawing/2014/main" val="3107260521"/>
                    </a:ext>
                  </a:extLst>
                </a:gridCol>
              </a:tblGrid>
              <a:tr h="6396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2025 (dates)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Operational name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Host Force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Officers supplied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Mutual Aid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>
                          <a:effectLst/>
                        </a:rPr>
                        <a:t>TOTAL OFFICERS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0268055"/>
                  </a:ext>
                </a:extLst>
              </a:tr>
              <a:tr h="3655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17-19 January 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Op Brocks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MET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2 x PSU serial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Y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4115498"/>
                  </a:ext>
                </a:extLst>
              </a:tr>
              <a:tr h="73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</a:rPr>
                        <a:t>8-9 August</a:t>
                      </a: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Op Leste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NPoCC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 x PSU Commander, 2 x PSU serial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</a:rPr>
                        <a:t>Y</a:t>
                      </a: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2694372"/>
                  </a:ext>
                </a:extLst>
              </a:tr>
              <a:tr h="7310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8 – 10 August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Palestine Coalition National Call Out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MET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 x PSU Commander, 2 x PSU L2 serial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Y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106953"/>
                  </a:ext>
                </a:extLst>
              </a:tr>
              <a:tr h="548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23 August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Op Barrett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Avon &amp; Somerset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11 x officers PSU L2 + 1 x PO Driver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Y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12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0565192"/>
                  </a:ext>
                </a:extLst>
              </a:tr>
              <a:tr h="5482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12-14 September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Unite The Kingdom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MET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1 x PSU L2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>
                          <a:effectLst/>
                        </a:rPr>
                        <a:t>Y</a:t>
                      </a:r>
                      <a:endParaRPr lang="en-GB" sz="1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200" dirty="0">
                          <a:effectLst/>
                        </a:rPr>
                        <a:t>25</a:t>
                      </a:r>
                      <a:endParaRPr lang="en-GB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27909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A668B0E-2F4E-65E0-9544-F021BE820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6958" y="153724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94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35A5E2-3449-45C0-E9CA-248DBD793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GB" sz="5400"/>
              <a:t>HMICFRS Peel Inspection 2025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sX0" fmla="*/ 0 w 18288"/>
              <a:gd name="csY0" fmla="*/ 0 h 5590381"/>
              <a:gd name="csX1" fmla="*/ 18288 w 18288"/>
              <a:gd name="csY1" fmla="*/ 0 h 5590381"/>
              <a:gd name="csX2" fmla="*/ 18288 w 18288"/>
              <a:gd name="csY2" fmla="*/ 754701 h 5590381"/>
              <a:gd name="csX3" fmla="*/ 18288 w 18288"/>
              <a:gd name="csY3" fmla="*/ 1565307 h 5590381"/>
              <a:gd name="csX4" fmla="*/ 18288 w 18288"/>
              <a:gd name="csY4" fmla="*/ 2152297 h 5590381"/>
              <a:gd name="csX5" fmla="*/ 18288 w 18288"/>
              <a:gd name="csY5" fmla="*/ 2906998 h 5590381"/>
              <a:gd name="csX6" fmla="*/ 18288 w 18288"/>
              <a:gd name="csY6" fmla="*/ 3549892 h 5590381"/>
              <a:gd name="csX7" fmla="*/ 18288 w 18288"/>
              <a:gd name="csY7" fmla="*/ 4080978 h 5590381"/>
              <a:gd name="csX8" fmla="*/ 18288 w 18288"/>
              <a:gd name="csY8" fmla="*/ 4835680 h 5590381"/>
              <a:gd name="csX9" fmla="*/ 18288 w 18288"/>
              <a:gd name="csY9" fmla="*/ 5590381 h 5590381"/>
              <a:gd name="csX10" fmla="*/ 0 w 18288"/>
              <a:gd name="csY10" fmla="*/ 5590381 h 5590381"/>
              <a:gd name="csX11" fmla="*/ 0 w 18288"/>
              <a:gd name="csY11" fmla="*/ 4835680 h 5590381"/>
              <a:gd name="csX12" fmla="*/ 0 w 18288"/>
              <a:gd name="csY12" fmla="*/ 4304593 h 5590381"/>
              <a:gd name="csX13" fmla="*/ 0 w 18288"/>
              <a:gd name="csY13" fmla="*/ 3773507 h 5590381"/>
              <a:gd name="csX14" fmla="*/ 0 w 18288"/>
              <a:gd name="csY14" fmla="*/ 3186517 h 5590381"/>
              <a:gd name="csX15" fmla="*/ 0 w 18288"/>
              <a:gd name="csY15" fmla="*/ 2487720 h 5590381"/>
              <a:gd name="csX16" fmla="*/ 0 w 18288"/>
              <a:gd name="csY16" fmla="*/ 1956633 h 5590381"/>
              <a:gd name="csX17" fmla="*/ 0 w 18288"/>
              <a:gd name="csY17" fmla="*/ 1425547 h 5590381"/>
              <a:gd name="csX18" fmla="*/ 0 w 18288"/>
              <a:gd name="csY18" fmla="*/ 614942 h 5590381"/>
              <a:gd name="csX19" fmla="*/ 0 w 18288"/>
              <a:gd name="csY19" fmla="*/ 0 h 55903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EBEDDD-2A00-37F8-B2AF-9A0DDCF0C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296" y="958909"/>
            <a:ext cx="6894576" cy="325768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1C2B683-5EB0-C4D3-B139-D1E65CA56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6488" y="4876800"/>
            <a:ext cx="6894576" cy="882869"/>
          </a:xfrm>
        </p:spPr>
        <p:txBody>
          <a:bodyPr anchor="t">
            <a:normAutofit fontScale="70000" lnSpcReduction="20000"/>
          </a:bodyPr>
          <a:lstStyle/>
          <a:p>
            <a:r>
              <a:rPr lang="en-US" sz="2200" dirty="0"/>
              <a:t>Outstanding areas for improvement 87 down from 128 end of January 2025  </a:t>
            </a:r>
          </a:p>
          <a:p>
            <a:r>
              <a:rPr lang="en-US" sz="2200" dirty="0"/>
              <a:t>2025 SOC Inspection – resulting pending</a:t>
            </a:r>
          </a:p>
          <a:p>
            <a:r>
              <a:rPr lang="en-US" sz="2200" dirty="0"/>
              <a:t>2025 Firearms Licensing Thematic Inspection (December 2025)</a:t>
            </a:r>
          </a:p>
        </p:txBody>
      </p:sp>
    </p:spTree>
    <p:extLst>
      <p:ext uri="{BB962C8B-B14F-4D97-AF65-F5344CB8AC3E}">
        <p14:creationId xmlns:p14="http://schemas.microsoft.com/office/powerpoint/2010/main" val="427667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B22A9F-CE3B-49C0-4F46-3D6E97C85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325369"/>
            <a:ext cx="4826223" cy="1956841"/>
          </a:xfrm>
        </p:spPr>
        <p:txBody>
          <a:bodyPr anchor="b">
            <a:normAutofit fontScale="90000"/>
          </a:bodyPr>
          <a:lstStyle/>
          <a:p>
            <a:r>
              <a:rPr lang="en-GB" sz="5400" dirty="0">
                <a:solidFill>
                  <a:srgbClr val="002060"/>
                </a:solidFill>
              </a:rPr>
              <a:t>Crime Data Integrity 95.59 % compliance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11458-7E12-E8B5-9AE4-DB71A2113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797629"/>
            <a:ext cx="4826223" cy="3395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/>
              <a:t>Gwent Police is outstanding at recording crime. </a:t>
            </a:r>
          </a:p>
          <a:p>
            <a:pPr marL="0" indent="0">
              <a:buNone/>
            </a:pPr>
            <a:r>
              <a:rPr lang="en-GB" sz="1600" dirty="0"/>
              <a:t>HMICFRS estimate that Gwent Police is recording 95.6 percent (+/- 2.3 percentage points) of all reported crime (excluding fraud). </a:t>
            </a:r>
          </a:p>
          <a:p>
            <a:pPr marL="0" indent="0">
              <a:buNone/>
            </a:pPr>
            <a:r>
              <a:rPr lang="en-GB" sz="1600" dirty="0"/>
              <a:t>That the force is recording 94.5 percent (+/- 4.2 percentage points) of violent offences. </a:t>
            </a:r>
          </a:p>
          <a:p>
            <a:pPr marL="0" indent="0">
              <a:buNone/>
            </a:pPr>
            <a:r>
              <a:rPr lang="en-GB" sz="1600" dirty="0"/>
              <a:t>The force is recording 98.0 percent (+/- 2.4 percentage points) of sexual offences.</a:t>
            </a:r>
            <a:endParaRPr lang="en-GB" sz="1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CC36AA-6F30-D580-00E5-10DA2EDF98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2"/>
          <a:stretch/>
        </p:blipFill>
        <p:spPr>
          <a:xfrm>
            <a:off x="6096000" y="10"/>
            <a:ext cx="609447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3444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24E335-2A7B-5A94-686D-C184640A2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1695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37A8749-862E-CBCF-AA5B-D00EAB05B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5135" y="599599"/>
            <a:ext cx="5841889" cy="129711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Quality of Investigation  and Vulnerability Projects</a:t>
            </a:r>
            <a:b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23" name="Graphic 22" descr="Magnifying glass">
            <a:extLst>
              <a:ext uri="{FF2B5EF4-FFF2-40B4-BE49-F238E27FC236}">
                <a16:creationId xmlns:a16="http://schemas.microsoft.com/office/drawing/2014/main" id="{7B462E4C-EED0-7AC8-60B4-FB63C295B9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470" y="1815320"/>
            <a:ext cx="4141760" cy="414176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253" y="-5977"/>
            <a:ext cx="6238675" cy="6863979"/>
            <a:chOff x="305" y="-5977"/>
            <a:chExt cx="6238675" cy="686397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54E76E-9EA8-FE2C-4097-DEF8FDA596E5}"/>
              </a:ext>
            </a:extLst>
          </p:cNvPr>
          <p:cNvSpPr txBox="1"/>
          <p:nvPr/>
        </p:nvSpPr>
        <p:spPr>
          <a:xfrm>
            <a:off x="5465135" y="1931567"/>
            <a:ext cx="58418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Workstreams have been established and strategic leads assigned, governance in place for both projects.</a:t>
            </a:r>
          </a:p>
          <a:p>
            <a:endParaRPr lang="en-GB" dirty="0"/>
          </a:p>
          <a:p>
            <a:r>
              <a:rPr lang="en-GB" dirty="0"/>
              <a:t>Benchmarking has taken place with top performing forces against HMICFRS Peel Inspections.</a:t>
            </a:r>
          </a:p>
          <a:p>
            <a:endParaRPr lang="en-GB" dirty="0"/>
          </a:p>
          <a:p>
            <a:r>
              <a:rPr lang="en-GB" dirty="0"/>
              <a:t>Immediate improvements to performance reporting put in place data reviewed and performance dashboards created</a:t>
            </a:r>
          </a:p>
          <a:p>
            <a:endParaRPr lang="en-GB" dirty="0"/>
          </a:p>
          <a:p>
            <a:r>
              <a:rPr lang="en-GB" dirty="0"/>
              <a:t>Focus on working practices and process improvement</a:t>
            </a:r>
          </a:p>
          <a:p>
            <a:endParaRPr lang="en-GB" dirty="0"/>
          </a:p>
          <a:p>
            <a:r>
              <a:rPr lang="en-GB" dirty="0"/>
              <a:t>Training reviewed and refreshed programme being delivered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3537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B8B10-2316-0010-D8A6-9DF3A153A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A924E0-4AB6-85A1-C3AF-00D25E1E6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46" y="2063729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br>
              <a:rPr lang="en-US" sz="1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16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Reviewed the Force Governance Model</a:t>
            </a:r>
            <a:b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C18B092D-84C3-EFBB-ED3D-DBF9C171DE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41618" y="340242"/>
            <a:ext cx="8756736" cy="615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0129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79DD51-FA0E-D4F8-47F3-3F7B32D56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FD6CFC3-BFAA-5467-7C63-E9265AFF3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9E99E8-E6DC-1707-2F59-837D996A9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824328A-E6DA-7142-4826-A3FA2A5086E7}"/>
              </a:ext>
            </a:extLst>
          </p:cNvPr>
          <p:cNvSpPr txBox="1"/>
          <p:nvPr/>
        </p:nvSpPr>
        <p:spPr>
          <a:xfrm>
            <a:off x="262890" y="4716989"/>
            <a:ext cx="37833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Increase Cost of the model</a:t>
            </a:r>
          </a:p>
          <a:p>
            <a:r>
              <a:rPr lang="en-GB" sz="2400" b="1" dirty="0">
                <a:solidFill>
                  <a:schemeClr val="bg1"/>
                </a:solidFill>
              </a:rPr>
              <a:t>£701,680 recurring</a:t>
            </a:r>
          </a:p>
        </p:txBody>
      </p:sp>
    </p:spTree>
    <p:extLst>
      <p:ext uri="{BB962C8B-B14F-4D97-AF65-F5344CB8AC3E}">
        <p14:creationId xmlns:p14="http://schemas.microsoft.com/office/powerpoint/2010/main" val="239124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525667-FC61-D591-7AE1-0546FAF52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D552E-4343-DA63-E327-5F71EC92F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 vert="horz" lIns="91440" tIns="45720" rIns="91440" bIns="45720" rtlCol="0">
            <a:normAutofit/>
          </a:bodyPr>
          <a:lstStyle/>
          <a:p>
            <a:br>
              <a:rPr lang="en-US" sz="3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Impact of the Community Action Team</a:t>
            </a:r>
            <a:b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0" name="Arc 39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74A9F34-063E-10DC-692E-2FEE23291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1500" b="1" dirty="0"/>
              <a:t>Community Action Team CAT launched to tackle crime and ASB hotspots sits within the Neighbourhood Pillar</a:t>
            </a:r>
          </a:p>
          <a:p>
            <a:pPr marL="0" indent="0">
              <a:buNone/>
            </a:pPr>
            <a:endParaRPr lang="en-GB" sz="1500" dirty="0"/>
          </a:p>
          <a:p>
            <a:r>
              <a:rPr lang="en-GB" sz="1500" b="1" dirty="0"/>
              <a:t>Launch Announcement – June 2025</a:t>
            </a:r>
            <a:br>
              <a:rPr lang="en-GB" sz="1500" dirty="0"/>
            </a:br>
            <a:r>
              <a:rPr lang="en-GB" sz="1500" dirty="0"/>
              <a:t>Gwent Police launched the Community Action Team to tackle crime and anti-social </a:t>
            </a:r>
            <a:r>
              <a:rPr lang="en-GB" sz="1500" dirty="0" err="1"/>
              <a:t>behavior</a:t>
            </a:r>
            <a:r>
              <a:rPr lang="en-GB" sz="1500" dirty="0"/>
              <a:t> (ASB) hotspots. The team includes 16 PCs, 10 PCSOs, 2 sergeants, and is led by Inspector Laura Paget. Focus areas include illegal off-road biking, drugs, vehicle crime and increasing neighbourhood visibility.</a:t>
            </a:r>
          </a:p>
          <a:p>
            <a:r>
              <a:rPr lang="en-GB" sz="1500" b="1" dirty="0"/>
              <a:t>PCC Blog – July 2025</a:t>
            </a:r>
            <a:br>
              <a:rPr lang="en-GB" sz="1500" dirty="0"/>
            </a:br>
            <a:r>
              <a:rPr lang="en-GB" sz="1500" dirty="0"/>
              <a:t>PCC Jane Mudd highlighted CAT’s role in Caerphilly, supported by local council funding. </a:t>
            </a:r>
          </a:p>
          <a:p>
            <a:r>
              <a:rPr lang="en-GB" sz="1500" b="1" dirty="0"/>
              <a:t>Early Impact – October 2025</a:t>
            </a:r>
            <a:br>
              <a:rPr lang="en-GB" sz="1500" dirty="0"/>
            </a:br>
            <a:r>
              <a:rPr lang="en-GB" sz="1500" dirty="0"/>
              <a:t>In just four months, CAT made 120 arrests and seized over 110 vehicles. Areas targeted include Tredegar, Blackwood, Llantarnam, and Alway. The team also supported investigations into shoplifting and drug-related crimes.</a:t>
            </a:r>
          </a:p>
          <a:p>
            <a:r>
              <a:rPr lang="en-GB" sz="1500" b="1" dirty="0"/>
              <a:t>Community Engagement and Expansion</a:t>
            </a:r>
            <a:br>
              <a:rPr lang="en-GB" sz="1500" dirty="0"/>
            </a:br>
            <a:r>
              <a:rPr lang="en-GB" sz="1500" dirty="0"/>
              <a:t>29 October 2025, CAT expanded its patrols to Llantarnam, Ebbw Vale, </a:t>
            </a:r>
            <a:r>
              <a:rPr lang="en-GB" sz="1500" dirty="0" err="1"/>
              <a:t>Aberbargoed</a:t>
            </a:r>
            <a:r>
              <a:rPr lang="en-GB" sz="1500" dirty="0"/>
              <a:t>, and Bettws. The team continues to analyse crime trends and engage with communities through initiatives such as Operation Lockwood and a new community messaging service.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60076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424DC-2302-2935-67C7-E24C07DEA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me | Cumbria Police">
            <a:extLst>
              <a:ext uri="{FF2B5EF4-FFF2-40B4-BE49-F238E27FC236}">
                <a16:creationId xmlns:a16="http://schemas.microsoft.com/office/drawing/2014/main" id="{550689B4-E3C5-6717-6468-158976952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8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52" name="Content Placeholder 4">
            <a:extLst>
              <a:ext uri="{FF2B5EF4-FFF2-40B4-BE49-F238E27FC236}">
                <a16:creationId xmlns:a16="http://schemas.microsoft.com/office/drawing/2014/main" id="{91A4C3C2-FE03-0840-9EEA-C0CA401350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8865327"/>
              </p:ext>
            </p:extLst>
          </p:nvPr>
        </p:nvGraphicFramePr>
        <p:xfrm>
          <a:off x="985157" y="2873828"/>
          <a:ext cx="10221686" cy="37712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61620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DB71E3-6BFD-FFE0-80CA-3BEFC32BA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blurry blue and green background&#10;&#10;AI-generated content may be incorrect.">
            <a:extLst>
              <a:ext uri="{FF2B5EF4-FFF2-40B4-BE49-F238E27FC236}">
                <a16:creationId xmlns:a16="http://schemas.microsoft.com/office/drawing/2014/main" id="{5579C5B5-3265-F79A-8C45-6D166CC9B0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5F01EF-8D5E-0B9A-CCD6-67D21D35B501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Op Lockwood Funding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0C4083-399A-A7C8-A073-E2D5E67819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0497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54836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D6B43E-63CF-C278-C208-A10B6F3917C8}"/>
              </a:ext>
            </a:extLst>
          </p:cNvPr>
          <p:cNvSpPr txBox="1"/>
          <p:nvPr/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97673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95345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3018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90690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88363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86035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3708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81380" algn="l" defTabSz="397673" rtl="0" eaLnBrk="1" latinLnBrk="0" hangingPunct="1">
              <a:defRPr sz="15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2024/25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D9E6E5-588B-DD67-02A2-B338ED4F0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89" y="624514"/>
            <a:ext cx="8938811" cy="61058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BEF9FB-B163-3E4C-8D77-6B9D594508C6}"/>
              </a:ext>
            </a:extLst>
          </p:cNvPr>
          <p:cNvSpPr txBox="1"/>
          <p:nvPr/>
        </p:nvSpPr>
        <p:spPr>
          <a:xfrm>
            <a:off x="6096000" y="127591"/>
            <a:ext cx="5546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Daily Demand for Gwent Police </a:t>
            </a:r>
          </a:p>
        </p:txBody>
      </p:sp>
    </p:spTree>
    <p:extLst>
      <p:ext uri="{BB962C8B-B14F-4D97-AF65-F5344CB8AC3E}">
        <p14:creationId xmlns:p14="http://schemas.microsoft.com/office/powerpoint/2010/main" val="1722116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65E60-2B94-715B-0839-9252684A0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HAVE: Made communities safer by</a:t>
            </a:r>
            <a:br>
              <a:rPr lang="en-US" sz="6000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C97C40-DC7B-EBA2-D521-03C12845D4E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93424" y="1753200"/>
            <a:ext cx="652967" cy="60195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D8AC28-5527-99A1-0784-1EEBCAE6FBF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94281" y="1753200"/>
            <a:ext cx="652967" cy="6019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E9E5E3-4105-C458-A9C6-4042B6FA90F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365624" y="3941999"/>
            <a:ext cx="946486" cy="5157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792BBF-AB93-AFCB-13CB-EA14696A9A7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58701" y="1753200"/>
            <a:ext cx="453396" cy="6740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1456F5-5004-B8D5-96D1-DCD7FA9F09F3}"/>
              </a:ext>
            </a:extLst>
          </p:cNvPr>
          <p:cNvSpPr txBox="1"/>
          <p:nvPr/>
        </p:nvSpPr>
        <p:spPr>
          <a:xfrm>
            <a:off x="6950831" y="4989600"/>
            <a:ext cx="1776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Residential Burglary of a Home Attendance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2025-26:  96.0%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2022-23:  75.0%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F68A8B-2FF9-B964-991F-9DC361081BA5}"/>
              </a:ext>
            </a:extLst>
          </p:cNvPr>
          <p:cNvSpPr txBox="1"/>
          <p:nvPr/>
        </p:nvSpPr>
        <p:spPr>
          <a:xfrm>
            <a:off x="3847537" y="2592291"/>
            <a:ext cx="1776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101 Calls – Answer Rate</a:t>
            </a:r>
          </a:p>
          <a:p>
            <a:pPr algn="ctr"/>
            <a:endParaRPr lang="en-GB" sz="1200" dirty="0">
              <a:solidFill>
                <a:srgbClr val="002060"/>
              </a:solidFill>
            </a:endParaRP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2025-26:  91.1%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2022-23:  59.0%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4FDA9B-1A5B-4E05-1413-961329C90AAD}"/>
              </a:ext>
            </a:extLst>
          </p:cNvPr>
          <p:cNvSpPr txBox="1"/>
          <p:nvPr/>
        </p:nvSpPr>
        <p:spPr>
          <a:xfrm>
            <a:off x="1643863" y="2592291"/>
            <a:ext cx="1952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999 Calls – Answered within 10 Seconds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2025-26:  97.0%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2022-23: 97:0%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824674-82C0-8315-2E83-E3FFF7F4BB50}"/>
              </a:ext>
            </a:extLst>
          </p:cNvPr>
          <p:cNvSpPr txBox="1"/>
          <p:nvPr/>
        </p:nvSpPr>
        <p:spPr>
          <a:xfrm>
            <a:off x="7963769" y="2603172"/>
            <a:ext cx="20432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Crimes Under Investigation</a:t>
            </a:r>
          </a:p>
          <a:p>
            <a:pPr algn="ctr"/>
            <a:endParaRPr lang="en-GB" sz="1200" b="1" dirty="0">
              <a:solidFill>
                <a:srgbClr val="002060"/>
              </a:solidFill>
            </a:endParaRPr>
          </a:p>
          <a:p>
            <a:pPr algn="ctr"/>
            <a:endParaRPr lang="en-GB" sz="600" b="1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October 2024: 10,347, a reduction of 1,432 since July 2024</a:t>
            </a:r>
          </a:p>
          <a:p>
            <a:pPr algn="ctr"/>
            <a:r>
              <a:rPr lang="en-GB" sz="900" b="1" dirty="0">
                <a:solidFill>
                  <a:srgbClr val="FF0000"/>
                </a:solidFill>
              </a:rPr>
              <a:t>This is the earliest comparable data range as this is a </a:t>
            </a:r>
            <a:r>
              <a:rPr lang="en-GB" sz="900" b="1">
                <a:solidFill>
                  <a:srgbClr val="FF0000"/>
                </a:solidFill>
              </a:rPr>
              <a:t>manual collection</a:t>
            </a:r>
            <a:r>
              <a:rPr lang="en-GB" sz="900" b="1">
                <a:solidFill>
                  <a:srgbClr val="002060"/>
                </a:solidFill>
              </a:rPr>
              <a:t> </a:t>
            </a:r>
            <a:endParaRPr lang="en-GB" sz="900" b="1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9FC000-69AA-3AAD-218A-0C997F4D161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91779" y="3942000"/>
            <a:ext cx="946486" cy="515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4E6B2A-3F49-63BB-1C9B-071230915E4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8742" y="3942000"/>
            <a:ext cx="946486" cy="5157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F40770-62CF-7E62-BE47-B7C6070C661E}"/>
              </a:ext>
            </a:extLst>
          </p:cNvPr>
          <p:cNvSpPr txBox="1"/>
          <p:nvPr/>
        </p:nvSpPr>
        <p:spPr>
          <a:xfrm>
            <a:off x="2997067" y="4989600"/>
            <a:ext cx="1776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Emergency Response Compliance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2025-26:  81.5%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2022-23:  45.8%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702C9A-A559-1ADA-393D-C3762169C489}"/>
              </a:ext>
            </a:extLst>
          </p:cNvPr>
          <p:cNvSpPr txBox="1"/>
          <p:nvPr/>
        </p:nvSpPr>
        <p:spPr>
          <a:xfrm>
            <a:off x="4973949" y="4989600"/>
            <a:ext cx="177607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Routine Response Compliance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2025-26:  86.8%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2022-23:  30.9%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0B7FF3-8EF1-F936-7908-01924B127C7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52397" y="1753200"/>
            <a:ext cx="652967" cy="60195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BEDE16F-58D4-40AA-4691-B2E81B4406EE}"/>
              </a:ext>
            </a:extLst>
          </p:cNvPr>
          <p:cNvSpPr txBox="1"/>
          <p:nvPr/>
        </p:nvSpPr>
        <p:spPr>
          <a:xfrm>
            <a:off x="5905653" y="2592291"/>
            <a:ext cx="1776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101 Calls – Abandonment Rate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2025-26:  9.0%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FYTD 2022-23:  41.0%</a:t>
            </a:r>
          </a:p>
        </p:txBody>
      </p:sp>
    </p:spTree>
    <p:extLst>
      <p:ext uri="{BB962C8B-B14F-4D97-AF65-F5344CB8AC3E}">
        <p14:creationId xmlns:p14="http://schemas.microsoft.com/office/powerpoint/2010/main" val="91144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31DF4-421F-5F15-913D-D94AAEDA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96B7-7937-D1F5-344F-D3F06874B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9246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FOCUS: Operational Delivery</a:t>
            </a:r>
            <a:endParaRPr lang="en-US" sz="2800" dirty="0">
              <a:solidFill>
                <a:srgbClr val="0F2B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DBB281-7294-AC41-E660-9D27E804B000}"/>
              </a:ext>
            </a:extLst>
          </p:cNvPr>
          <p:cNvSpPr txBox="1"/>
          <p:nvPr/>
        </p:nvSpPr>
        <p:spPr>
          <a:xfrm>
            <a:off x="838199" y="1084521"/>
            <a:ext cx="108363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Our Force Contact and Control continue to deliver excellent service to the public and remains in 1</a:t>
            </a:r>
            <a:r>
              <a:rPr lang="en-GB" baseline="30000" dirty="0"/>
              <a:t>st</a:t>
            </a:r>
            <a:r>
              <a:rPr lang="en-GB" dirty="0"/>
              <a:t> place for answering 999 calls within 10 seconds against our most similar forces a position that has been held since 1</a:t>
            </a:r>
            <a:r>
              <a:rPr lang="en-GB" baseline="30000" dirty="0"/>
              <a:t>st</a:t>
            </a:r>
            <a:r>
              <a:rPr lang="en-GB" dirty="0"/>
              <a:t> April 2023.  UK wide Gwent sit consistently within the top 3. 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B3438D-99AA-6CC9-C487-54489FA25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55" y="1901527"/>
            <a:ext cx="8966089" cy="477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611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31DF4-421F-5F15-913D-D94AAEDA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296B7-7937-D1F5-344F-D3F06874B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59246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FOCUS: Operational Delivery</a:t>
            </a:r>
            <a:endParaRPr lang="en-US" sz="2800" dirty="0">
              <a:solidFill>
                <a:srgbClr val="0F2B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42250A-2EA6-8587-B37B-EB59CA081D03}"/>
              </a:ext>
            </a:extLst>
          </p:cNvPr>
          <p:cNvSpPr/>
          <p:nvPr/>
        </p:nvSpPr>
        <p:spPr>
          <a:xfrm>
            <a:off x="725384" y="849292"/>
            <a:ext cx="3861003" cy="87203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F2B66"/>
                </a:solidFill>
                <a:latin typeface="Arial"/>
                <a:cs typeface="Arial"/>
              </a:rPr>
              <a:t>Response Rates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DEDC02-BB5F-9D6A-830B-AB331274E6B2}"/>
              </a:ext>
            </a:extLst>
          </p:cNvPr>
          <p:cNvSpPr txBox="1"/>
          <p:nvPr/>
        </p:nvSpPr>
        <p:spPr>
          <a:xfrm>
            <a:off x="725384" y="5072039"/>
            <a:ext cx="6094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The force continues to maintain the improvements seen in 2023/2024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00047E8-B58E-EBCD-B63A-E66E3A381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386" y="1367032"/>
            <a:ext cx="5072312" cy="24508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8EAC5A4-BF8F-CC43-72F2-0D2077D51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304" y="1367032"/>
            <a:ext cx="5072312" cy="24508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8217D3-6B4C-DE71-2D81-219F4A403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674" y="3981282"/>
            <a:ext cx="4151736" cy="5364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7746934-2398-18AD-6381-141C733862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4590" y="3981282"/>
            <a:ext cx="4151736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72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31DF4-421F-5F15-913D-D94AAEDA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also </a:t>
            </a:r>
            <a:r>
              <a:rPr lang="en-US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investigated crime and brought offenders to justice, resulting in:</a:t>
            </a:r>
            <a:r>
              <a:rPr lang="en-GB" sz="3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777060-CA5B-0B95-EE83-3D141028916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01140" y="3942000"/>
            <a:ext cx="438150" cy="571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0535DD-803A-C8F8-6A9E-81AEEB53A5D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23377" y="1753200"/>
            <a:ext cx="438150" cy="571500"/>
          </a:xfrm>
          <a:prstGeom prst="rect">
            <a:avLst/>
          </a:prstGeom>
        </p:spPr>
      </p:pic>
      <p:pic>
        <p:nvPicPr>
          <p:cNvPr id="10" name="Picture 9" descr="A white line drawing of a building&#10;&#10;Description automatically generated">
            <a:extLst>
              <a:ext uri="{FF2B5EF4-FFF2-40B4-BE49-F238E27FC236}">
                <a16:creationId xmlns:a16="http://schemas.microsoft.com/office/drawing/2014/main" id="{81E66634-42FB-5C0B-AD37-C55541D3C5D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32201" y="1753200"/>
            <a:ext cx="821868" cy="6019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64E8BC-6011-D29A-154C-8CD054D6DC1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501140" y="1754076"/>
            <a:ext cx="453396" cy="6740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50EF3F-B1C4-848D-BF8C-92E7A1065DD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859357" y="1753200"/>
            <a:ext cx="453396" cy="6740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8E0615E-2289-6ABC-F91A-B121A0B738F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16437" y="3943339"/>
            <a:ext cx="453396" cy="6740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F9E9374-2D02-4C74-A6B8-2CC43546DC1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62205" y="3942000"/>
            <a:ext cx="6477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3E34AD8-8F42-249B-4189-BE09C9D82B26}"/>
              </a:ext>
            </a:extLst>
          </p:cNvPr>
          <p:cNvSpPr txBox="1"/>
          <p:nvPr/>
        </p:nvSpPr>
        <p:spPr>
          <a:xfrm>
            <a:off x="3912098" y="4989600"/>
            <a:ext cx="1616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Robbery Vs FYTD 2022-23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Increased Solved  Rate by 1.4pp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B85AE-41C9-A646-E0C7-5C4ED714571D}"/>
              </a:ext>
            </a:extLst>
          </p:cNvPr>
          <p:cNvSpPr txBox="1"/>
          <p:nvPr/>
        </p:nvSpPr>
        <p:spPr>
          <a:xfrm>
            <a:off x="1268343" y="2689200"/>
            <a:ext cx="1616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Drug Offences Vs FYTD 2022-23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Increased Solved  Rate by 3.4pp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08667-9FC1-FA32-0E75-2F3C36323A66}"/>
              </a:ext>
            </a:extLst>
          </p:cNvPr>
          <p:cNvSpPr txBox="1"/>
          <p:nvPr/>
        </p:nvSpPr>
        <p:spPr>
          <a:xfrm>
            <a:off x="3973742" y="2690336"/>
            <a:ext cx="14782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Shoplifting Vs </a:t>
            </a:r>
          </a:p>
          <a:p>
            <a:pPr algn="ctr"/>
            <a:r>
              <a:rPr lang="en-GB" sz="1200" dirty="0">
                <a:solidFill>
                  <a:srgbClr val="002060"/>
                </a:solidFill>
              </a:rPr>
              <a:t>FYTD 2022-23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Increased Solved  Rate by 10.4pp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82ABBF6-49B5-B316-1E15-CF58460EBFF3}"/>
              </a:ext>
            </a:extLst>
          </p:cNvPr>
          <p:cNvSpPr txBox="1"/>
          <p:nvPr/>
        </p:nvSpPr>
        <p:spPr>
          <a:xfrm>
            <a:off x="6593684" y="2689200"/>
            <a:ext cx="1616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Outcome 18 Vs</a:t>
            </a:r>
          </a:p>
          <a:p>
            <a:pPr algn="ctr"/>
            <a:r>
              <a:rPr lang="en-GB" sz="1200" dirty="0">
                <a:solidFill>
                  <a:srgbClr val="002060"/>
                </a:solidFill>
              </a:rPr>
              <a:t>FYTD 2022-23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Reduced ‘No Suspect identified’ by 2.7pp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A01FB3-AB4C-8C33-9212-199CA7ED06CF}"/>
              </a:ext>
            </a:extLst>
          </p:cNvPr>
          <p:cNvSpPr txBox="1"/>
          <p:nvPr/>
        </p:nvSpPr>
        <p:spPr>
          <a:xfrm>
            <a:off x="9129867" y="2690336"/>
            <a:ext cx="19335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Neighbourhood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Newly formed Community Action Team have made 120 arrests since inception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B44954-4FEA-C478-87D4-5AD461950385}"/>
              </a:ext>
            </a:extLst>
          </p:cNvPr>
          <p:cNvSpPr txBox="1"/>
          <p:nvPr/>
        </p:nvSpPr>
        <p:spPr>
          <a:xfrm>
            <a:off x="1268343" y="4989600"/>
            <a:ext cx="1616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Repeat Victims Vs 12m to October 2023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Reduction of Repeat Victims by 9.2%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31553D-A08C-F271-7D4F-2EBFEFA12648}"/>
              </a:ext>
            </a:extLst>
          </p:cNvPr>
          <p:cNvSpPr txBox="1"/>
          <p:nvPr/>
        </p:nvSpPr>
        <p:spPr>
          <a:xfrm>
            <a:off x="9277938" y="4988203"/>
            <a:ext cx="16162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Anti Social Behaviour Vs FYTD 2022-23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Reduction of Personal ASB by 20.4%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959C0A-6471-B78E-D181-DE8FD8FF784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183888" y="3980100"/>
            <a:ext cx="438150" cy="571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A22AF0-52E0-F734-A6D2-BAD1EE71E146}"/>
              </a:ext>
            </a:extLst>
          </p:cNvPr>
          <p:cNvSpPr txBox="1"/>
          <p:nvPr/>
        </p:nvSpPr>
        <p:spPr>
          <a:xfrm>
            <a:off x="6594846" y="5027700"/>
            <a:ext cx="16162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2060"/>
                </a:solidFill>
              </a:rPr>
              <a:t>Serious Violence Vs FYTD 2022-23</a:t>
            </a:r>
          </a:p>
          <a:p>
            <a:pPr algn="ctr"/>
            <a:endParaRPr lang="en-GB" sz="600" dirty="0">
              <a:solidFill>
                <a:srgbClr val="002060"/>
              </a:solidFill>
            </a:endParaRPr>
          </a:p>
          <a:p>
            <a:pPr algn="ctr"/>
            <a:r>
              <a:rPr lang="en-GB" sz="1200" b="1" dirty="0">
                <a:solidFill>
                  <a:srgbClr val="002060"/>
                </a:solidFill>
              </a:rPr>
              <a:t>Increased Solved  Rate by 2.2pp</a:t>
            </a:r>
          </a:p>
        </p:txBody>
      </p:sp>
    </p:spTree>
    <p:extLst>
      <p:ext uri="{BB962C8B-B14F-4D97-AF65-F5344CB8AC3E}">
        <p14:creationId xmlns:p14="http://schemas.microsoft.com/office/powerpoint/2010/main" val="400876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397346-570C-1AA0-7479-2C182233C4F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343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655A23-360A-F1BE-DDE8-9E3F542B7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Key Areas: Operational Delivery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EDC93A-893A-71B8-26D0-CBB3662C7F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5269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070798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B3C8C5-3D93-4F92-6E85-25570FBAAFF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7707" b="770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2138B2-B4F0-BAAD-F811-166CE38C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Our Focus: Our People 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13FA1E-E1FA-6DF1-D90A-33A2FD7B1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9080729"/>
              </p:ext>
            </p:extLst>
          </p:nvPr>
        </p:nvGraphicFramePr>
        <p:xfrm>
          <a:off x="838200" y="1253331"/>
          <a:ext cx="10515600" cy="5239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226486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138B2-B4F0-BAAD-F811-166CE38C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b="1">
                <a:latin typeface="Arial" panose="020B0604020202020204" pitchFamily="34" charset="0"/>
                <a:cs typeface="Arial" panose="020B0604020202020204" pitchFamily="34" charset="0"/>
              </a:rPr>
              <a:t>Process efficiency through technology</a:t>
            </a:r>
            <a:br>
              <a:rPr lang="en-US" sz="4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EE888-38C3-8D66-7F0F-3FC744C19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fontScale="92500" lnSpcReduction="10000"/>
          </a:bodyPr>
          <a:lstStyle/>
          <a:p>
            <a:pPr lvl="0"/>
            <a:r>
              <a:rPr lang="en-GB" dirty="0"/>
              <a:t>Automate workflows with M365</a:t>
            </a:r>
            <a:endParaRPr lang="en-GB" sz="2400" dirty="0"/>
          </a:p>
          <a:p>
            <a:pPr lvl="0"/>
            <a:r>
              <a:rPr lang="en-GB" dirty="0"/>
              <a:t>AI CoPilot efficiency drive</a:t>
            </a:r>
            <a:endParaRPr lang="en-GB" sz="2400" dirty="0"/>
          </a:p>
          <a:p>
            <a:pPr lvl="0"/>
            <a:r>
              <a:rPr lang="en-GB" dirty="0"/>
              <a:t>Continuous Improvement: streamline Info Governance, Offender &amp; Victim Services, Business Support</a:t>
            </a:r>
            <a:endParaRPr lang="en-GB" sz="2400" dirty="0"/>
          </a:p>
          <a:p>
            <a:pPr lvl="0"/>
            <a:r>
              <a:rPr lang="en-GB" dirty="0"/>
              <a:t>Robotic Process Automation – Niche and Info Services</a:t>
            </a:r>
            <a:endParaRPr lang="en-GB" sz="2400" dirty="0"/>
          </a:p>
          <a:p>
            <a:pPr lvl="0"/>
            <a:r>
              <a:rPr lang="en-GB" dirty="0"/>
              <a:t>Advanced Data Analytics </a:t>
            </a:r>
            <a:endParaRPr lang="en-GB" sz="2400" dirty="0"/>
          </a:p>
          <a:p>
            <a:pPr lvl="0"/>
            <a:r>
              <a:rPr lang="en-GB" dirty="0"/>
              <a:t>Citizen First- putting people at the heart of service</a:t>
            </a:r>
            <a:endParaRPr lang="en-GB" sz="2400" dirty="0"/>
          </a:p>
          <a:p>
            <a:endParaRPr lang="en-GB" sz="2400"/>
          </a:p>
          <a:p>
            <a:endParaRPr lang="en-GB" sz="1700" dirty="0"/>
          </a:p>
        </p:txBody>
      </p:sp>
      <p:pic>
        <p:nvPicPr>
          <p:cNvPr id="5" name="Picture 4" descr="Digital financial graph">
            <a:extLst>
              <a:ext uri="{FF2B5EF4-FFF2-40B4-BE49-F238E27FC236}">
                <a16:creationId xmlns:a16="http://schemas.microsoft.com/office/drawing/2014/main" id="{C6D07128-52E0-D609-660C-439E4BBB3D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817" r="14068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8181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138B2-B4F0-BAAD-F811-166CE38C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  <a:latin typeface="Arial"/>
                <a:cs typeface="Arial"/>
              </a:rPr>
              <a:t>Our Challenges</a:t>
            </a:r>
            <a:br>
              <a:rPr lang="en-US" sz="4000" b="1">
                <a:solidFill>
                  <a:srgbClr val="FFFFFF"/>
                </a:solidFill>
                <a:latin typeface="Arial"/>
                <a:cs typeface="Arial"/>
              </a:rPr>
            </a:br>
            <a:b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2FFA9EC-A8E1-D210-5227-6464B01E8F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551014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447482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2138B2-B4F0-BAAD-F811-166CE38C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  <a:latin typeface="Arial"/>
                <a:cs typeface="Arial"/>
              </a:rPr>
              <a:t>Our Challenges</a:t>
            </a:r>
            <a:br>
              <a:rPr lang="en-US" sz="4000" b="1">
                <a:solidFill>
                  <a:srgbClr val="FFFFFF"/>
                </a:solidFill>
                <a:latin typeface="Arial"/>
                <a:cs typeface="Arial"/>
              </a:rPr>
            </a:br>
            <a:br>
              <a:rPr lang="en-US"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C728F47-4433-DDAE-7CF6-4566A54AC3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523377"/>
              </p:ext>
            </p:extLst>
          </p:nvPr>
        </p:nvGraphicFramePr>
        <p:xfrm>
          <a:off x="4905052" y="750440"/>
          <a:ext cx="6666833" cy="4856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14980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D8D5BA-C9CE-47C0-8E0A-AB50044D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E9E58EFD-B942-F40B-977C-EA6E92C51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/>
              <a:t>Case Study – Victim of Cyber Fraud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C57F9D-F422-DB48-FA33-6195A89D6B6F}"/>
              </a:ext>
            </a:extLst>
          </p:cNvPr>
          <p:cNvSpPr txBox="1"/>
          <p:nvPr/>
        </p:nvSpPr>
        <p:spPr>
          <a:xfrm>
            <a:off x="640080" y="2872899"/>
            <a:ext cx="4823460" cy="33206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Mrs</a:t>
            </a:r>
            <a:r>
              <a:rPr lang="en-US" sz="1700" dirty="0"/>
              <a:t> Edith Thomas is an 82-year-old widow living alone in a rural village in Gwent.  She has limited digital literacy but uses her tablet to stay in touch with family and manage her pension online.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In June 2025, Edith received an email appearing to be from her bank, warning her of suspicious activity.  The email contained a link to a fake website where she was prompted to enter her banking credentials.  Within hours £4000 was withdrawn from her account.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46C4248-F72D-2B8A-8CED-F0F2C1BC06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51" r="-1" b="31100"/>
          <a:stretch>
            <a:fillRect/>
          </a:stretch>
        </p:blipFill>
        <p:spPr>
          <a:xfrm>
            <a:off x="5795010" y="10"/>
            <a:ext cx="639546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9193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515CE3-4155-8E8E-2DB6-AFBB4976C1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4311" b="1142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1D7EE-E133-E9A2-943F-CDA6757F5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Case Study – Victim of Cyber Fraud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7D5E7F-0B5D-7532-A67D-B218A7A591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984261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1152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38B2-B4F0-BAAD-F811-166CE38C5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9385"/>
            <a:ext cx="10515600" cy="1325563"/>
          </a:xfrm>
        </p:spPr>
        <p:txBody>
          <a:bodyPr/>
          <a:lstStyle/>
          <a:p>
            <a:pPr algn="ctr"/>
            <a:r>
              <a:rPr lang="en-US" sz="4400" b="1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Risks:</a:t>
            </a:r>
            <a:br>
              <a:rPr lang="en-US" sz="4400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EE888-38C3-8D66-7F0F-3FC744C19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84" y="921861"/>
            <a:ext cx="10515600" cy="435133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Limited opportunities for savings- Police officer numbers are protected by Op Uplift and Neighbourhood Policing Pledge and PCSO numbers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Ongoing Cost of Living Crisis; on our communities and our people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Continued pressure on overtime budgets from ongoing demand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No Funding Formula introduction built into the projections.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Taser replacement – cost pressure</a:t>
            </a:r>
          </a:p>
          <a:p>
            <a:pPr marL="285750" indent="-285750">
              <a:lnSpc>
                <a:spcPct val="150000"/>
              </a:lnSpc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Sentencing review &amp; No NPG – Significant risk if no Home Office funding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/>
                <a:cs typeface="Arial"/>
              </a:rPr>
              <a:t>Equality Diversity and Inclusion portfolio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9600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Assumption we will have an establishment of 1535 officers, 144 PCSOs (70 WG GP funded by GP 74) and 849.62 funded staff  for the full year</a:t>
            </a:r>
            <a:r>
              <a:rPr lang="en-GB" sz="4400" dirty="0">
                <a:solidFill>
                  <a:srgbClr val="0F2B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53085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4D4331-6111-9648-1F96-F77DA73B1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EFF00F-F28F-F98E-313E-16B01E278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4600" b="1">
                <a:latin typeface="Arial" panose="020B0604020202020204" pitchFamily="34" charset="0"/>
                <a:cs typeface="Arial" panose="020B0604020202020204" pitchFamily="34" charset="0"/>
              </a:rPr>
              <a:t>The Ask:</a:t>
            </a:r>
            <a:br>
              <a:rPr lang="en-US" sz="46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4600"/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741FE-6693-53D4-4D01-9D0321AA1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GB" sz="2400" dirty="0"/>
              <a:t>Support for a budget that enables further transformation, meets the legislative and national changes and challenges faced by policing and helps Gwent Police build on and restore public confidence.</a:t>
            </a:r>
          </a:p>
          <a:p>
            <a:endParaRPr lang="en-GB" sz="2400" dirty="0"/>
          </a:p>
          <a:p>
            <a:pPr marL="0" indent="0">
              <a:buNone/>
            </a:pPr>
            <a:endParaRPr lang="en-GB" sz="1700" dirty="0"/>
          </a:p>
          <a:p>
            <a:pPr marL="0" indent="0">
              <a:buNone/>
            </a:pPr>
            <a:endParaRPr lang="en-GB" sz="1700" dirty="0"/>
          </a:p>
          <a:p>
            <a:pPr marL="0" indent="0">
              <a:buNone/>
            </a:pPr>
            <a:r>
              <a:rPr lang="en-GB" sz="1700" dirty="0"/>
              <a:t>Mark </a:t>
            </a:r>
            <a:r>
              <a:rPr lang="en-GB" sz="1700" dirty="0" err="1"/>
              <a:t>Hobrough</a:t>
            </a:r>
            <a:endParaRPr lang="en-GB" sz="1700" dirty="0"/>
          </a:p>
          <a:p>
            <a:pPr marL="0" indent="0">
              <a:buNone/>
            </a:pPr>
            <a:r>
              <a:rPr lang="en-GB" sz="1700" dirty="0"/>
              <a:t>Chief Constable</a:t>
            </a:r>
          </a:p>
          <a:p>
            <a:pPr marL="0" indent="0">
              <a:buNone/>
            </a:pPr>
            <a:r>
              <a:rPr lang="en-GB" sz="1700" dirty="0"/>
              <a:t>Gwent Police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88EC2F-5CD8-CD1C-2BEE-AAC2310449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74" r="2293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4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22E26D63-1219-FD49-9722-7421F266C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E2EF665E-6FE1-CA57-53FA-54BBB82EE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15" y="474134"/>
            <a:ext cx="4458116" cy="159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30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18F42B2AE5CA46A49B8FE2E28CF54D" ma:contentTypeVersion="3" ma:contentTypeDescription="Create a new document." ma:contentTypeScope="" ma:versionID="f328e3d2879f71795647b3898fcd9f92">
  <xsd:schema xmlns:xsd="http://www.w3.org/2001/XMLSchema" xmlns:xs="http://www.w3.org/2001/XMLSchema" xmlns:p="http://schemas.microsoft.com/office/2006/metadata/properties" xmlns:ns2="e24ad573-17c5-4165-b03e-ce4e17f26247" targetNamespace="http://schemas.microsoft.com/office/2006/metadata/properties" ma:root="true" ma:fieldsID="58c98c00c4e3777b3b14fc7713ba72bf" ns2:_="">
    <xsd:import namespace="e24ad573-17c5-4165-b03e-ce4e17f262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4ad573-17c5-4165-b03e-ce4e17f262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BB301F-B047-4476-AA05-2CEE2CE5BB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4ad573-17c5-4165-b03e-ce4e17f262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A2A7DE7-85F4-469C-A25B-C5874286ADE7}">
  <ds:schemaRefs>
    <ds:schemaRef ds:uri="http://purl.org/dc/elements/1.1/"/>
    <ds:schemaRef ds:uri="http://schemas.microsoft.com/office/2006/documentManagement/types"/>
    <ds:schemaRef ds:uri="53a70ca0-3393-4de6-be19-6714f1948a04"/>
    <ds:schemaRef ds:uri="71402390-f531-407b-bd8d-c99836f7d335"/>
    <ds:schemaRef ds:uri="http://purl.org/dc/terms/"/>
    <ds:schemaRef ds:uri="http://schemas.openxmlformats.org/package/2006/metadata/core-properties"/>
    <ds:schemaRef ds:uri="http://purl.org/dc/dcmitype/"/>
    <ds:schemaRef ds:uri="ff1ea0a1-a65e-49e8-9bc5-1073f0f4f03e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0DD9C62-3383-4890-87D6-505EF12857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2898</TotalTime>
  <Words>1883</Words>
  <Application>Microsoft Office PowerPoint</Application>
  <PresentationFormat>Widescreen</PresentationFormat>
  <Paragraphs>258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Aptos Display</vt:lpstr>
      <vt:lpstr>Arial</vt:lpstr>
      <vt:lpstr>Office Theme</vt:lpstr>
      <vt:lpstr>PowerPoint Presentation</vt:lpstr>
      <vt:lpstr> </vt:lpstr>
      <vt:lpstr>Context </vt:lpstr>
      <vt:lpstr>National Impact on Local Resourcing – 1st January to 1st October 2025</vt:lpstr>
      <vt:lpstr>HMICFRS Peel Inspection 2025</vt:lpstr>
      <vt:lpstr>Crime Data Integrity 95.59 % compliance</vt:lpstr>
      <vt:lpstr>Quality of Investigation  and Vulnerability Projects   </vt:lpstr>
      <vt:lpstr>   Reviewed the Force Governance Model   </vt:lpstr>
      <vt:lpstr>PowerPoint Presentation</vt:lpstr>
      <vt:lpstr>   Impact of the Community Action Team   </vt:lpstr>
      <vt:lpstr>PowerPoint Presentation</vt:lpstr>
      <vt:lpstr>PowerPoint Presentation</vt:lpstr>
      <vt:lpstr>PowerPoint Presentation</vt:lpstr>
      <vt:lpstr>WE HAVE: Made communities safer by </vt:lpstr>
      <vt:lpstr> </vt:lpstr>
      <vt:lpstr> </vt:lpstr>
      <vt:lpstr>We have also investigated crime and brought offenders to justice, resulting in: </vt:lpstr>
      <vt:lpstr>Key Areas: Operational Delivery </vt:lpstr>
      <vt:lpstr>Our Focus: Our People  </vt:lpstr>
      <vt:lpstr>Process efficiency through technology </vt:lpstr>
      <vt:lpstr>Our Challenges  </vt:lpstr>
      <vt:lpstr>Our Challenges  </vt:lpstr>
      <vt:lpstr>Case Study – Victim of Cyber Fraud</vt:lpstr>
      <vt:lpstr>Case Study – Victim of Cyber Fraud</vt:lpstr>
      <vt:lpstr>Risks: </vt:lpstr>
      <vt:lpstr>The Ask: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Hobrough, Mark</dc:creator>
  <cp:lastModifiedBy>Garwood, Darren</cp:lastModifiedBy>
  <cp:revision>73</cp:revision>
  <dcterms:created xsi:type="dcterms:W3CDTF">2024-12-11T09:36:53Z</dcterms:created>
  <dcterms:modified xsi:type="dcterms:W3CDTF">2026-01-20T11:23:25Z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2acd28b-79a3-4a0f-b0ff-4b75658b1549_Enabled">
    <vt:lpwstr>true</vt:lpwstr>
  </property>
  <property fmtid="{D5CDD505-2E9C-101B-9397-08002B2CF9AE}" pid="3" name="MSIP_Label_f2acd28b-79a3-4a0f-b0ff-4b75658b1549_SetDate">
    <vt:lpwstr>2024-12-11T10:29:52Z</vt:lpwstr>
  </property>
  <property fmtid="{D5CDD505-2E9C-101B-9397-08002B2CF9AE}" pid="4" name="MSIP_Label_f2acd28b-79a3-4a0f-b0ff-4b75658b1549_Method">
    <vt:lpwstr>Standard</vt:lpwstr>
  </property>
  <property fmtid="{D5CDD505-2E9C-101B-9397-08002B2CF9AE}" pid="5" name="MSIP_Label_f2acd28b-79a3-4a0f-b0ff-4b75658b1549_Name">
    <vt:lpwstr>OFFICIAL</vt:lpwstr>
  </property>
  <property fmtid="{D5CDD505-2E9C-101B-9397-08002B2CF9AE}" pid="6" name="MSIP_Label_f2acd28b-79a3-4a0f-b0ff-4b75658b1549_SiteId">
    <vt:lpwstr>e46c8472-ef5d-4b63-bc74-4a60db42c371</vt:lpwstr>
  </property>
  <property fmtid="{D5CDD505-2E9C-101B-9397-08002B2CF9AE}" pid="7" name="MSIP_Label_f2acd28b-79a3-4a0f-b0ff-4b75658b1549_ActionId">
    <vt:lpwstr>43871c0e-e1e9-4076-ae86-8f1b2e184415</vt:lpwstr>
  </property>
  <property fmtid="{D5CDD505-2E9C-101B-9397-08002B2CF9AE}" pid="8" name="MSIP_Label_f2acd28b-79a3-4a0f-b0ff-4b75658b1549_ContentBits">
    <vt:lpwstr>0</vt:lpwstr>
  </property>
  <property fmtid="{D5CDD505-2E9C-101B-9397-08002B2CF9AE}" pid="9" name="ContentTypeId">
    <vt:lpwstr>0x010100BF18F42B2AE5CA46A49B8FE2E28CF54D</vt:lpwstr>
  </property>
  <property fmtid="{D5CDD505-2E9C-101B-9397-08002B2CF9AE}" pid="10" name="CI_Program_Management_Files">
    <vt:lpwstr/>
  </property>
</Properties>
</file>