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256" r:id="rId5"/>
    <p:sldId id="266"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148"/>
    <a:srgbClr val="0D2B67"/>
    <a:srgbClr val="0D2A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3F04A-60AD-585F-EE52-156717CF62AD}" v="39" dt="2025-11-24T13:05:05.189"/>
    <p1510:client id="{4C76DDC8-A49A-A896-5101-000700ADF74B}" v="57" dt="2025-11-24T12:19:24.066"/>
    <p1510:client id="{90912CBB-B698-238E-C933-EE8F1A4EE18B}" v="544" dt="2025-11-25T11:17:04.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8" d="100"/>
          <a:sy n="98" d="100"/>
        </p:scale>
        <p:origin x="1038" y="31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BEEBD6-E767-A64E-967A-6B73CB1B50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59A22C-BE02-774E-9513-05469B2929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2D339A-96F6-E041-920A-ADF0CA63CD2E}" type="datetimeFigureOut">
              <a:rPr lang="en-US" smtClean="0"/>
              <a:t>11/25/2025</a:t>
            </a:fld>
            <a:endParaRPr lang="en-US"/>
          </a:p>
        </p:txBody>
      </p:sp>
      <p:sp>
        <p:nvSpPr>
          <p:cNvPr id="4" name="Footer Placeholder 3">
            <a:extLst>
              <a:ext uri="{FF2B5EF4-FFF2-40B4-BE49-F238E27FC236}">
                <a16:creationId xmlns:a16="http://schemas.microsoft.com/office/drawing/2014/main" id="{B59C56D9-CAB5-064C-9D79-1C2A599E68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E90338-B1CF-8145-AE6D-75EF2ED3A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DDB404-999C-8E45-9CC0-62A59EBAC2F1}" type="slidenum">
              <a:rPr lang="en-US" smtClean="0"/>
              <a:t>‹#›</a:t>
            </a:fld>
            <a:endParaRPr lang="en-US"/>
          </a:p>
        </p:txBody>
      </p:sp>
    </p:spTree>
    <p:extLst>
      <p:ext uri="{BB962C8B-B14F-4D97-AF65-F5344CB8AC3E}">
        <p14:creationId xmlns:p14="http://schemas.microsoft.com/office/powerpoint/2010/main" val="3726826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E99C4-5654-BA4B-B82A-F5D7BE6E471C}"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3717A-C6E4-1C46-B1FA-B9E4FCE2618A}" type="slidenum">
              <a:rPr lang="en-US" smtClean="0"/>
              <a:t>‹#›</a:t>
            </a:fld>
            <a:endParaRPr lang="en-US"/>
          </a:p>
        </p:txBody>
      </p:sp>
    </p:spTree>
    <p:extLst>
      <p:ext uri="{BB962C8B-B14F-4D97-AF65-F5344CB8AC3E}">
        <p14:creationId xmlns:p14="http://schemas.microsoft.com/office/powerpoint/2010/main" val="55189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Subtitle – Arial: Bold. Sentence case. 24 Pt.</a:t>
            </a:r>
            <a:endParaRPr lang="en-GB"/>
          </a:p>
          <a:p>
            <a:r>
              <a:rPr lang="en-GB"/>
              <a:t> </a:t>
            </a:r>
          </a:p>
          <a:p>
            <a:r>
              <a:rPr lang="en-GB" b="1"/>
              <a:t>Main text </a:t>
            </a:r>
            <a:r>
              <a:rPr lang="en-GB"/>
              <a:t>– Arial: Reg. Sentence case. 20 Pt.</a:t>
            </a:r>
          </a:p>
          <a:p>
            <a:r>
              <a:rPr lang="en-GB" b="1"/>
              <a:t> </a:t>
            </a:r>
            <a:endParaRPr lang="en-GB"/>
          </a:p>
          <a:p>
            <a:pPr lvl="0"/>
            <a:r>
              <a:rPr lang="en-GB" b="1"/>
              <a:t>Bullet Points</a:t>
            </a:r>
            <a:r>
              <a:rPr lang="en-GB"/>
              <a:t> – Arial: Reg. Sentence case. 20 Pt. Line Spacing 1.5.</a:t>
            </a:r>
          </a:p>
          <a:p>
            <a:pPr lvl="0"/>
            <a:endParaRPr lang="en-GB"/>
          </a:p>
          <a:p>
            <a:pPr lvl="0"/>
            <a:r>
              <a:rPr lang="en-GB" b="1"/>
              <a:t>Bold where appropriate.</a:t>
            </a:r>
          </a:p>
          <a:p>
            <a:pPr lvl="0"/>
            <a:endParaRPr lang="en-GB" b="1"/>
          </a:p>
          <a:p>
            <a:pPr lvl="0"/>
            <a:r>
              <a:rPr lang="en-GB" b="1"/>
              <a:t>Alternate slide formats between Left &amp; Right.</a:t>
            </a:r>
            <a:endParaRPr lang="en-GB"/>
          </a:p>
          <a:p>
            <a:r>
              <a:rPr lang="en-GB" b="1"/>
              <a:t> </a:t>
            </a:r>
            <a:endParaRPr lang="en-GB"/>
          </a:p>
          <a:p>
            <a:r>
              <a:rPr lang="en-GB" b="1"/>
              <a:t>Do not:</a:t>
            </a:r>
            <a:endParaRPr lang="en-GB"/>
          </a:p>
          <a:p>
            <a:pPr marL="171450" lvl="0" indent="-171450">
              <a:lnSpc>
                <a:spcPct val="150000"/>
              </a:lnSpc>
              <a:buFont typeface="Arial" panose="020B0604020202020204" pitchFamily="34" charset="0"/>
              <a:buChar char="•"/>
            </a:pPr>
            <a:r>
              <a:rPr lang="en-GB"/>
              <a:t>Change text colour.</a:t>
            </a:r>
          </a:p>
          <a:p>
            <a:pPr marL="171450" lvl="0" indent="-171450">
              <a:lnSpc>
                <a:spcPct val="150000"/>
              </a:lnSpc>
              <a:buFont typeface="Arial" panose="020B0604020202020204" pitchFamily="34" charset="0"/>
              <a:buChar char="•"/>
            </a:pPr>
            <a:r>
              <a:rPr lang="en-GB"/>
              <a:t>Enlarge text size.</a:t>
            </a:r>
          </a:p>
          <a:p>
            <a:pPr marL="171450" lvl="0" indent="-171450">
              <a:lnSpc>
                <a:spcPct val="150000"/>
              </a:lnSpc>
              <a:buFont typeface="Arial" panose="020B0604020202020204" pitchFamily="34" charset="0"/>
              <a:buChar char="•"/>
            </a:pPr>
            <a:r>
              <a:rPr lang="en-GB"/>
              <a:t>Move content over background images.</a:t>
            </a:r>
          </a:p>
        </p:txBody>
      </p:sp>
      <p:sp>
        <p:nvSpPr>
          <p:cNvPr id="4" name="Slide Number Placeholder 3"/>
          <p:cNvSpPr>
            <a:spLocks noGrp="1"/>
          </p:cNvSpPr>
          <p:nvPr>
            <p:ph type="sldNum" sz="quarter" idx="5"/>
          </p:nvPr>
        </p:nvSpPr>
        <p:spPr/>
        <p:txBody>
          <a:bodyPr/>
          <a:lstStyle/>
          <a:p>
            <a:fld id="{BAB3717A-C6E4-1C46-B1FA-B9E4FCE2618A}" type="slidenum">
              <a:rPr lang="en-US" smtClean="0"/>
              <a:t>1</a:t>
            </a:fld>
            <a:endParaRPr lang="en-US"/>
          </a:p>
        </p:txBody>
      </p:sp>
    </p:spTree>
    <p:extLst>
      <p:ext uri="{BB962C8B-B14F-4D97-AF65-F5344CB8AC3E}">
        <p14:creationId xmlns:p14="http://schemas.microsoft.com/office/powerpoint/2010/main" val="426597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FD0074-E8E6-7644-9642-73159A18037D}"/>
              </a:ext>
            </a:extLst>
          </p:cNvPr>
          <p:cNvPicPr>
            <a:picLocks noChangeAspect="1"/>
          </p:cNvPicPr>
          <p:nvPr userDrawn="1"/>
        </p:nvPicPr>
        <p:blipFill>
          <a:blip r:embed="rId2"/>
          <a:srcRect/>
          <a:stretch/>
        </p:blipFill>
        <p:spPr>
          <a:xfrm>
            <a:off x="-113286" y="-33864"/>
            <a:ext cx="12372718" cy="6937973"/>
          </a:xfrm>
          <a:prstGeom prst="rect">
            <a:avLst/>
          </a:prstGeom>
        </p:spPr>
      </p:pic>
      <p:sp>
        <p:nvSpPr>
          <p:cNvPr id="24" name="Text Placeholder 23">
            <a:extLst>
              <a:ext uri="{FF2B5EF4-FFF2-40B4-BE49-F238E27FC236}">
                <a16:creationId xmlns:a16="http://schemas.microsoft.com/office/drawing/2014/main" id="{77285588-E5F6-BF4B-8B10-548390FCF44D}"/>
              </a:ext>
            </a:extLst>
          </p:cNvPr>
          <p:cNvSpPr>
            <a:spLocks noGrp="1"/>
          </p:cNvSpPr>
          <p:nvPr>
            <p:ph type="body" sz="quarter" idx="10" hasCustomPrompt="1"/>
          </p:nvPr>
        </p:nvSpPr>
        <p:spPr>
          <a:xfrm>
            <a:off x="328614" y="5137904"/>
            <a:ext cx="4010912" cy="411163"/>
          </a:xfrm>
        </p:spPr>
        <p:txBody>
          <a:bodyPr>
            <a:noAutofit/>
          </a:bodyPr>
          <a:lstStyle>
            <a:lvl1pPr marL="0" indent="0">
              <a:buNone/>
              <a:defRPr sz="2800" b="1" i="0">
                <a:solidFill>
                  <a:schemeClr val="bg1"/>
                </a:solidFill>
                <a:latin typeface="Arial" panose="020B0604020202020204" pitchFamily="34" charset="0"/>
                <a:cs typeface="Arial" panose="020B0604020202020204" pitchFamily="34" charset="0"/>
              </a:defRPr>
            </a:lvl1pPr>
            <a:lvl2pPr>
              <a:defRPr sz="2800" b="1" i="0">
                <a:solidFill>
                  <a:srgbClr val="0D2B67"/>
                </a:solidFill>
                <a:latin typeface="Arial" panose="020B0604020202020204" pitchFamily="34" charset="0"/>
                <a:cs typeface="Arial" panose="020B0604020202020204" pitchFamily="34" charset="0"/>
              </a:defRPr>
            </a:lvl2pPr>
            <a:lvl3pPr>
              <a:defRPr sz="2800" b="1" i="0">
                <a:solidFill>
                  <a:srgbClr val="0D2B67"/>
                </a:solidFill>
                <a:latin typeface="Arial" panose="020B0604020202020204" pitchFamily="34" charset="0"/>
                <a:cs typeface="Arial" panose="020B0604020202020204" pitchFamily="34" charset="0"/>
              </a:defRPr>
            </a:lvl3pPr>
            <a:lvl4pPr>
              <a:defRPr sz="2800" b="1" i="0">
                <a:solidFill>
                  <a:srgbClr val="0D2B67"/>
                </a:solidFill>
                <a:latin typeface="Arial" panose="020B0604020202020204" pitchFamily="34" charset="0"/>
                <a:cs typeface="Arial" panose="020B0604020202020204" pitchFamily="34" charset="0"/>
              </a:defRPr>
            </a:lvl4pPr>
            <a:lvl5pPr>
              <a:defRPr sz="2800" b="1" i="0">
                <a:solidFill>
                  <a:srgbClr val="0D2B67"/>
                </a:solidFill>
                <a:latin typeface="Arial" panose="020B0604020202020204" pitchFamily="34" charset="0"/>
                <a:cs typeface="Arial" panose="020B0604020202020204" pitchFamily="34" charset="0"/>
              </a:defRPr>
            </a:lvl5pPr>
          </a:lstStyle>
          <a:p>
            <a:pPr lvl="0"/>
            <a:r>
              <a:rPr lang="en-US"/>
              <a:t>11/11/2023 or 2023 | 24</a:t>
            </a:r>
          </a:p>
        </p:txBody>
      </p:sp>
      <p:sp>
        <p:nvSpPr>
          <p:cNvPr id="4" name="Title 12">
            <a:extLst>
              <a:ext uri="{FF2B5EF4-FFF2-40B4-BE49-F238E27FC236}">
                <a16:creationId xmlns:a16="http://schemas.microsoft.com/office/drawing/2014/main" id="{5FB5223A-E9ED-9E45-A2DF-C85438888A2F}"/>
              </a:ext>
            </a:extLst>
          </p:cNvPr>
          <p:cNvSpPr>
            <a:spLocks noGrp="1"/>
          </p:cNvSpPr>
          <p:nvPr>
            <p:ph type="title" hasCustomPrompt="1"/>
          </p:nvPr>
        </p:nvSpPr>
        <p:spPr>
          <a:xfrm>
            <a:off x="328043" y="1975209"/>
            <a:ext cx="7320370" cy="1091941"/>
          </a:xfrm>
        </p:spPr>
        <p:txBody>
          <a:bodyPr anchor="t">
            <a:noAutofit/>
          </a:bodyPr>
          <a:lstStyle>
            <a:lvl1pPr>
              <a:defRPr sz="4000" b="1" i="0">
                <a:solidFill>
                  <a:schemeClr val="bg1"/>
                </a:solidFill>
                <a:latin typeface="Arial" panose="020B0604020202020204" pitchFamily="34" charset="0"/>
                <a:cs typeface="Arial" panose="020B0604020202020204" pitchFamily="34" charset="0"/>
              </a:defRPr>
            </a:lvl1pPr>
          </a:lstStyle>
          <a:p>
            <a:r>
              <a:rPr lang="en-GB"/>
              <a:t>TITLE (CYM)</a:t>
            </a:r>
            <a:br>
              <a:rPr lang="en-GB"/>
            </a:br>
            <a:r>
              <a:rPr lang="en-GB"/>
              <a:t>CLICK TO EDIT.</a:t>
            </a:r>
            <a:endParaRPr lang="en-US"/>
          </a:p>
        </p:txBody>
      </p:sp>
      <p:sp>
        <p:nvSpPr>
          <p:cNvPr id="5" name="Text Placeholder 5">
            <a:extLst>
              <a:ext uri="{FF2B5EF4-FFF2-40B4-BE49-F238E27FC236}">
                <a16:creationId xmlns:a16="http://schemas.microsoft.com/office/drawing/2014/main" id="{1B1B43C5-3335-1BB3-666A-5E51AD01930E}"/>
              </a:ext>
            </a:extLst>
          </p:cNvPr>
          <p:cNvSpPr>
            <a:spLocks noGrp="1"/>
          </p:cNvSpPr>
          <p:nvPr>
            <p:ph type="body" sz="quarter" idx="11" hasCustomPrompt="1"/>
          </p:nvPr>
        </p:nvSpPr>
        <p:spPr>
          <a:xfrm>
            <a:off x="328613" y="3309938"/>
            <a:ext cx="6320665" cy="1659627"/>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GB"/>
              <a:t>TITLE (ENG)</a:t>
            </a:r>
            <a:br>
              <a:rPr lang="en-GB"/>
            </a:br>
            <a:r>
              <a:rPr lang="en-GB"/>
              <a:t>CLICK TO EDIT.</a:t>
            </a:r>
            <a:endParaRPr lang="en-US"/>
          </a:p>
        </p:txBody>
      </p:sp>
      <p:cxnSp>
        <p:nvCxnSpPr>
          <p:cNvPr id="6" name="Straight Connector 5">
            <a:extLst>
              <a:ext uri="{FF2B5EF4-FFF2-40B4-BE49-F238E27FC236}">
                <a16:creationId xmlns:a16="http://schemas.microsoft.com/office/drawing/2014/main" id="{5D50D2F4-C400-C519-01DE-0235079F2E5C}"/>
              </a:ext>
            </a:extLst>
          </p:cNvPr>
          <p:cNvCxnSpPr/>
          <p:nvPr userDrawn="1"/>
        </p:nvCxnSpPr>
        <p:spPr>
          <a:xfrm>
            <a:off x="367799" y="3180522"/>
            <a:ext cx="6480261" cy="0"/>
          </a:xfrm>
          <a:prstGeom prst="line">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6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clothing, person, human face, building&#10;&#10;Description automatically generated">
            <a:extLst>
              <a:ext uri="{FF2B5EF4-FFF2-40B4-BE49-F238E27FC236}">
                <a16:creationId xmlns:a16="http://schemas.microsoft.com/office/drawing/2014/main" id="{CE798C1D-2832-6E30-CE2B-509F7509D02A}"/>
              </a:ext>
            </a:extLst>
          </p:cNvPr>
          <p:cNvPicPr>
            <a:picLocks noChangeAspect="1"/>
          </p:cNvPicPr>
          <p:nvPr userDrawn="1"/>
        </p:nvPicPr>
        <p:blipFill>
          <a:blip r:embed="rId2"/>
          <a:stretch>
            <a:fillRect/>
          </a:stretch>
        </p:blipFill>
        <p:spPr>
          <a:xfrm>
            <a:off x="-90837" y="-40253"/>
            <a:ext cx="12373672" cy="6938507"/>
          </a:xfrm>
          <a:prstGeom prst="rect">
            <a:avLst/>
          </a:prstGeom>
        </p:spPr>
      </p:pic>
    </p:spTree>
    <p:extLst>
      <p:ext uri="{BB962C8B-B14F-4D97-AF65-F5344CB8AC3E}">
        <p14:creationId xmlns:p14="http://schemas.microsoft.com/office/powerpoint/2010/main" val="140157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Ba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4331D5-D6A9-514B-9148-A6C76A6E830A}"/>
              </a:ext>
            </a:extLst>
          </p:cNvPr>
          <p:cNvPicPr>
            <a:picLocks noChangeAspect="1"/>
          </p:cNvPicPr>
          <p:nvPr userDrawn="1"/>
        </p:nvPicPr>
        <p:blipFill>
          <a:blip r:embed="rId2"/>
          <a:srcRect/>
          <a:stretch/>
        </p:blipFill>
        <p:spPr>
          <a:xfrm>
            <a:off x="-30326" y="-10287"/>
            <a:ext cx="12318904" cy="6907797"/>
          </a:xfrm>
          <a:prstGeom prst="rect">
            <a:avLst/>
          </a:prstGeom>
        </p:spPr>
      </p:pic>
      <p:sp>
        <p:nvSpPr>
          <p:cNvPr id="9" name="Title 12">
            <a:extLst>
              <a:ext uri="{FF2B5EF4-FFF2-40B4-BE49-F238E27FC236}">
                <a16:creationId xmlns:a16="http://schemas.microsoft.com/office/drawing/2014/main" id="{1AF672B3-DB79-7245-A6C3-18799E0E07AC}"/>
              </a:ext>
            </a:extLst>
          </p:cNvPr>
          <p:cNvSpPr>
            <a:spLocks noGrp="1"/>
          </p:cNvSpPr>
          <p:nvPr>
            <p:ph type="title" hasCustomPrompt="1"/>
          </p:nvPr>
        </p:nvSpPr>
        <p:spPr>
          <a:xfrm>
            <a:off x="2014916" y="118263"/>
            <a:ext cx="10089259"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122046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Ba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59C753-6A1D-FA40-AC71-3D0732BBD560}"/>
              </a:ext>
            </a:extLst>
          </p:cNvPr>
          <p:cNvPicPr>
            <a:picLocks noChangeAspect="1"/>
          </p:cNvPicPr>
          <p:nvPr userDrawn="1"/>
        </p:nvPicPr>
        <p:blipFill>
          <a:blip r:embed="rId2"/>
          <a:srcRect/>
          <a:stretch/>
        </p:blipFill>
        <p:spPr>
          <a:xfrm>
            <a:off x="-123423" y="-58527"/>
            <a:ext cx="12382581" cy="6943503"/>
          </a:xfrm>
          <a:prstGeom prst="rect">
            <a:avLst/>
          </a:prstGeom>
        </p:spPr>
      </p:pic>
      <p:sp>
        <p:nvSpPr>
          <p:cNvPr id="9" name="Title 12">
            <a:extLst>
              <a:ext uri="{FF2B5EF4-FFF2-40B4-BE49-F238E27FC236}">
                <a16:creationId xmlns:a16="http://schemas.microsoft.com/office/drawing/2014/main" id="{26631E9E-E491-334B-BC32-323827EFA6CB}"/>
              </a:ext>
            </a:extLst>
          </p:cNvPr>
          <p:cNvSpPr>
            <a:spLocks noGrp="1"/>
          </p:cNvSpPr>
          <p:nvPr>
            <p:ph type="title" hasCustomPrompt="1"/>
          </p:nvPr>
        </p:nvSpPr>
        <p:spPr>
          <a:xfrm>
            <a:off x="194209" y="118263"/>
            <a:ext cx="10090768"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4215842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3E076-0DCD-8F4A-9DB9-1EC421766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91A0C-4472-4242-AC46-07DB1D839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30FAC8-C847-DD41-95B9-762BD6502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31EDC-BBDB-6243-A621-46A8ECDD4442}" type="datetimeFigureOut">
              <a:rPr lang="en-US" smtClean="0"/>
              <a:t>11/25/2025</a:t>
            </a:fld>
            <a:endParaRPr lang="en-US"/>
          </a:p>
        </p:txBody>
      </p:sp>
      <p:sp>
        <p:nvSpPr>
          <p:cNvPr id="5" name="Footer Placeholder 4">
            <a:extLst>
              <a:ext uri="{FF2B5EF4-FFF2-40B4-BE49-F238E27FC236}">
                <a16:creationId xmlns:a16="http://schemas.microsoft.com/office/drawing/2014/main" id="{AA6117C7-504B-3D4F-8946-80DC32F98F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56DE4-FEE3-5E4E-9B6D-99ACF689B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CB400-EA79-604B-8E8D-CB07B64DD210}" type="slidenum">
              <a:rPr lang="en-US" smtClean="0"/>
              <a:t>‹#›</a:t>
            </a:fld>
            <a:endParaRPr lang="en-US"/>
          </a:p>
        </p:txBody>
      </p:sp>
    </p:spTree>
    <p:extLst>
      <p:ext uri="{BB962C8B-B14F-4D97-AF65-F5344CB8AC3E}">
        <p14:creationId xmlns:p14="http://schemas.microsoft.com/office/powerpoint/2010/main" val="371858743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D9AFE2-1F7B-BF7E-6077-AD3BD3EC0AC9}"/>
              </a:ext>
            </a:extLst>
          </p:cNvPr>
          <p:cNvSpPr>
            <a:spLocks noGrp="1"/>
          </p:cNvSpPr>
          <p:nvPr>
            <p:ph type="body" sz="quarter" idx="10"/>
          </p:nvPr>
        </p:nvSpPr>
        <p:spPr/>
        <p:txBody>
          <a:bodyPr/>
          <a:lstStyle/>
          <a:p>
            <a:r>
              <a:rPr lang="en-US"/>
              <a:t>November 2025</a:t>
            </a:r>
          </a:p>
        </p:txBody>
      </p:sp>
      <p:sp>
        <p:nvSpPr>
          <p:cNvPr id="4" name="Title 3">
            <a:extLst>
              <a:ext uri="{FF2B5EF4-FFF2-40B4-BE49-F238E27FC236}">
                <a16:creationId xmlns:a16="http://schemas.microsoft.com/office/drawing/2014/main" id="{A2A44189-6E2C-76EC-7CC7-667C86A4F10B}"/>
              </a:ext>
            </a:extLst>
          </p:cNvPr>
          <p:cNvSpPr>
            <a:spLocks noGrp="1"/>
          </p:cNvSpPr>
          <p:nvPr>
            <p:ph type="title"/>
          </p:nvPr>
        </p:nvSpPr>
        <p:spPr/>
        <p:txBody>
          <a:bodyPr/>
          <a:lstStyle/>
          <a:p>
            <a:r>
              <a:rPr lang="en-US" dirty="0"/>
              <a:t>Culture Within Gwent Police</a:t>
            </a:r>
          </a:p>
        </p:txBody>
      </p:sp>
      <p:sp>
        <p:nvSpPr>
          <p:cNvPr id="6" name="Text Placeholder 5">
            <a:extLst>
              <a:ext uri="{FF2B5EF4-FFF2-40B4-BE49-F238E27FC236}">
                <a16:creationId xmlns:a16="http://schemas.microsoft.com/office/drawing/2014/main" id="{4B6027B3-C76A-5758-F8FE-8186793EF4E9}"/>
              </a:ext>
            </a:extLst>
          </p:cNvPr>
          <p:cNvSpPr>
            <a:spLocks noGrp="1"/>
          </p:cNvSpPr>
          <p:nvPr>
            <p:ph type="body" sz="quarter" idx="11"/>
          </p:nvPr>
        </p:nvSpPr>
        <p:spPr/>
        <p:txBody>
          <a:bodyPr>
            <a:normAutofit fontScale="92500" lnSpcReduction="20000"/>
          </a:bodyPr>
          <a:lstStyle/>
          <a:p>
            <a:endParaRPr lang="en-US"/>
          </a:p>
          <a:p>
            <a:endParaRPr lang="en-US"/>
          </a:p>
          <a:p>
            <a:r>
              <a:rPr lang="en-US"/>
              <a:t>ACC Nick McLain</a:t>
            </a:r>
          </a:p>
        </p:txBody>
      </p:sp>
    </p:spTree>
    <p:extLst>
      <p:ext uri="{BB962C8B-B14F-4D97-AF65-F5344CB8AC3E}">
        <p14:creationId xmlns:p14="http://schemas.microsoft.com/office/powerpoint/2010/main" val="172211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2106-F743-BAED-3BC4-1F2CBA9ADDF5}"/>
              </a:ext>
            </a:extLst>
          </p:cNvPr>
          <p:cNvSpPr>
            <a:spLocks noGrp="1"/>
          </p:cNvSpPr>
          <p:nvPr>
            <p:ph type="title"/>
          </p:nvPr>
        </p:nvSpPr>
        <p:spPr/>
        <p:txBody>
          <a:bodyPr/>
          <a:lstStyle/>
          <a:p>
            <a:r>
              <a:rPr lang="en-GB"/>
              <a:t>Culture Risk</a:t>
            </a:r>
          </a:p>
        </p:txBody>
      </p:sp>
      <p:sp>
        <p:nvSpPr>
          <p:cNvPr id="4" name="TextBox 3">
            <a:extLst>
              <a:ext uri="{FF2B5EF4-FFF2-40B4-BE49-F238E27FC236}">
                <a16:creationId xmlns:a16="http://schemas.microsoft.com/office/drawing/2014/main" id="{7C1CCB5E-FA0C-BCFC-9E80-DD200E52A47C}"/>
              </a:ext>
            </a:extLst>
          </p:cNvPr>
          <p:cNvSpPr txBox="1"/>
          <p:nvPr/>
        </p:nvSpPr>
        <p:spPr>
          <a:xfrm>
            <a:off x="2157607" y="870327"/>
            <a:ext cx="9803876" cy="5109091"/>
          </a:xfrm>
          <a:prstGeom prst="rect">
            <a:avLst/>
          </a:prstGeom>
          <a:noFill/>
        </p:spPr>
        <p:txBody>
          <a:bodyPr wrap="square" lIns="91440" tIns="45720" rIns="91440" bIns="45720" anchor="t">
            <a:spAutoFit/>
          </a:bodyPr>
          <a:lstStyle/>
          <a:p>
            <a:pPr lvl="0"/>
            <a:endParaRPr lang="en-GB" dirty="0">
              <a:latin typeface="Arial" panose="020B0604020202020204" pitchFamily="34" charset="0"/>
              <a:cs typeface="Arial" panose="020B0604020202020204" pitchFamily="34" charset="0"/>
            </a:endParaRPr>
          </a:p>
          <a:p>
            <a:pPr lvl="0"/>
            <a:r>
              <a:rPr lang="en-GB" dirty="0">
                <a:latin typeface="Arial"/>
                <a:cs typeface="Arial"/>
              </a:rPr>
              <a:t>Culture underpins public trust, internal fairness, and ethical leadership. </a:t>
            </a:r>
          </a:p>
          <a:p>
            <a:pPr lvl="0"/>
            <a:endParaRPr lang="en-GB" dirty="0">
              <a:latin typeface="Arial" panose="020B0604020202020204" pitchFamily="34" charset="0"/>
              <a:cs typeface="Arial" panose="020B0604020202020204" pitchFamily="34" charset="0"/>
            </a:endParaRPr>
          </a:p>
          <a:p>
            <a:pPr lvl="0"/>
            <a:r>
              <a:rPr lang="en-GB" b="1" dirty="0">
                <a:latin typeface="Arial" panose="020B0604020202020204" pitchFamily="34" charset="0"/>
                <a:cs typeface="Arial" panose="020B0604020202020204" pitchFamily="34" charset="0"/>
              </a:rPr>
              <a:t>Current risk:</a:t>
            </a:r>
            <a:r>
              <a:rPr lang="en-GB" dirty="0">
                <a:latin typeface="Arial" panose="020B0604020202020204" pitchFamily="34" charset="0"/>
                <a:cs typeface="Arial" panose="020B0604020202020204" pitchFamily="34" charset="0"/>
              </a:rPr>
              <a:t> </a:t>
            </a:r>
          </a:p>
          <a:p>
            <a:pPr lvl="0"/>
            <a:r>
              <a:rPr lang="en-GB" dirty="0">
                <a:latin typeface="Arial" panose="020B0604020202020204" pitchFamily="34" charset="0"/>
                <a:cs typeface="Arial" panose="020B0604020202020204" pitchFamily="34" charset="0"/>
              </a:rPr>
              <a:t>The culture within policing has been at the forefront of the media in recent times. This has related to a vast array of incidents whereby the behaviour of individuals has fallen far below the professional standards expected within policing. Gwent Police are no exception to this, and we need to be cognisant to any culture issues that are identified and deal with them promptly.</a:t>
            </a:r>
          </a:p>
          <a:p>
            <a:pPr lvl="0"/>
            <a:endParaRPr lang="en-GB" dirty="0">
              <a:latin typeface="Arial" panose="020B0604020202020204" pitchFamily="34" charset="0"/>
              <a:cs typeface="Arial" panose="020B0604020202020204" pitchFamily="34" charset="0"/>
            </a:endParaRPr>
          </a:p>
          <a:p>
            <a:pPr lvl="0"/>
            <a:r>
              <a:rPr lang="en-GB" b="1" dirty="0">
                <a:latin typeface="Arial" panose="020B0604020202020204" pitchFamily="34" charset="0"/>
                <a:cs typeface="Arial" panose="020B0604020202020204" pitchFamily="34" charset="0"/>
              </a:rPr>
              <a:t>Desired outcome: </a:t>
            </a:r>
          </a:p>
          <a:p>
            <a:r>
              <a:rPr lang="en-GB" dirty="0">
                <a:latin typeface="Arial"/>
                <a:cs typeface="Arial"/>
              </a:rPr>
              <a:t>The intended outcome is that Gwent Police is an organisation whereby all its employees follow the Code of Ethics and adopt the professional behaviours and culture which the public expect.</a:t>
            </a:r>
          </a:p>
          <a:p>
            <a:pPr lvl="0"/>
            <a:endParaRPr lang="en-GB" dirty="0">
              <a:latin typeface="Arial" panose="020B0604020202020204" pitchFamily="34" charset="0"/>
              <a:cs typeface="Arial" panose="020B0604020202020204" pitchFamily="34" charset="0"/>
            </a:endParaRPr>
          </a:p>
          <a:p>
            <a:pPr lvl="0"/>
            <a:r>
              <a:rPr lang="en-GB" b="1" dirty="0">
                <a:latin typeface="Arial" panose="020B0604020202020204" pitchFamily="34" charset="0"/>
                <a:cs typeface="Arial" panose="020B0604020202020204" pitchFamily="34" charset="0"/>
              </a:rPr>
              <a:t>Mitigation &amp; control: </a:t>
            </a:r>
          </a:p>
          <a:p>
            <a:r>
              <a:rPr lang="en-GB" dirty="0">
                <a:ea typeface="+mn-lt"/>
                <a:cs typeface="+mn-lt"/>
              </a:rPr>
              <a:t>Force Strategy and Plan overseen by Culture Board-</a:t>
            </a:r>
            <a:endParaRPr lang="en-GB" dirty="0"/>
          </a:p>
          <a:p>
            <a:pPr lvl="0"/>
            <a:endParaRPr lang="en-GB" dirty="0">
              <a:latin typeface="Calibri"/>
              <a:ea typeface="Calibri"/>
              <a:cs typeface="Calibri"/>
            </a:endParaRPr>
          </a:p>
          <a:p>
            <a:endParaRPr lang="en-GB" dirty="0">
              <a:latin typeface="Calibri"/>
              <a:ea typeface="Calibri"/>
              <a:cs typeface="Calibri"/>
            </a:endParaRPr>
          </a:p>
          <a:p>
            <a:endParaRPr lang="en-GB" sz="2000" dirty="0">
              <a:latin typeface="Arial" panose="020B0604020202020204" pitchFamily="34" charset="0"/>
              <a:cs typeface="Arial" panose="020B0604020202020204" pitchFamily="34" charset="0"/>
            </a:endParaRPr>
          </a:p>
        </p:txBody>
      </p:sp>
      <p:pic>
        <p:nvPicPr>
          <p:cNvPr id="3" name="Picture 2" descr="A qr code on a white background&#10;&#10;AI-generated content may be incorrect.">
            <a:extLst>
              <a:ext uri="{FF2B5EF4-FFF2-40B4-BE49-F238E27FC236}">
                <a16:creationId xmlns:a16="http://schemas.microsoft.com/office/drawing/2014/main" id="{29A290A7-AD23-86A3-2728-78A7C67A05F4}"/>
              </a:ext>
            </a:extLst>
          </p:cNvPr>
          <p:cNvPicPr>
            <a:picLocks noChangeAspect="1"/>
          </p:cNvPicPr>
          <p:nvPr/>
        </p:nvPicPr>
        <p:blipFill>
          <a:blip r:embed="rId2"/>
          <a:stretch>
            <a:fillRect/>
          </a:stretch>
        </p:blipFill>
        <p:spPr>
          <a:xfrm>
            <a:off x="2160058" y="5100879"/>
            <a:ext cx="2114550" cy="1533525"/>
          </a:xfrm>
          <a:prstGeom prst="rect">
            <a:avLst/>
          </a:prstGeom>
        </p:spPr>
      </p:pic>
    </p:spTree>
    <p:extLst>
      <p:ext uri="{BB962C8B-B14F-4D97-AF65-F5344CB8AC3E}">
        <p14:creationId xmlns:p14="http://schemas.microsoft.com/office/powerpoint/2010/main" val="259597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6B2C-A3F5-244C-9F6A-FBDCAEFD96B8}"/>
              </a:ext>
            </a:extLst>
          </p:cNvPr>
          <p:cNvSpPr>
            <a:spLocks noGrp="1"/>
          </p:cNvSpPr>
          <p:nvPr>
            <p:ph type="title"/>
          </p:nvPr>
        </p:nvSpPr>
        <p:spPr>
          <a:xfrm>
            <a:off x="1869332" y="-218535"/>
            <a:ext cx="10515600" cy="1325563"/>
          </a:xfrm>
        </p:spPr>
        <p:txBody>
          <a:bodyPr anchor="ctr">
            <a:normAutofit/>
          </a:bodyPr>
          <a:lstStyle/>
          <a:p>
            <a:r>
              <a:rPr lang="en-US" dirty="0"/>
              <a:t>Culture Strategy and Key Indicators</a:t>
            </a:r>
            <a:r>
              <a:rPr lang="en-US" b="0" dirty="0"/>
              <a:t>​</a:t>
            </a:r>
            <a:endParaRPr lang="en-GB" dirty="0"/>
          </a:p>
        </p:txBody>
      </p:sp>
      <p:pic>
        <p:nvPicPr>
          <p:cNvPr id="254" name="Picture 253">
            <a:extLst>
              <a:ext uri="{FF2B5EF4-FFF2-40B4-BE49-F238E27FC236}">
                <a16:creationId xmlns:a16="http://schemas.microsoft.com/office/drawing/2014/main" id="{480BDE20-EC0D-24D1-EED4-CD48F7AC247D}"/>
              </a:ext>
            </a:extLst>
          </p:cNvPr>
          <p:cNvPicPr>
            <a:picLocks noChangeAspect="1"/>
          </p:cNvPicPr>
          <p:nvPr/>
        </p:nvPicPr>
        <p:blipFill>
          <a:blip r:embed="rId2"/>
          <a:stretch>
            <a:fillRect/>
          </a:stretch>
        </p:blipFill>
        <p:spPr>
          <a:xfrm>
            <a:off x="6234113" y="1109663"/>
            <a:ext cx="5495925" cy="4924425"/>
          </a:xfrm>
          <a:prstGeom prst="rect">
            <a:avLst/>
          </a:prstGeom>
        </p:spPr>
      </p:pic>
      <p:pic>
        <p:nvPicPr>
          <p:cNvPr id="255" name="Picture 254">
            <a:extLst>
              <a:ext uri="{FF2B5EF4-FFF2-40B4-BE49-F238E27FC236}">
                <a16:creationId xmlns:a16="http://schemas.microsoft.com/office/drawing/2014/main" id="{0E7A0284-18B7-BF47-75E1-72E56A0C57B9}"/>
              </a:ext>
            </a:extLst>
          </p:cNvPr>
          <p:cNvPicPr>
            <a:picLocks noChangeAspect="1"/>
          </p:cNvPicPr>
          <p:nvPr/>
        </p:nvPicPr>
        <p:blipFill>
          <a:blip r:embed="rId3"/>
          <a:srcRect l="-50" r="406" b="15000"/>
          <a:stretch>
            <a:fillRect/>
          </a:stretch>
        </p:blipFill>
        <p:spPr>
          <a:xfrm>
            <a:off x="1869623" y="1200150"/>
            <a:ext cx="4357348" cy="2676525"/>
          </a:xfrm>
          <a:prstGeom prst="rect">
            <a:avLst/>
          </a:prstGeom>
        </p:spPr>
      </p:pic>
      <p:sp>
        <p:nvSpPr>
          <p:cNvPr id="256" name="TextBox 255">
            <a:extLst>
              <a:ext uri="{FF2B5EF4-FFF2-40B4-BE49-F238E27FC236}">
                <a16:creationId xmlns:a16="http://schemas.microsoft.com/office/drawing/2014/main" id="{6FF4F9B6-DE7E-6909-F748-E1CF7FE9ED4B}"/>
              </a:ext>
            </a:extLst>
          </p:cNvPr>
          <p:cNvSpPr txBox="1"/>
          <p:nvPr/>
        </p:nvSpPr>
        <p:spPr>
          <a:xfrm>
            <a:off x="1866900" y="4086225"/>
            <a:ext cx="42576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t>DRIVERS </a:t>
            </a:r>
          </a:p>
          <a:p>
            <a:r>
              <a:rPr lang="en-US" dirty="0"/>
              <a:t>Public Sector Equality Duty | Human Rights Act | National Police Race Action Plan Casey Review | National Policing Statement 2024 Violence Against Women and Girls (VAWG).</a:t>
            </a:r>
          </a:p>
          <a:p>
            <a:pPr algn="ctr"/>
            <a:endParaRPr lang="en-GB"/>
          </a:p>
        </p:txBody>
      </p:sp>
    </p:spTree>
    <p:extLst>
      <p:ext uri="{BB962C8B-B14F-4D97-AF65-F5344CB8AC3E}">
        <p14:creationId xmlns:p14="http://schemas.microsoft.com/office/powerpoint/2010/main" val="184491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F433-0601-675F-30B5-5F1099EF37E3}"/>
              </a:ext>
            </a:extLst>
          </p:cNvPr>
          <p:cNvSpPr>
            <a:spLocks noGrp="1"/>
          </p:cNvSpPr>
          <p:nvPr>
            <p:ph type="title"/>
          </p:nvPr>
        </p:nvSpPr>
        <p:spPr/>
        <p:txBody>
          <a:bodyPr/>
          <a:lstStyle/>
          <a:p>
            <a:r>
              <a:rPr lang="en-US" dirty="0">
                <a:latin typeface="Arial"/>
                <a:cs typeface="Arial"/>
              </a:rPr>
              <a:t>2025 Review- key achievements</a:t>
            </a:r>
            <a:endParaRPr lang="en-GB" dirty="0" err="1"/>
          </a:p>
        </p:txBody>
      </p:sp>
      <p:sp>
        <p:nvSpPr>
          <p:cNvPr id="4" name="TextBox 3">
            <a:extLst>
              <a:ext uri="{FF2B5EF4-FFF2-40B4-BE49-F238E27FC236}">
                <a16:creationId xmlns:a16="http://schemas.microsoft.com/office/drawing/2014/main" id="{C4EA68E9-603E-2AA0-37CC-03218C6B0DB7}"/>
              </a:ext>
            </a:extLst>
          </p:cNvPr>
          <p:cNvSpPr txBox="1"/>
          <p:nvPr/>
        </p:nvSpPr>
        <p:spPr>
          <a:xfrm>
            <a:off x="2014916" y="804308"/>
            <a:ext cx="9721455" cy="5909310"/>
          </a:xfrm>
          <a:prstGeom prst="rect">
            <a:avLst/>
          </a:prstGeom>
          <a:noFill/>
        </p:spPr>
        <p:txBody>
          <a:bodyPr wrap="square" lIns="91440" tIns="45720" rIns="91440" bIns="45720" anchor="t">
            <a:spAutoFit/>
          </a:bodyPr>
          <a:lstStyle/>
          <a:p>
            <a:r>
              <a:rPr lang="en-US" b="1" dirty="0">
                <a:latin typeface="Arial"/>
                <a:cs typeface="Arial"/>
              </a:rPr>
              <a:t>Angiolini Recommendations</a:t>
            </a:r>
            <a:r>
              <a:rPr lang="en-US" dirty="0">
                <a:latin typeface="Arial"/>
                <a:cs typeface="Arial"/>
              </a:rPr>
              <a:t> - </a:t>
            </a:r>
            <a:r>
              <a:rPr lang="en-US" b="1" dirty="0">
                <a:latin typeface="Arial"/>
                <a:cs typeface="Arial"/>
              </a:rPr>
              <a:t>tackling misogynistic cultures </a:t>
            </a:r>
            <a:endParaRPr lang="en-US" dirty="0">
              <a:latin typeface="Arial"/>
              <a:cs typeface="Arial"/>
            </a:endParaRPr>
          </a:p>
          <a:p>
            <a:r>
              <a:rPr lang="en-US" dirty="0">
                <a:latin typeface="Arial"/>
                <a:cs typeface="Arial"/>
              </a:rPr>
              <a:t>Strong progress made with local actions completed and aligned with national standards for cultural transformation- Force marked as 'Complete' and ready for Angioli 2.</a:t>
            </a:r>
            <a:endParaRPr lang="en-US" dirty="0"/>
          </a:p>
          <a:p>
            <a:endParaRPr lang="en-US" b="1" dirty="0">
              <a:solidFill>
                <a:srgbClr val="000000"/>
              </a:solidFill>
              <a:latin typeface="Arial"/>
              <a:cs typeface="Arial"/>
            </a:endParaRPr>
          </a:p>
          <a:p>
            <a:r>
              <a:rPr lang="en-US" b="1" dirty="0">
                <a:solidFill>
                  <a:srgbClr val="000000"/>
                </a:solidFill>
                <a:latin typeface="Arial"/>
                <a:cs typeface="Arial"/>
              </a:rPr>
              <a:t>CoP Leading</a:t>
            </a:r>
            <a:r>
              <a:rPr lang="en-US" sz="1800" b="1" i="0" u="none" strike="noStrike" dirty="0">
                <a:solidFill>
                  <a:srgbClr val="000000"/>
                </a:solidFill>
                <a:effectLst/>
                <a:latin typeface="Arial"/>
                <a:cs typeface="Arial"/>
              </a:rPr>
              <a:t> Inclusive Teams Pilot</a:t>
            </a:r>
            <a:r>
              <a:rPr lang="en-US" sz="1800" b="0" i="0" dirty="0">
                <a:solidFill>
                  <a:srgbClr val="000000"/>
                </a:solidFill>
                <a:effectLst/>
                <a:latin typeface="Arial"/>
                <a:cs typeface="Arial"/>
              </a:rPr>
              <a:t>​</a:t>
            </a:r>
            <a:endParaRPr lang="en-US"/>
          </a:p>
          <a:p>
            <a:pPr algn="l" rtl="0" fontAlgn="base">
              <a:buNone/>
            </a:pPr>
            <a:r>
              <a:rPr lang="en-US" sz="1800" b="0" i="0" u="none" strike="noStrike" dirty="0">
                <a:solidFill>
                  <a:srgbClr val="000000"/>
                </a:solidFill>
                <a:effectLst/>
                <a:latin typeface="Arial" panose="020B0604020202020204" pitchFamily="34" charset="0"/>
                <a:cs typeface="Arial" panose="020B0604020202020204" pitchFamily="34" charset="0"/>
              </a:rPr>
              <a:t>The LIT pilot trained 46 sergeants with positive feedback on classroom and experiential sessions despite some engagement challenges.</a:t>
            </a:r>
            <a:r>
              <a:rPr lang="en-US" sz="1800" b="0" i="0" dirty="0">
                <a:solidFill>
                  <a:srgbClr val="000000"/>
                </a:solidFill>
                <a:effectLst/>
                <a:latin typeface="Arial" panose="020B0604020202020204" pitchFamily="34" charset="0"/>
                <a:cs typeface="Arial" panose="020B0604020202020204" pitchFamily="34" charset="0"/>
              </a:rPr>
              <a:t>​</a:t>
            </a:r>
          </a:p>
          <a:p>
            <a:pPr algn="l" rtl="0" fontAlgn="base">
              <a:buNone/>
            </a:pPr>
            <a:endParaRPr lang="en-US" b="0" i="0" dirty="0">
              <a:solidFill>
                <a:srgbClr val="000000"/>
              </a:solidFill>
              <a:effectLst/>
              <a:latin typeface="Arial" panose="020B0604020202020204" pitchFamily="34" charset="0"/>
              <a:cs typeface="Arial" panose="020B0604020202020204" pitchFamily="34" charset="0"/>
            </a:endParaRPr>
          </a:p>
          <a:p>
            <a:pPr fontAlgn="base"/>
            <a:r>
              <a:rPr lang="en-US" sz="1800" b="1" i="0" u="none" strike="noStrike" dirty="0">
                <a:solidFill>
                  <a:srgbClr val="000000"/>
                </a:solidFill>
                <a:effectLst/>
                <a:latin typeface="Arial"/>
                <a:cs typeface="Arial"/>
              </a:rPr>
              <a:t>Cultural Hydra </a:t>
            </a:r>
            <a:r>
              <a:rPr lang="en-US" sz="1800" b="1" i="0" u="none" strike="noStrike" dirty="0" err="1">
                <a:solidFill>
                  <a:srgbClr val="000000"/>
                </a:solidFill>
                <a:effectLst/>
                <a:latin typeface="Arial"/>
                <a:cs typeface="Arial"/>
              </a:rPr>
              <a:t>Programme</a:t>
            </a:r>
            <a:r>
              <a:rPr lang="en-US" sz="1800" b="0" i="0" dirty="0">
                <a:solidFill>
                  <a:srgbClr val="000000"/>
                </a:solidFill>
                <a:effectLst/>
                <a:latin typeface="Arial"/>
                <a:cs typeface="Arial"/>
              </a:rPr>
              <a:t>​</a:t>
            </a:r>
            <a:r>
              <a:rPr lang="en-US" dirty="0">
                <a:solidFill>
                  <a:srgbClr val="000000"/>
                </a:solidFill>
                <a:latin typeface="Arial"/>
                <a:cs typeface="Arial"/>
              </a:rPr>
              <a:t> </a:t>
            </a:r>
            <a:r>
              <a:rPr lang="en-US" b="1" dirty="0">
                <a:solidFill>
                  <a:srgbClr val="000000"/>
                </a:solidFill>
                <a:latin typeface="Arial"/>
                <a:cs typeface="Arial"/>
              </a:rPr>
              <a:t>Developed with USW</a:t>
            </a:r>
            <a:endParaRPr lang="en-US" b="1" i="0" dirty="0">
              <a:solidFill>
                <a:srgbClr val="000000"/>
              </a:solidFill>
              <a:effectLst/>
              <a:latin typeface="Arial" panose="020B0604020202020204" pitchFamily="34" charset="0"/>
              <a:cs typeface="Arial" panose="020B0604020202020204" pitchFamily="34" charset="0"/>
            </a:endParaRPr>
          </a:p>
          <a:p>
            <a:pPr algn="l" rtl="0" fontAlgn="base">
              <a:buNone/>
            </a:pPr>
            <a:r>
              <a:rPr lang="en-US" sz="1800" b="0" i="0" u="none" strike="noStrike" dirty="0">
                <a:solidFill>
                  <a:srgbClr val="000000"/>
                </a:solidFill>
                <a:effectLst/>
                <a:latin typeface="Arial"/>
                <a:cs typeface="Arial"/>
              </a:rPr>
              <a:t>This programme offers immersive ethical training focused on reflective leadership and psychological safety in partnership with universities.</a:t>
            </a:r>
            <a:r>
              <a:rPr lang="en-US" sz="1800" b="0" i="0" dirty="0">
                <a:solidFill>
                  <a:srgbClr val="000000"/>
                </a:solidFill>
                <a:effectLst/>
                <a:latin typeface="Arial"/>
                <a:cs typeface="Arial"/>
              </a:rPr>
              <a:t>​</a:t>
            </a:r>
          </a:p>
          <a:p>
            <a:pPr algn="l" rtl="0" fontAlgn="base">
              <a:buNone/>
            </a:pPr>
            <a:endParaRPr lang="en-US" b="0" i="0" dirty="0">
              <a:solidFill>
                <a:srgbClr val="000000"/>
              </a:solidFill>
              <a:effectLst/>
              <a:latin typeface="Arial" panose="020B0604020202020204" pitchFamily="34" charset="0"/>
              <a:cs typeface="Arial" panose="020B0604020202020204" pitchFamily="34" charset="0"/>
            </a:endParaRPr>
          </a:p>
          <a:p>
            <a:pPr fontAlgn="base"/>
            <a:r>
              <a:rPr lang="en-US" sz="1800" b="1" i="0" u="none" strike="noStrike" dirty="0">
                <a:solidFill>
                  <a:srgbClr val="000000"/>
                </a:solidFill>
                <a:effectLst/>
                <a:latin typeface="Arial"/>
                <a:cs typeface="Arial"/>
              </a:rPr>
              <a:t>Police Race Action Plan and Inclusion</a:t>
            </a:r>
            <a:r>
              <a:rPr lang="en-US" sz="1800" b="1" i="0" dirty="0">
                <a:solidFill>
                  <a:srgbClr val="000000"/>
                </a:solidFill>
                <a:effectLst/>
                <a:latin typeface="Arial"/>
                <a:cs typeface="Arial"/>
              </a:rPr>
              <a:t>​</a:t>
            </a:r>
            <a:r>
              <a:rPr lang="en-US" b="1" dirty="0">
                <a:solidFill>
                  <a:srgbClr val="000000"/>
                </a:solidFill>
                <a:latin typeface="Arial"/>
                <a:cs typeface="Arial"/>
              </a:rPr>
              <a:t> Meeting</a:t>
            </a:r>
            <a:endParaRPr lang="en-US" b="1" i="0" dirty="0">
              <a:solidFill>
                <a:srgbClr val="000000"/>
              </a:solidFill>
              <a:effectLst/>
              <a:latin typeface="Arial" panose="020B0604020202020204" pitchFamily="34" charset="0"/>
              <a:cs typeface="Arial" panose="020B0604020202020204" pitchFamily="34" charset="0"/>
            </a:endParaRPr>
          </a:p>
          <a:p>
            <a:pPr fontAlgn="base"/>
            <a:r>
              <a:rPr lang="en-US" sz="1800" b="0" i="0" u="none" strike="noStrike" dirty="0">
                <a:solidFill>
                  <a:srgbClr val="000000"/>
                </a:solidFill>
                <a:effectLst/>
                <a:latin typeface="Arial"/>
                <a:cs typeface="Arial"/>
              </a:rPr>
              <a:t>Ongoing benchmarking and community engagement initiatives support the Police Race Action Plan and align with national inclusion </a:t>
            </a:r>
            <a:r>
              <a:rPr lang="en-US" dirty="0">
                <a:solidFill>
                  <a:srgbClr val="000000"/>
                </a:solidFill>
                <a:latin typeface="Arial"/>
                <a:cs typeface="Arial"/>
              </a:rPr>
              <a:t>efforts- Force Inclusion Meeting and CI Post.</a:t>
            </a:r>
            <a:endParaRPr lang="en-US" sz="1800" b="0" i="0" dirty="0">
              <a:solidFill>
                <a:srgbClr val="000000"/>
              </a:solidFill>
              <a:effectLst/>
              <a:latin typeface="Arial"/>
              <a:cs typeface="Arial"/>
            </a:endParaRPr>
          </a:p>
          <a:p>
            <a:pPr algn="l" rtl="0" fontAlgn="base">
              <a:buNone/>
            </a:pPr>
            <a:endParaRPr lang="en-US" dirty="0">
              <a:solidFill>
                <a:srgbClr val="000000"/>
              </a:solidFill>
              <a:latin typeface="Arial" panose="020B0604020202020204" pitchFamily="34" charset="0"/>
              <a:cs typeface="Arial" panose="020B0604020202020204" pitchFamily="34" charset="0"/>
            </a:endParaRPr>
          </a:p>
          <a:p>
            <a:pPr algn="l" rtl="0" fontAlgn="base">
              <a:buNone/>
            </a:pPr>
            <a:r>
              <a:rPr lang="en-US" b="1" i="0" dirty="0">
                <a:solidFill>
                  <a:srgbClr val="000000"/>
                </a:solidFill>
                <a:effectLst/>
                <a:latin typeface="Arial" panose="020B0604020202020204" pitchFamily="34" charset="0"/>
                <a:cs typeface="Arial" panose="020B0604020202020204" pitchFamily="34" charset="0"/>
              </a:rPr>
              <a:t>Leadership </a:t>
            </a:r>
            <a:r>
              <a:rPr lang="en-US" b="1" i="0" dirty="0" err="1">
                <a:solidFill>
                  <a:srgbClr val="000000"/>
                </a:solidFill>
                <a:effectLst/>
                <a:latin typeface="Arial" panose="020B0604020202020204" pitchFamily="34" charset="0"/>
                <a:cs typeface="Arial" panose="020B0604020202020204" pitchFamily="34" charset="0"/>
              </a:rPr>
              <a:t>Academi</a:t>
            </a:r>
            <a:endParaRPr lang="en-US" b="1" i="0" dirty="0">
              <a:solidFill>
                <a:srgbClr val="000000"/>
              </a:solidFill>
              <a:effectLst/>
              <a:latin typeface="Arial" panose="020B0604020202020204" pitchFamily="34" charset="0"/>
              <a:cs typeface="Arial" panose="020B0604020202020204" pitchFamily="34" charset="0"/>
            </a:endParaRPr>
          </a:p>
          <a:p>
            <a:pPr fontAlgn="base"/>
            <a:r>
              <a:rPr lang="en-GB" dirty="0">
                <a:latin typeface="Arial"/>
                <a:cs typeface="Arial"/>
              </a:rPr>
              <a:t>Introduction of leadership courses for all first and mid-line supervisors providing the best learning opportunities for leaders to flourish, grow, and become outstanding in their practice.</a:t>
            </a:r>
          </a:p>
          <a:p>
            <a:endParaRPr lang="en-GB" dirty="0">
              <a:latin typeface="Arial"/>
              <a:cs typeface="Arial"/>
            </a:endParaRPr>
          </a:p>
          <a:p>
            <a:r>
              <a:rPr lang="en-GB" b="1" dirty="0">
                <a:solidFill>
                  <a:srgbClr val="000000"/>
                </a:solidFill>
                <a:latin typeface="Arial"/>
                <a:cs typeface="Arial"/>
              </a:rPr>
              <a:t>National Recogniton-</a:t>
            </a:r>
            <a:r>
              <a:rPr lang="en-GB" dirty="0">
                <a:solidFill>
                  <a:srgbClr val="000000"/>
                </a:solidFill>
                <a:latin typeface="Arial"/>
                <a:cs typeface="Arial"/>
              </a:rPr>
              <a:t> NPCC/APCC Summitt/ CoP Invite/ </a:t>
            </a:r>
            <a:r>
              <a:rPr lang="en-GB" dirty="0" err="1">
                <a:solidFill>
                  <a:srgbClr val="000000"/>
                </a:solidFill>
                <a:latin typeface="Arial"/>
                <a:cs typeface="Arial"/>
              </a:rPr>
              <a:t>HeforShe</a:t>
            </a:r>
            <a:r>
              <a:rPr lang="en-GB" dirty="0">
                <a:solidFill>
                  <a:srgbClr val="000000"/>
                </a:solidFill>
                <a:latin typeface="Arial"/>
                <a:cs typeface="Arial"/>
              </a:rPr>
              <a:t> National Conference. </a:t>
            </a:r>
          </a:p>
        </p:txBody>
      </p:sp>
    </p:spTree>
    <p:extLst>
      <p:ext uri="{BB962C8B-B14F-4D97-AF65-F5344CB8AC3E}">
        <p14:creationId xmlns:p14="http://schemas.microsoft.com/office/powerpoint/2010/main" val="337869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4D18-1C08-A1A7-DC08-E4E504EFFDAA}"/>
              </a:ext>
            </a:extLst>
          </p:cNvPr>
          <p:cNvSpPr>
            <a:spLocks noGrp="1"/>
          </p:cNvSpPr>
          <p:nvPr>
            <p:ph type="title"/>
          </p:nvPr>
        </p:nvSpPr>
        <p:spPr>
          <a:xfrm>
            <a:off x="185028" y="90721"/>
            <a:ext cx="10090768" cy="584775"/>
          </a:xfrm>
        </p:spPr>
        <p:txBody>
          <a:bodyPr/>
          <a:lstStyle/>
          <a:p>
            <a:r>
              <a:rPr lang="en-US" dirty="0">
                <a:latin typeface="Arial"/>
                <a:cs typeface="Arial"/>
              </a:rPr>
              <a:t>Next Steps in 2026</a:t>
            </a:r>
            <a:endParaRPr lang="en-US" dirty="0"/>
          </a:p>
        </p:txBody>
      </p:sp>
      <p:sp>
        <p:nvSpPr>
          <p:cNvPr id="4" name="TextBox 3">
            <a:extLst>
              <a:ext uri="{FF2B5EF4-FFF2-40B4-BE49-F238E27FC236}">
                <a16:creationId xmlns:a16="http://schemas.microsoft.com/office/drawing/2014/main" id="{84F29C57-5407-0BA5-8EED-E95F10BF8A2B}"/>
              </a:ext>
            </a:extLst>
          </p:cNvPr>
          <p:cNvSpPr txBox="1"/>
          <p:nvPr/>
        </p:nvSpPr>
        <p:spPr>
          <a:xfrm>
            <a:off x="184263" y="600260"/>
            <a:ext cx="9445657" cy="6678751"/>
          </a:xfrm>
          <a:prstGeom prst="rect">
            <a:avLst/>
          </a:prstGeom>
          <a:noFill/>
        </p:spPr>
        <p:txBody>
          <a:bodyPr wrap="square" lIns="91440" tIns="45720" rIns="91440" bIns="45720" anchor="t">
            <a:spAutoFit/>
          </a:bodyPr>
          <a:lstStyle/>
          <a:p>
            <a:pPr fontAlgn="base"/>
            <a:endParaRPr lang="en-US" sz="1400" b="1" dirty="0">
              <a:latin typeface="Arial"/>
              <a:cs typeface="Arial"/>
            </a:endParaRPr>
          </a:p>
          <a:p>
            <a:pPr fontAlgn="base"/>
            <a:r>
              <a:rPr lang="en-US" b="1" dirty="0">
                <a:solidFill>
                  <a:srgbClr val="000000"/>
                </a:solidFill>
                <a:latin typeface="Arial"/>
                <a:cs typeface="Arial"/>
              </a:rPr>
              <a:t>Be an Upstander 2 </a:t>
            </a:r>
            <a:endParaRPr lang="en-US" b="1" i="0">
              <a:solidFill>
                <a:srgbClr val="000000"/>
              </a:solidFill>
              <a:effectLst/>
              <a:latin typeface="Arial" panose="020B0604020202020204" pitchFamily="34" charset="0"/>
              <a:cs typeface="Arial" panose="020B0604020202020204" pitchFamily="34" charset="0"/>
            </a:endParaRPr>
          </a:p>
          <a:p>
            <a:pPr fontAlgn="base"/>
            <a:r>
              <a:rPr lang="en-US" dirty="0">
                <a:solidFill>
                  <a:srgbClr val="000000"/>
                </a:solidFill>
                <a:latin typeface="Arial"/>
                <a:cs typeface="Arial"/>
              </a:rPr>
              <a:t>Part 2 of the Award- winning comms campaign</a:t>
            </a:r>
            <a:endParaRPr lang="en-US" b="0" i="0" dirty="0">
              <a:solidFill>
                <a:srgbClr val="000000"/>
              </a:solidFill>
              <a:effectLst/>
              <a:latin typeface="Arial" panose="020B0604020202020204" pitchFamily="34" charset="0"/>
              <a:cs typeface="Arial" panose="020B0604020202020204" pitchFamily="34" charset="0"/>
            </a:endParaRPr>
          </a:p>
          <a:p>
            <a:pPr fontAlgn="base"/>
            <a:endParaRPr lang="en-US" b="1" dirty="0">
              <a:solidFill>
                <a:srgbClr val="000000"/>
              </a:solidFill>
              <a:latin typeface="Arial"/>
              <a:cs typeface="Arial"/>
            </a:endParaRPr>
          </a:p>
          <a:p>
            <a:pPr fontAlgn="base"/>
            <a:r>
              <a:rPr lang="en-US" b="1" dirty="0">
                <a:solidFill>
                  <a:srgbClr val="000000"/>
                </a:solidFill>
                <a:latin typeface="Arial"/>
                <a:cs typeface="Arial"/>
              </a:rPr>
              <a:t>Enhanced Programme Delivery</a:t>
            </a:r>
            <a:r>
              <a:rPr lang="en-US" dirty="0">
                <a:solidFill>
                  <a:srgbClr val="000000"/>
                </a:solidFill>
                <a:latin typeface="Arial"/>
                <a:cs typeface="Arial"/>
              </a:rPr>
              <a:t>​</a:t>
            </a:r>
            <a:endParaRPr lang="en-US">
              <a:solidFill>
                <a:srgbClr val="000000"/>
              </a:solidFill>
              <a:latin typeface="Arial"/>
              <a:cs typeface="Arial"/>
            </a:endParaRPr>
          </a:p>
          <a:p>
            <a:pPr fontAlgn="base"/>
            <a:r>
              <a:rPr lang="en-US" dirty="0">
                <a:solidFill>
                  <a:srgbClr val="000000"/>
                </a:solidFill>
                <a:latin typeface="Arial"/>
                <a:cs typeface="Arial"/>
              </a:rPr>
              <a:t>Launch LIT Version 2, Cultural Hydra and Angiolini 2.</a:t>
            </a:r>
          </a:p>
          <a:p>
            <a:pPr fontAlgn="base"/>
            <a:endParaRPr lang="en-US" dirty="0">
              <a:solidFill>
                <a:srgbClr val="000000"/>
              </a:solidFill>
              <a:latin typeface="Arial"/>
              <a:cs typeface="Segoe UI"/>
            </a:endParaRPr>
          </a:p>
          <a:p>
            <a:pPr fontAlgn="base"/>
            <a:r>
              <a:rPr lang="en-US" b="1" dirty="0">
                <a:solidFill>
                  <a:srgbClr val="000000"/>
                </a:solidFill>
                <a:latin typeface="Arial"/>
                <a:cs typeface="Arial"/>
              </a:rPr>
              <a:t>Sustaining Cultural Change</a:t>
            </a:r>
            <a:r>
              <a:rPr lang="en-US" dirty="0">
                <a:solidFill>
                  <a:srgbClr val="000000"/>
                </a:solidFill>
                <a:latin typeface="Arial"/>
                <a:cs typeface="Arial"/>
              </a:rPr>
              <a:t>​</a:t>
            </a:r>
            <a:endParaRPr lang="en-US">
              <a:solidFill>
                <a:srgbClr val="000000"/>
              </a:solidFill>
              <a:latin typeface="Arial"/>
              <a:cs typeface="Arial"/>
            </a:endParaRPr>
          </a:p>
          <a:p>
            <a:pPr fontAlgn="base"/>
            <a:r>
              <a:rPr lang="en-US" dirty="0">
                <a:solidFill>
                  <a:srgbClr val="000000"/>
                </a:solidFill>
                <a:latin typeface="Arial"/>
                <a:cs typeface="Arial"/>
              </a:rPr>
              <a:t>Develop Culture Champions programme with governance and training to embed lasting cultural improvements.​ </a:t>
            </a:r>
            <a:r>
              <a:rPr lang="en-US" dirty="0" err="1">
                <a:solidFill>
                  <a:srgbClr val="000000"/>
                </a:solidFill>
                <a:latin typeface="Arial"/>
                <a:cs typeface="Arial"/>
              </a:rPr>
              <a:t>Analysing</a:t>
            </a:r>
            <a:r>
              <a:rPr lang="en-US" dirty="0">
                <a:solidFill>
                  <a:srgbClr val="000000"/>
                </a:solidFill>
                <a:latin typeface="Arial"/>
                <a:cs typeface="Arial"/>
              </a:rPr>
              <a:t> and responding to the </a:t>
            </a:r>
            <a:r>
              <a:rPr lang="en-US" dirty="0" err="1">
                <a:solidFill>
                  <a:srgbClr val="000000"/>
                </a:solidFill>
                <a:latin typeface="Arial"/>
                <a:cs typeface="Arial"/>
              </a:rPr>
              <a:t>EoS</a:t>
            </a:r>
            <a:endParaRPr lang="en-US" dirty="0">
              <a:solidFill>
                <a:srgbClr val="000000"/>
              </a:solidFill>
              <a:latin typeface="Arial"/>
              <a:cs typeface="Arial"/>
            </a:endParaRPr>
          </a:p>
          <a:p>
            <a:endParaRPr lang="en-US" dirty="0">
              <a:solidFill>
                <a:srgbClr val="000000"/>
              </a:solidFill>
              <a:latin typeface="Arial"/>
              <a:cs typeface="Arial" panose="020B0604020202020204" pitchFamily="34" charset="0"/>
            </a:endParaRPr>
          </a:p>
          <a:p>
            <a:r>
              <a:rPr lang="en-US" b="1" u="sng" dirty="0">
                <a:solidFill>
                  <a:srgbClr val="000000"/>
                </a:solidFill>
                <a:latin typeface="Arial"/>
                <a:cs typeface="Arial"/>
              </a:rPr>
              <a:t>New priorities- </a:t>
            </a:r>
          </a:p>
          <a:p>
            <a:endParaRPr lang="en-US" b="1" u="sng" dirty="0">
              <a:solidFill>
                <a:srgbClr val="000000"/>
              </a:solidFill>
              <a:latin typeface="Arial"/>
              <a:cs typeface="Arial"/>
            </a:endParaRPr>
          </a:p>
          <a:p>
            <a:r>
              <a:rPr lang="en-US" b="1" dirty="0">
                <a:solidFill>
                  <a:srgbClr val="000000"/>
                </a:solidFill>
                <a:latin typeface="Arial"/>
                <a:cs typeface="Arial"/>
              </a:rPr>
              <a:t>Absence and Supervision- Focus through new governance arrangements</a:t>
            </a:r>
            <a:endParaRPr lang="en-US" dirty="0">
              <a:solidFill>
                <a:srgbClr val="000000"/>
              </a:solidFill>
              <a:latin typeface="Arial"/>
              <a:cs typeface="Arial"/>
            </a:endParaRPr>
          </a:p>
          <a:p>
            <a:r>
              <a:rPr lang="en-US" dirty="0">
                <a:solidFill>
                  <a:srgbClr val="000000"/>
                </a:solidFill>
                <a:latin typeface="Arial"/>
                <a:cs typeface="Arial"/>
              </a:rPr>
              <a:t>Rising sickness rates and supervisory anomalies highlight the need for improved absence management and supervision. </a:t>
            </a:r>
          </a:p>
          <a:p>
            <a:endParaRPr lang="en-US" dirty="0">
              <a:solidFill>
                <a:srgbClr val="000000"/>
              </a:solidFill>
              <a:latin typeface="Arial"/>
              <a:cs typeface="Arial" panose="020B0604020202020204" pitchFamily="34" charset="0"/>
            </a:endParaRPr>
          </a:p>
          <a:p>
            <a:r>
              <a:rPr lang="en-US" b="1" dirty="0">
                <a:solidFill>
                  <a:srgbClr val="000000"/>
                </a:solidFill>
                <a:latin typeface="Arial"/>
                <a:cs typeface="Arial"/>
              </a:rPr>
              <a:t>Crime Solved Rates- Investigation Quality Project</a:t>
            </a:r>
            <a:endParaRPr lang="en-US" dirty="0">
              <a:solidFill>
                <a:srgbClr val="000000"/>
              </a:solidFill>
              <a:latin typeface="Arial"/>
              <a:cs typeface="Arial"/>
            </a:endParaRPr>
          </a:p>
          <a:p>
            <a:r>
              <a:rPr lang="en-US" dirty="0">
                <a:solidFill>
                  <a:srgbClr val="000000"/>
                </a:solidFill>
                <a:latin typeface="Arial"/>
                <a:cs typeface="Arial"/>
              </a:rPr>
              <a:t>Decreases in solve rates for crime and violence against women require enhanced investigative practices. </a:t>
            </a:r>
          </a:p>
          <a:p>
            <a:endParaRPr lang="en-US" dirty="0">
              <a:solidFill>
                <a:srgbClr val="000000"/>
              </a:solidFill>
              <a:latin typeface="Arial"/>
              <a:cs typeface="Arial" panose="020B0604020202020204" pitchFamily="34" charset="0"/>
            </a:endParaRPr>
          </a:p>
          <a:p>
            <a:r>
              <a:rPr lang="en-US" b="1" dirty="0">
                <a:solidFill>
                  <a:srgbClr val="000000"/>
                </a:solidFill>
                <a:latin typeface="Arial"/>
                <a:cs typeface="Arial"/>
              </a:rPr>
              <a:t>Public Confidence and Engagement</a:t>
            </a:r>
            <a:r>
              <a:rPr lang="en-US" dirty="0">
                <a:solidFill>
                  <a:srgbClr val="000000"/>
                </a:solidFill>
                <a:latin typeface="Arial"/>
                <a:cs typeface="Arial"/>
              </a:rPr>
              <a:t> -</a:t>
            </a:r>
            <a:r>
              <a:rPr lang="en-US" b="1" dirty="0">
                <a:solidFill>
                  <a:srgbClr val="000000"/>
                </a:solidFill>
                <a:latin typeface="Arial"/>
                <a:cs typeface="Arial"/>
              </a:rPr>
              <a:t> CC's Delivery Plan</a:t>
            </a:r>
            <a:endParaRPr lang="en-US" dirty="0">
              <a:solidFill>
                <a:srgbClr val="000000"/>
              </a:solidFill>
              <a:latin typeface="Arial"/>
              <a:cs typeface="Arial"/>
            </a:endParaRPr>
          </a:p>
          <a:p>
            <a:r>
              <a:rPr lang="en-US" dirty="0">
                <a:solidFill>
                  <a:srgbClr val="000000"/>
                </a:solidFill>
                <a:latin typeface="Arial"/>
                <a:cs typeface="Arial"/>
              </a:rPr>
              <a:t>The level of public confidence is presently 61.7%.</a:t>
            </a:r>
            <a:endParaRPr lang="en-US" dirty="0">
              <a:cs typeface="Arial"/>
            </a:endParaRPr>
          </a:p>
          <a:p>
            <a:pPr fontAlgn="base"/>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023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16159A2A51C047946D490ADE791CA7" ma:contentTypeVersion="12" ma:contentTypeDescription="Create a new document." ma:contentTypeScope="" ma:versionID="ce0ce5c277369de323f48465813b6bdc">
  <xsd:schema xmlns:xsd="http://www.w3.org/2001/XMLSchema" xmlns:xs="http://www.w3.org/2001/XMLSchema" xmlns:p="http://schemas.microsoft.com/office/2006/metadata/properties" xmlns:ns2="5fcbffcc-a55c-4594-a7f7-9ea5356d4ba2" xmlns:ns3="031787ff-d5d2-4d8a-b9df-c2b5382a55a0" targetNamespace="http://schemas.microsoft.com/office/2006/metadata/properties" ma:root="true" ma:fieldsID="124b30b8bb49d315002a4c5089b8c66e" ns2:_="" ns3:_="">
    <xsd:import namespace="5fcbffcc-a55c-4594-a7f7-9ea5356d4ba2"/>
    <xsd:import namespace="031787ff-d5d2-4d8a-b9df-c2b5382a55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bffcc-a55c-4594-a7f7-9ea5356d4b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ffa94f5-9538-4d5d-ae72-f19c8bf93f9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787ff-d5d2-4d8a-b9df-c2b5382a55a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408f2d4-b427-405f-b855-ecc1f3a8ae89}" ma:internalName="TaxCatchAll" ma:showField="CatchAllData" ma:web="031787ff-d5d2-4d8a-b9df-c2b5382a5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1787ff-d5d2-4d8a-b9df-c2b5382a55a0" xsi:nil="true"/>
    <lcf76f155ced4ddcb4097134ff3c332f xmlns="5fcbffcc-a55c-4594-a7f7-9ea5356d4b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775BED-7304-4535-8ECB-E71BFD0A5C26}">
  <ds:schemaRefs>
    <ds:schemaRef ds:uri="031787ff-d5d2-4d8a-b9df-c2b5382a55a0"/>
    <ds:schemaRef ds:uri="5fcbffcc-a55c-4594-a7f7-9ea5356d4b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9B8C3E-6F13-448F-AEB9-AA18F4B56321}">
  <ds:schemaRefs>
    <ds:schemaRef ds:uri="http://schemas.microsoft.com/sharepoint/v3/contenttype/forms"/>
  </ds:schemaRefs>
</ds:datastoreItem>
</file>

<file path=customXml/itemProps3.xml><?xml version="1.0" encoding="utf-8"?>
<ds:datastoreItem xmlns:ds="http://schemas.openxmlformats.org/officeDocument/2006/customXml" ds:itemID="{D6922D09-B425-40AA-A2DA-18B16301DF73}">
  <ds:schemaRefs>
    <ds:schemaRef ds:uri="031787ff-d5d2-4d8a-b9df-c2b5382a55a0"/>
    <ds:schemaRef ds:uri="2798cd63-087b-46f4-8527-514ebf4f5a45"/>
    <ds:schemaRef ds:uri="5fcbffcc-a55c-4594-a7f7-9ea5356d4ba2"/>
    <ds:schemaRef ds:uri="ecc76dd2-0fb0-4338-b342-eb87efe502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TotalTime>
  <Words>537</Words>
  <Application>Microsoft Office PowerPoint</Application>
  <PresentationFormat>Widescreen</PresentationFormat>
  <Paragraphs>74</Paragraphs>
  <Slides>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Culture Within Gwent Police</vt:lpstr>
      <vt:lpstr>Culture Risk</vt:lpstr>
      <vt:lpstr>Culture Strategy and Key Indicators​</vt:lpstr>
      <vt:lpstr>2025 Review- key achievements</vt:lpstr>
      <vt:lpstr>Next Steps in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 Department</dc:creator>
  <cp:lastModifiedBy>McLain, Nicholas</cp:lastModifiedBy>
  <cp:revision>157</cp:revision>
  <dcterms:created xsi:type="dcterms:W3CDTF">2020-09-14T11:38:00Z</dcterms:created>
  <dcterms:modified xsi:type="dcterms:W3CDTF">2025-11-25T11:18:00Z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acd28b-79a3-4a0f-b0ff-4b75658b1549_Enabled">
    <vt:lpwstr>true</vt:lpwstr>
  </property>
  <property fmtid="{D5CDD505-2E9C-101B-9397-08002B2CF9AE}" pid="3" name="MSIP_Label_f2acd28b-79a3-4a0f-b0ff-4b75658b1549_SetDate">
    <vt:lpwstr>2022-12-22T12:14:24Z</vt:lpwstr>
  </property>
  <property fmtid="{D5CDD505-2E9C-101B-9397-08002B2CF9AE}" pid="4" name="MSIP_Label_f2acd28b-79a3-4a0f-b0ff-4b75658b1549_Method">
    <vt:lpwstr>Standard</vt:lpwstr>
  </property>
  <property fmtid="{D5CDD505-2E9C-101B-9397-08002B2CF9AE}" pid="5" name="MSIP_Label_f2acd28b-79a3-4a0f-b0ff-4b75658b1549_Name">
    <vt:lpwstr>OFFICIAL</vt:lpwstr>
  </property>
  <property fmtid="{D5CDD505-2E9C-101B-9397-08002B2CF9AE}" pid="6" name="MSIP_Label_f2acd28b-79a3-4a0f-b0ff-4b75658b1549_SiteId">
    <vt:lpwstr>e46c8472-ef5d-4b63-bc74-4a60db42c371</vt:lpwstr>
  </property>
  <property fmtid="{D5CDD505-2E9C-101B-9397-08002B2CF9AE}" pid="7" name="MSIP_Label_f2acd28b-79a3-4a0f-b0ff-4b75658b1549_ActionId">
    <vt:lpwstr>c7d6b744-cb94-4c85-ac79-75173bec863f</vt:lpwstr>
  </property>
  <property fmtid="{D5CDD505-2E9C-101B-9397-08002B2CF9AE}" pid="8" name="MSIP_Label_f2acd28b-79a3-4a0f-b0ff-4b75658b1549_ContentBits">
    <vt:lpwstr>0</vt:lpwstr>
  </property>
  <property fmtid="{D5CDD505-2E9C-101B-9397-08002B2CF9AE}" pid="9" name="ContentTypeId">
    <vt:lpwstr>0x0101004D16159A2A51C047946D490ADE791CA7</vt:lpwstr>
  </property>
  <property fmtid="{D5CDD505-2E9C-101B-9397-08002B2CF9AE}" pid="10" name="MediaServiceImageTags">
    <vt:lpwstr/>
  </property>
</Properties>
</file>