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4"/>
  </p:notesMasterIdLst>
  <p:handoutMasterIdLst>
    <p:handoutMasterId r:id="rId25"/>
  </p:handoutMasterIdLst>
  <p:sldIdLst>
    <p:sldId id="256" r:id="rId5"/>
    <p:sldId id="259" r:id="rId6"/>
    <p:sldId id="269" r:id="rId7"/>
    <p:sldId id="278" r:id="rId8"/>
    <p:sldId id="262" r:id="rId9"/>
    <p:sldId id="263" r:id="rId10"/>
    <p:sldId id="264" r:id="rId11"/>
    <p:sldId id="265" r:id="rId12"/>
    <p:sldId id="266" r:id="rId13"/>
    <p:sldId id="267" r:id="rId14"/>
    <p:sldId id="268" r:id="rId15"/>
    <p:sldId id="270" r:id="rId16"/>
    <p:sldId id="271" r:id="rId17"/>
    <p:sldId id="272" r:id="rId18"/>
    <p:sldId id="273" r:id="rId19"/>
    <p:sldId id="274" r:id="rId20"/>
    <p:sldId id="275" r:id="rId21"/>
    <p:sldId id="276" r:id="rId22"/>
    <p:sldId id="27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52148"/>
    <a:srgbClr val="0D2B67"/>
    <a:srgbClr val="0D2A6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644"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3BEEBD6-E767-A64E-967A-6B73CB1B50B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759A22C-BE02-774E-9513-05469B2929B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82D339A-96F6-E041-920A-ADF0CA63CD2E}" type="datetimeFigureOut">
              <a:rPr lang="en-US" smtClean="0"/>
              <a:t>9/2/2026</a:t>
            </a:fld>
            <a:endParaRPr lang="en-US"/>
          </a:p>
        </p:txBody>
      </p:sp>
      <p:sp>
        <p:nvSpPr>
          <p:cNvPr id="4" name="Footer Placeholder 3">
            <a:extLst>
              <a:ext uri="{FF2B5EF4-FFF2-40B4-BE49-F238E27FC236}">
                <a16:creationId xmlns:a16="http://schemas.microsoft.com/office/drawing/2014/main" id="{B59C56D9-CAB5-064C-9D79-1C2A599E685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7E90338-B1CF-8145-AE6D-75EF2ED3AC8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8DDB404-999C-8E45-9CC0-62A59EBAC2F1}" type="slidenum">
              <a:rPr lang="en-US" smtClean="0"/>
              <a:t>‹#›</a:t>
            </a:fld>
            <a:endParaRPr lang="en-US"/>
          </a:p>
        </p:txBody>
      </p:sp>
    </p:spTree>
    <p:extLst>
      <p:ext uri="{BB962C8B-B14F-4D97-AF65-F5344CB8AC3E}">
        <p14:creationId xmlns:p14="http://schemas.microsoft.com/office/powerpoint/2010/main" val="37268264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155113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Subtitle – Arial: Bold. Sentence case. 24 Pt.</a:t>
            </a:r>
            <a:endParaRPr lang="en-GB"/>
          </a:p>
          <a:p>
            <a:r>
              <a:rPr lang="en-GB"/>
              <a:t> </a:t>
            </a:r>
          </a:p>
          <a:p>
            <a:r>
              <a:rPr lang="en-GB" b="1"/>
              <a:t>Main text </a:t>
            </a:r>
            <a:r>
              <a:rPr lang="en-GB"/>
              <a:t>– Arial: Reg. Sentence case. 20 Pt.</a:t>
            </a:r>
          </a:p>
          <a:p>
            <a:r>
              <a:rPr lang="en-GB" b="1"/>
              <a:t> </a:t>
            </a:r>
            <a:endParaRPr lang="en-GB"/>
          </a:p>
          <a:p>
            <a:pPr lvl="0"/>
            <a:r>
              <a:rPr lang="en-GB" b="1"/>
              <a:t>Bullet Points</a:t>
            </a:r>
            <a:r>
              <a:rPr lang="en-GB"/>
              <a:t> – Arial: Reg. Sentence case. 20 Pt. Line Spacing 1.5.</a:t>
            </a:r>
          </a:p>
          <a:p>
            <a:pPr lvl="0"/>
            <a:endParaRPr lang="en-GB"/>
          </a:p>
          <a:p>
            <a:pPr lvl="0"/>
            <a:r>
              <a:rPr lang="en-GB" b="1"/>
              <a:t>Bold where appropriate.</a:t>
            </a:r>
          </a:p>
          <a:p>
            <a:pPr lvl="0"/>
            <a:endParaRPr lang="en-GB" b="1"/>
          </a:p>
          <a:p>
            <a:pPr lvl="0"/>
            <a:r>
              <a:rPr lang="en-GB" b="1"/>
              <a:t>Alternate slide formats between Left &amp; Right.</a:t>
            </a:r>
            <a:endParaRPr lang="en-GB"/>
          </a:p>
          <a:p>
            <a:r>
              <a:rPr lang="en-GB" b="1"/>
              <a:t> </a:t>
            </a:r>
            <a:endParaRPr lang="en-GB"/>
          </a:p>
          <a:p>
            <a:r>
              <a:rPr lang="en-GB" b="1"/>
              <a:t>Do not:</a:t>
            </a:r>
            <a:endParaRPr lang="en-GB"/>
          </a:p>
          <a:p>
            <a:pPr marL="171450" lvl="0" indent="-171450">
              <a:lnSpc>
                <a:spcPct val="150000"/>
              </a:lnSpc>
              <a:buFont typeface="Arial" panose="020B0604020202020204" pitchFamily="34" charset="0"/>
              <a:buChar char="•"/>
            </a:pPr>
            <a:r>
              <a:rPr lang="en-GB"/>
              <a:t>Change text colour.</a:t>
            </a:r>
          </a:p>
          <a:p>
            <a:pPr marL="171450" lvl="0" indent="-171450">
              <a:lnSpc>
                <a:spcPct val="150000"/>
              </a:lnSpc>
              <a:buFont typeface="Arial" panose="020B0604020202020204" pitchFamily="34" charset="0"/>
              <a:buChar char="•"/>
            </a:pPr>
            <a:r>
              <a:rPr lang="en-GB"/>
              <a:t>Enlarge text size.</a:t>
            </a:r>
          </a:p>
          <a:p>
            <a:pPr marL="171450" lvl="0" indent="-171450">
              <a:lnSpc>
                <a:spcPct val="150000"/>
              </a:lnSpc>
              <a:buFont typeface="Arial" panose="020B0604020202020204" pitchFamily="34" charset="0"/>
              <a:buChar char="•"/>
            </a:pPr>
            <a:r>
              <a:rPr lang="en-GB"/>
              <a:t>Move content over background images.</a:t>
            </a:r>
          </a:p>
        </p:txBody>
      </p:sp>
      <p:sp>
        <p:nvSpPr>
          <p:cNvPr id="4" name="Slide Number Placeholder 3"/>
          <p:cNvSpPr>
            <a:spLocks noGrp="1"/>
          </p:cNvSpPr>
          <p:nvPr>
            <p:ph type="sldNum" sz="quarter" idx="5"/>
          </p:nvPr>
        </p:nvSpPr>
        <p:spPr/>
        <p:txBody>
          <a:bodyPr/>
          <a:lstStyle/>
          <a:p>
            <a:fld id="{BAB3717A-C6E4-1C46-B1FA-B9E4FCE2618A}" type="slidenum">
              <a:rPr lang="en-US" smtClean="0"/>
              <a:t>1</a:t>
            </a:fld>
            <a:endParaRPr lang="en-US"/>
          </a:p>
        </p:txBody>
      </p:sp>
    </p:spTree>
    <p:extLst>
      <p:ext uri="{BB962C8B-B14F-4D97-AF65-F5344CB8AC3E}">
        <p14:creationId xmlns:p14="http://schemas.microsoft.com/office/powerpoint/2010/main" val="4265975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5FD0074-E8E6-7644-9642-73159A18037D}"/>
              </a:ext>
            </a:extLst>
          </p:cNvPr>
          <p:cNvPicPr>
            <a:picLocks noChangeAspect="1"/>
          </p:cNvPicPr>
          <p:nvPr userDrawn="1"/>
        </p:nvPicPr>
        <p:blipFill>
          <a:blip r:embed="rId2"/>
          <a:srcRect/>
          <a:stretch/>
        </p:blipFill>
        <p:spPr>
          <a:xfrm>
            <a:off x="-113286" y="-33864"/>
            <a:ext cx="12372718" cy="6937973"/>
          </a:xfrm>
          <a:prstGeom prst="rect">
            <a:avLst/>
          </a:prstGeom>
        </p:spPr>
      </p:pic>
      <p:sp>
        <p:nvSpPr>
          <p:cNvPr id="24" name="Text Placeholder 23">
            <a:extLst>
              <a:ext uri="{FF2B5EF4-FFF2-40B4-BE49-F238E27FC236}">
                <a16:creationId xmlns:a16="http://schemas.microsoft.com/office/drawing/2014/main" id="{77285588-E5F6-BF4B-8B10-548390FCF44D}"/>
              </a:ext>
            </a:extLst>
          </p:cNvPr>
          <p:cNvSpPr>
            <a:spLocks noGrp="1"/>
          </p:cNvSpPr>
          <p:nvPr>
            <p:ph type="body" sz="quarter" idx="10" hasCustomPrompt="1"/>
          </p:nvPr>
        </p:nvSpPr>
        <p:spPr>
          <a:xfrm>
            <a:off x="328614" y="5137904"/>
            <a:ext cx="4010912" cy="411163"/>
          </a:xfrm>
        </p:spPr>
        <p:txBody>
          <a:bodyPr>
            <a:noAutofit/>
          </a:bodyPr>
          <a:lstStyle>
            <a:lvl1pPr marL="0" indent="0">
              <a:buNone/>
              <a:defRPr sz="2800" b="1" i="0">
                <a:solidFill>
                  <a:schemeClr val="bg1"/>
                </a:solidFill>
                <a:latin typeface="Arial" panose="020B0604020202020204" pitchFamily="34" charset="0"/>
                <a:cs typeface="Arial" panose="020B0604020202020204" pitchFamily="34" charset="0"/>
              </a:defRPr>
            </a:lvl1pPr>
            <a:lvl2pPr>
              <a:defRPr sz="2800" b="1" i="0">
                <a:solidFill>
                  <a:srgbClr val="0D2B67"/>
                </a:solidFill>
                <a:latin typeface="Arial" panose="020B0604020202020204" pitchFamily="34" charset="0"/>
                <a:cs typeface="Arial" panose="020B0604020202020204" pitchFamily="34" charset="0"/>
              </a:defRPr>
            </a:lvl2pPr>
            <a:lvl3pPr>
              <a:defRPr sz="2800" b="1" i="0">
                <a:solidFill>
                  <a:srgbClr val="0D2B67"/>
                </a:solidFill>
                <a:latin typeface="Arial" panose="020B0604020202020204" pitchFamily="34" charset="0"/>
                <a:cs typeface="Arial" panose="020B0604020202020204" pitchFamily="34" charset="0"/>
              </a:defRPr>
            </a:lvl3pPr>
            <a:lvl4pPr>
              <a:defRPr sz="2800" b="1" i="0">
                <a:solidFill>
                  <a:srgbClr val="0D2B67"/>
                </a:solidFill>
                <a:latin typeface="Arial" panose="020B0604020202020204" pitchFamily="34" charset="0"/>
                <a:cs typeface="Arial" panose="020B0604020202020204" pitchFamily="34" charset="0"/>
              </a:defRPr>
            </a:lvl4pPr>
            <a:lvl5pPr>
              <a:defRPr sz="2800" b="1" i="0">
                <a:solidFill>
                  <a:srgbClr val="0D2B67"/>
                </a:solidFill>
                <a:latin typeface="Arial" panose="020B0604020202020204" pitchFamily="34" charset="0"/>
                <a:cs typeface="Arial" panose="020B0604020202020204" pitchFamily="34" charset="0"/>
              </a:defRPr>
            </a:lvl5pPr>
          </a:lstStyle>
          <a:p>
            <a:pPr lvl="0"/>
            <a:r>
              <a:rPr lang="en-US"/>
              <a:t>11/11/2023 or 2023 | 24</a:t>
            </a:r>
          </a:p>
        </p:txBody>
      </p:sp>
      <p:sp>
        <p:nvSpPr>
          <p:cNvPr id="4" name="Title 12">
            <a:extLst>
              <a:ext uri="{FF2B5EF4-FFF2-40B4-BE49-F238E27FC236}">
                <a16:creationId xmlns:a16="http://schemas.microsoft.com/office/drawing/2014/main" id="{5FB5223A-E9ED-9E45-A2DF-C85438888A2F}"/>
              </a:ext>
            </a:extLst>
          </p:cNvPr>
          <p:cNvSpPr>
            <a:spLocks noGrp="1"/>
          </p:cNvSpPr>
          <p:nvPr>
            <p:ph type="title" hasCustomPrompt="1"/>
          </p:nvPr>
        </p:nvSpPr>
        <p:spPr>
          <a:xfrm>
            <a:off x="328043" y="1975209"/>
            <a:ext cx="7320370" cy="1091941"/>
          </a:xfrm>
        </p:spPr>
        <p:txBody>
          <a:bodyPr anchor="t">
            <a:noAutofit/>
          </a:bodyPr>
          <a:lstStyle>
            <a:lvl1pPr>
              <a:defRPr sz="4000" b="1" i="0">
                <a:solidFill>
                  <a:schemeClr val="bg1"/>
                </a:solidFill>
                <a:latin typeface="Arial" panose="020B0604020202020204" pitchFamily="34" charset="0"/>
                <a:cs typeface="Arial" panose="020B0604020202020204" pitchFamily="34" charset="0"/>
              </a:defRPr>
            </a:lvl1pPr>
          </a:lstStyle>
          <a:p>
            <a:r>
              <a:rPr lang="en-GB"/>
              <a:t>TITLE (CYM)</a:t>
            </a:r>
            <a:br>
              <a:rPr lang="en-GB"/>
            </a:br>
            <a:r>
              <a:rPr lang="en-GB"/>
              <a:t>CLICK TO EDIT.</a:t>
            </a:r>
            <a:endParaRPr lang="en-US"/>
          </a:p>
        </p:txBody>
      </p:sp>
      <p:sp>
        <p:nvSpPr>
          <p:cNvPr id="5" name="Text Placeholder 5">
            <a:extLst>
              <a:ext uri="{FF2B5EF4-FFF2-40B4-BE49-F238E27FC236}">
                <a16:creationId xmlns:a16="http://schemas.microsoft.com/office/drawing/2014/main" id="{1B1B43C5-3335-1BB3-666A-5E51AD01930E}"/>
              </a:ext>
            </a:extLst>
          </p:cNvPr>
          <p:cNvSpPr>
            <a:spLocks noGrp="1"/>
          </p:cNvSpPr>
          <p:nvPr>
            <p:ph type="body" sz="quarter" idx="11" hasCustomPrompt="1"/>
          </p:nvPr>
        </p:nvSpPr>
        <p:spPr>
          <a:xfrm>
            <a:off x="328613" y="3309938"/>
            <a:ext cx="6320665" cy="1659627"/>
          </a:xfrm>
        </p:spPr>
        <p:txBody>
          <a:bodyPr>
            <a:normAutofit/>
          </a:bodyPr>
          <a:lstStyle>
            <a:lvl1pPr marL="0" indent="0">
              <a:buNone/>
              <a:defRPr sz="4000" b="1">
                <a:solidFill>
                  <a:schemeClr val="bg1"/>
                </a:solidFill>
                <a:latin typeface="Arial" panose="020B0604020202020204" pitchFamily="34" charset="0"/>
                <a:cs typeface="Arial" panose="020B0604020202020204" pitchFamily="34" charset="0"/>
              </a:defRPr>
            </a:lvl1pPr>
          </a:lstStyle>
          <a:p>
            <a:pPr lvl="0"/>
            <a:r>
              <a:rPr lang="en-GB"/>
              <a:t>TITLE (ENG)</a:t>
            </a:r>
            <a:br>
              <a:rPr lang="en-GB"/>
            </a:br>
            <a:r>
              <a:rPr lang="en-GB"/>
              <a:t>CLICK TO EDIT.</a:t>
            </a:r>
            <a:endParaRPr lang="en-US"/>
          </a:p>
        </p:txBody>
      </p:sp>
      <p:cxnSp>
        <p:nvCxnSpPr>
          <p:cNvPr id="6" name="Straight Connector 5">
            <a:extLst>
              <a:ext uri="{FF2B5EF4-FFF2-40B4-BE49-F238E27FC236}">
                <a16:creationId xmlns:a16="http://schemas.microsoft.com/office/drawing/2014/main" id="{5D50D2F4-C400-C519-01DE-0235079F2E5C}"/>
              </a:ext>
            </a:extLst>
          </p:cNvPr>
          <p:cNvCxnSpPr/>
          <p:nvPr userDrawn="1"/>
        </p:nvCxnSpPr>
        <p:spPr>
          <a:xfrm>
            <a:off x="367799" y="3180522"/>
            <a:ext cx="6480261" cy="0"/>
          </a:xfrm>
          <a:prstGeom prst="line">
            <a:avLst/>
          </a:prstGeom>
          <a:ln w="57150" cap="rnd">
            <a:solidFill>
              <a:schemeClr val="bg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40654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 name="Picture 2" descr="A picture containing clothing, person, human face, building&#10;&#10;Description automatically generated">
            <a:extLst>
              <a:ext uri="{FF2B5EF4-FFF2-40B4-BE49-F238E27FC236}">
                <a16:creationId xmlns:a16="http://schemas.microsoft.com/office/drawing/2014/main" id="{CE798C1D-2832-6E30-CE2B-509F7509D02A}"/>
              </a:ext>
            </a:extLst>
          </p:cNvPr>
          <p:cNvPicPr>
            <a:picLocks noChangeAspect="1"/>
          </p:cNvPicPr>
          <p:nvPr userDrawn="1"/>
        </p:nvPicPr>
        <p:blipFill>
          <a:blip r:embed="rId2"/>
          <a:stretch>
            <a:fillRect/>
          </a:stretch>
        </p:blipFill>
        <p:spPr>
          <a:xfrm>
            <a:off x="-90837" y="-40253"/>
            <a:ext cx="12373672" cy="6938507"/>
          </a:xfrm>
          <a:prstGeom prst="rect">
            <a:avLst/>
          </a:prstGeom>
        </p:spPr>
      </p:pic>
    </p:spTree>
    <p:extLst>
      <p:ext uri="{BB962C8B-B14F-4D97-AF65-F5344CB8AC3E}">
        <p14:creationId xmlns:p14="http://schemas.microsoft.com/office/powerpoint/2010/main" val="1401571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eft Ban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D4331D5-D6A9-514B-9148-A6C76A6E830A}"/>
              </a:ext>
            </a:extLst>
          </p:cNvPr>
          <p:cNvPicPr>
            <a:picLocks noChangeAspect="1"/>
          </p:cNvPicPr>
          <p:nvPr userDrawn="1"/>
        </p:nvPicPr>
        <p:blipFill>
          <a:blip r:embed="rId2"/>
          <a:srcRect/>
          <a:stretch/>
        </p:blipFill>
        <p:spPr>
          <a:xfrm>
            <a:off x="-30326" y="-10287"/>
            <a:ext cx="12318904" cy="6907797"/>
          </a:xfrm>
          <a:prstGeom prst="rect">
            <a:avLst/>
          </a:prstGeom>
        </p:spPr>
      </p:pic>
      <p:sp>
        <p:nvSpPr>
          <p:cNvPr id="9" name="Title 12">
            <a:extLst>
              <a:ext uri="{FF2B5EF4-FFF2-40B4-BE49-F238E27FC236}">
                <a16:creationId xmlns:a16="http://schemas.microsoft.com/office/drawing/2014/main" id="{1AF672B3-DB79-7245-A6C3-18799E0E07AC}"/>
              </a:ext>
            </a:extLst>
          </p:cNvPr>
          <p:cNvSpPr>
            <a:spLocks noGrp="1"/>
          </p:cNvSpPr>
          <p:nvPr>
            <p:ph type="title" hasCustomPrompt="1"/>
          </p:nvPr>
        </p:nvSpPr>
        <p:spPr>
          <a:xfrm>
            <a:off x="2014916" y="118263"/>
            <a:ext cx="10089259" cy="584775"/>
          </a:xfrm>
        </p:spPr>
        <p:txBody>
          <a:bodyPr anchor="ctr">
            <a:noAutofit/>
          </a:bodyPr>
          <a:lstStyle>
            <a:lvl1pPr>
              <a:defRPr sz="3200" b="1" i="0">
                <a:solidFill>
                  <a:srgbClr val="0D2B67"/>
                </a:solidFill>
                <a:latin typeface="Arial" panose="020B0604020202020204" pitchFamily="34" charset="0"/>
                <a:cs typeface="Arial" panose="020B0604020202020204" pitchFamily="34" charset="0"/>
              </a:defRPr>
            </a:lvl1pPr>
          </a:lstStyle>
          <a:p>
            <a:r>
              <a:rPr lang="en-GB"/>
              <a:t>TITLE – ARIAL: BOLD. 32 Pt.</a:t>
            </a:r>
            <a:endParaRPr lang="en-US"/>
          </a:p>
        </p:txBody>
      </p:sp>
    </p:spTree>
    <p:extLst>
      <p:ext uri="{BB962C8B-B14F-4D97-AF65-F5344CB8AC3E}">
        <p14:creationId xmlns:p14="http://schemas.microsoft.com/office/powerpoint/2010/main" val="1220465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ight Ban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559C753-6A1D-FA40-AC71-3D0732BBD560}"/>
              </a:ext>
            </a:extLst>
          </p:cNvPr>
          <p:cNvPicPr>
            <a:picLocks noChangeAspect="1"/>
          </p:cNvPicPr>
          <p:nvPr userDrawn="1"/>
        </p:nvPicPr>
        <p:blipFill>
          <a:blip r:embed="rId2"/>
          <a:srcRect/>
          <a:stretch/>
        </p:blipFill>
        <p:spPr>
          <a:xfrm>
            <a:off x="-123423" y="-58527"/>
            <a:ext cx="12382581" cy="6943503"/>
          </a:xfrm>
          <a:prstGeom prst="rect">
            <a:avLst/>
          </a:prstGeom>
        </p:spPr>
      </p:pic>
      <p:sp>
        <p:nvSpPr>
          <p:cNvPr id="9" name="Title 12">
            <a:extLst>
              <a:ext uri="{FF2B5EF4-FFF2-40B4-BE49-F238E27FC236}">
                <a16:creationId xmlns:a16="http://schemas.microsoft.com/office/drawing/2014/main" id="{26631E9E-E491-334B-BC32-323827EFA6CB}"/>
              </a:ext>
            </a:extLst>
          </p:cNvPr>
          <p:cNvSpPr>
            <a:spLocks noGrp="1"/>
          </p:cNvSpPr>
          <p:nvPr>
            <p:ph type="title" hasCustomPrompt="1"/>
          </p:nvPr>
        </p:nvSpPr>
        <p:spPr>
          <a:xfrm>
            <a:off x="194209" y="118263"/>
            <a:ext cx="10090768" cy="584775"/>
          </a:xfrm>
        </p:spPr>
        <p:txBody>
          <a:bodyPr anchor="ctr">
            <a:noAutofit/>
          </a:bodyPr>
          <a:lstStyle>
            <a:lvl1pPr>
              <a:defRPr sz="3200" b="1" i="0">
                <a:solidFill>
                  <a:srgbClr val="0D2B67"/>
                </a:solidFill>
                <a:latin typeface="Arial" panose="020B0604020202020204" pitchFamily="34" charset="0"/>
                <a:cs typeface="Arial" panose="020B0604020202020204" pitchFamily="34" charset="0"/>
              </a:defRPr>
            </a:lvl1pPr>
          </a:lstStyle>
          <a:p>
            <a:r>
              <a:rPr lang="en-GB"/>
              <a:t>TITLE – ARIAL: BOLD. 32 Pt.</a:t>
            </a:r>
            <a:endParaRPr lang="en-US"/>
          </a:p>
        </p:txBody>
      </p:sp>
    </p:spTree>
    <p:extLst>
      <p:ext uri="{BB962C8B-B14F-4D97-AF65-F5344CB8AC3E}">
        <p14:creationId xmlns:p14="http://schemas.microsoft.com/office/powerpoint/2010/main" val="421584226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53E076-0DCD-8F4A-9DB9-1EC4217669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7591A0C-4472-4242-AC46-07DB1D8390B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C30FAC8-C847-DD41-95B9-762BD6502C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E31EDC-BBDB-6243-A621-46A8ECDD4442}" type="datetimeFigureOut">
              <a:rPr lang="en-US" smtClean="0"/>
              <a:t>9/2/2026</a:t>
            </a:fld>
            <a:endParaRPr lang="en-US"/>
          </a:p>
        </p:txBody>
      </p:sp>
      <p:sp>
        <p:nvSpPr>
          <p:cNvPr id="5" name="Footer Placeholder 4">
            <a:extLst>
              <a:ext uri="{FF2B5EF4-FFF2-40B4-BE49-F238E27FC236}">
                <a16:creationId xmlns:a16="http://schemas.microsoft.com/office/drawing/2014/main" id="{AA6117C7-504B-3D4F-8946-80DC32F98F9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6E56DE4-FEE3-5E4E-9B6D-99ACF689BDC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DCB400-EA79-604B-8E8D-CB07B64DD210}" type="slidenum">
              <a:rPr lang="en-US" smtClean="0"/>
              <a:t>‹#›</a:t>
            </a:fld>
            <a:endParaRPr lang="en-US"/>
          </a:p>
        </p:txBody>
      </p:sp>
    </p:spTree>
    <p:extLst>
      <p:ext uri="{BB962C8B-B14F-4D97-AF65-F5344CB8AC3E}">
        <p14:creationId xmlns:p14="http://schemas.microsoft.com/office/powerpoint/2010/main" val="3718587439"/>
      </p:ext>
    </p:extLst>
  </p:cSld>
  <p:clrMap bg1="lt1" tx1="dk1" bg2="lt2" tx2="dk2" accent1="accent1" accent2="accent2" accent3="accent3" accent4="accent4" accent5="accent5" accent6="accent6" hlink="hlink" folHlink="folHlink"/>
  <p:sldLayoutIdLst>
    <p:sldLayoutId id="2147483649" r:id="rId1"/>
    <p:sldLayoutId id="2147483652" r:id="rId2"/>
    <p:sldLayoutId id="2147483650" r:id="rId3"/>
    <p:sldLayoutId id="2147483651"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FD9AFE2-1F7B-BF7E-6077-AD3BD3EC0AC9}"/>
              </a:ext>
            </a:extLst>
          </p:cNvPr>
          <p:cNvSpPr>
            <a:spLocks noGrp="1"/>
          </p:cNvSpPr>
          <p:nvPr>
            <p:ph type="body" sz="quarter" idx="10"/>
          </p:nvPr>
        </p:nvSpPr>
        <p:spPr/>
        <p:txBody>
          <a:bodyPr/>
          <a:lstStyle/>
          <a:p>
            <a:r>
              <a:rPr lang="en-US"/>
              <a:t>September 2026</a:t>
            </a:r>
          </a:p>
        </p:txBody>
      </p:sp>
      <p:sp>
        <p:nvSpPr>
          <p:cNvPr id="4" name="Title 3">
            <a:extLst>
              <a:ext uri="{FF2B5EF4-FFF2-40B4-BE49-F238E27FC236}">
                <a16:creationId xmlns:a16="http://schemas.microsoft.com/office/drawing/2014/main" id="{A2A44189-6E2C-76EC-7CC7-667C86A4F10B}"/>
              </a:ext>
            </a:extLst>
          </p:cNvPr>
          <p:cNvSpPr>
            <a:spLocks noGrp="1"/>
          </p:cNvSpPr>
          <p:nvPr>
            <p:ph type="title"/>
          </p:nvPr>
        </p:nvSpPr>
        <p:spPr/>
        <p:txBody>
          <a:bodyPr/>
          <a:lstStyle/>
          <a:p>
            <a:r>
              <a:rPr lang="en-US"/>
              <a:t>HMICFRS Inspection Progress Report</a:t>
            </a:r>
          </a:p>
        </p:txBody>
      </p:sp>
      <p:sp>
        <p:nvSpPr>
          <p:cNvPr id="6" name="Text Placeholder 5">
            <a:extLst>
              <a:ext uri="{FF2B5EF4-FFF2-40B4-BE49-F238E27FC236}">
                <a16:creationId xmlns:a16="http://schemas.microsoft.com/office/drawing/2014/main" id="{4B6027B3-C76A-5758-F8FE-8186793EF4E9}"/>
              </a:ext>
            </a:extLst>
          </p:cNvPr>
          <p:cNvSpPr>
            <a:spLocks noGrp="1"/>
          </p:cNvSpPr>
          <p:nvPr>
            <p:ph type="body" sz="quarter" idx="11"/>
          </p:nvPr>
        </p:nvSpPr>
        <p:spPr/>
        <p:txBody>
          <a:bodyPr/>
          <a:lstStyle/>
          <a:p>
            <a:r>
              <a:rPr lang="en-US"/>
              <a:t>Accountability and Assurance Board</a:t>
            </a:r>
          </a:p>
        </p:txBody>
      </p:sp>
    </p:spTree>
    <p:extLst>
      <p:ext uri="{BB962C8B-B14F-4D97-AF65-F5344CB8AC3E}">
        <p14:creationId xmlns:p14="http://schemas.microsoft.com/office/powerpoint/2010/main" val="17221163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4B1D2-E09C-503E-E5C5-3DB2007B0E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1E0EE6-0033-61DB-E450-A4E669ED572D}"/>
              </a:ext>
            </a:extLst>
          </p:cNvPr>
          <p:cNvSpPr>
            <a:spLocks noGrp="1"/>
          </p:cNvSpPr>
          <p:nvPr>
            <p:ph type="title"/>
          </p:nvPr>
        </p:nvSpPr>
        <p:spPr/>
        <p:txBody>
          <a:bodyPr/>
          <a:lstStyle/>
          <a:p>
            <a:r>
              <a:rPr lang="en-GB">
                <a:latin typeface="Arial"/>
                <a:cs typeface="Arial"/>
              </a:rPr>
              <a:t>Area for Improvement 9</a:t>
            </a:r>
            <a:endParaRPr lang="en-GB"/>
          </a:p>
        </p:txBody>
      </p:sp>
      <p:graphicFrame>
        <p:nvGraphicFramePr>
          <p:cNvPr id="3" name="Table 2">
            <a:extLst>
              <a:ext uri="{FF2B5EF4-FFF2-40B4-BE49-F238E27FC236}">
                <a16:creationId xmlns:a16="http://schemas.microsoft.com/office/drawing/2014/main" id="{CACD926F-52A4-2199-F58E-E91C83BFB1B7}"/>
              </a:ext>
            </a:extLst>
          </p:cNvPr>
          <p:cNvGraphicFramePr>
            <a:graphicFrameLocks noGrp="1"/>
          </p:cNvGraphicFramePr>
          <p:nvPr>
            <p:extLst>
              <p:ext uri="{D42A27DB-BD31-4B8C-83A1-F6EECF244321}">
                <p14:modId xmlns:p14="http://schemas.microsoft.com/office/powerpoint/2010/main" val="1372370400"/>
              </p:ext>
            </p:extLst>
          </p:nvPr>
        </p:nvGraphicFramePr>
        <p:xfrm>
          <a:off x="2031999" y="833652"/>
          <a:ext cx="10072175" cy="6009640"/>
        </p:xfrm>
        <a:graphic>
          <a:graphicData uri="http://schemas.openxmlformats.org/drawingml/2006/table">
            <a:tbl>
              <a:tblPr firstRow="1" bandRow="1">
                <a:tableStyleId>{5C22544A-7EE6-4342-B048-85BDC9FD1C3A}</a:tableStyleId>
              </a:tblPr>
              <a:tblGrid>
                <a:gridCol w="1420118">
                  <a:extLst>
                    <a:ext uri="{9D8B030D-6E8A-4147-A177-3AD203B41FA5}">
                      <a16:colId xmlns:a16="http://schemas.microsoft.com/office/drawing/2014/main" val="3673603327"/>
                    </a:ext>
                  </a:extLst>
                </a:gridCol>
                <a:gridCol w="1489753">
                  <a:extLst>
                    <a:ext uri="{9D8B030D-6E8A-4147-A177-3AD203B41FA5}">
                      <a16:colId xmlns:a16="http://schemas.microsoft.com/office/drawing/2014/main" val="3829461736"/>
                    </a:ext>
                  </a:extLst>
                </a:gridCol>
                <a:gridCol w="2270588">
                  <a:extLst>
                    <a:ext uri="{9D8B030D-6E8A-4147-A177-3AD203B41FA5}">
                      <a16:colId xmlns:a16="http://schemas.microsoft.com/office/drawing/2014/main" val="2669429592"/>
                    </a:ext>
                  </a:extLst>
                </a:gridCol>
                <a:gridCol w="2363057">
                  <a:extLst>
                    <a:ext uri="{9D8B030D-6E8A-4147-A177-3AD203B41FA5}">
                      <a16:colId xmlns:a16="http://schemas.microsoft.com/office/drawing/2014/main" val="1092472654"/>
                    </a:ext>
                  </a:extLst>
                </a:gridCol>
                <a:gridCol w="2528659">
                  <a:extLst>
                    <a:ext uri="{9D8B030D-6E8A-4147-A177-3AD203B41FA5}">
                      <a16:colId xmlns:a16="http://schemas.microsoft.com/office/drawing/2014/main" val="339730294"/>
                    </a:ext>
                  </a:extLst>
                </a:gridCol>
              </a:tblGrid>
              <a:tr h="370840">
                <a:tc>
                  <a:txBody>
                    <a:bodyPr/>
                    <a:lstStyle/>
                    <a:p>
                      <a:r>
                        <a:rPr lang="en-GB" sz="1600">
                          <a:latin typeface="Arial" panose="020B0604020202020204" pitchFamily="34" charset="0"/>
                          <a:cs typeface="Arial" panose="020B0604020202020204" pitchFamily="34" charset="0"/>
                        </a:rPr>
                        <a:t>AFI</a:t>
                      </a:r>
                    </a:p>
                  </a:txBody>
                  <a:tcPr/>
                </a:tc>
                <a:tc>
                  <a:txBody>
                    <a:bodyPr/>
                    <a:lstStyle/>
                    <a:p>
                      <a:r>
                        <a:rPr lang="en-GB" sz="1600">
                          <a:latin typeface="Arial" panose="020B0604020202020204" pitchFamily="34" charset="0"/>
                          <a:cs typeface="Arial" panose="020B0604020202020204" pitchFamily="34" charset="0"/>
                        </a:rPr>
                        <a:t>Owner</a:t>
                      </a:r>
                    </a:p>
                  </a:txBody>
                  <a:tcPr/>
                </a:tc>
                <a:tc>
                  <a:txBody>
                    <a:bodyPr/>
                    <a:lstStyle/>
                    <a:p>
                      <a:r>
                        <a:rPr lang="en-GB" sz="1600">
                          <a:latin typeface="Arial" panose="020B0604020202020204" pitchFamily="34" charset="0"/>
                          <a:cs typeface="Arial" panose="020B0604020202020204" pitchFamily="34" charset="0"/>
                        </a:rPr>
                        <a:t>Overall Position</a:t>
                      </a:r>
                    </a:p>
                  </a:txBody>
                  <a:tcPr/>
                </a:tc>
                <a:tc>
                  <a:txBody>
                    <a:bodyPr/>
                    <a:lstStyle/>
                    <a:p>
                      <a:r>
                        <a:rPr lang="en-GB" sz="1600">
                          <a:latin typeface="Arial" panose="020B0604020202020204" pitchFamily="34" charset="0"/>
                          <a:cs typeface="Arial" panose="020B0604020202020204" pitchFamily="34" charset="0"/>
                        </a:rPr>
                        <a:t>Progress Achieved</a:t>
                      </a:r>
                    </a:p>
                  </a:txBody>
                  <a:tcPr/>
                </a:tc>
                <a:tc>
                  <a:txBody>
                    <a:bodyPr/>
                    <a:lstStyle/>
                    <a:p>
                      <a:r>
                        <a:rPr lang="en-GB" sz="1600">
                          <a:latin typeface="Arial" panose="020B0604020202020204" pitchFamily="34" charset="0"/>
                          <a:cs typeface="Arial" panose="020B0604020202020204" pitchFamily="34" charset="0"/>
                        </a:rPr>
                        <a:t>Next Steps</a:t>
                      </a:r>
                    </a:p>
                  </a:txBody>
                  <a:tcPr/>
                </a:tc>
                <a:extLst>
                  <a:ext uri="{0D108BD9-81ED-4DB2-BD59-A6C34878D82A}">
                    <a16:rowId xmlns:a16="http://schemas.microsoft.com/office/drawing/2014/main" val="2566474092"/>
                  </a:ext>
                </a:extLst>
              </a:tr>
              <a:tr h="370840">
                <a:tc>
                  <a:txBody>
                    <a:bodyPr/>
                    <a:lstStyle/>
                    <a:p>
                      <a:pPr lvl="0">
                        <a:buNone/>
                      </a:pPr>
                      <a:r>
                        <a:rPr lang="en-GB" sz="1400" b="0" i="0" u="none" strike="noStrike" noProof="0">
                          <a:solidFill>
                            <a:srgbClr val="000000"/>
                          </a:solidFill>
                          <a:latin typeface="Arial" panose="020B0604020202020204" pitchFamily="34" charset="0"/>
                          <a:cs typeface="Arial" panose="020B0604020202020204" pitchFamily="34" charset="0"/>
                        </a:rPr>
                        <a:t>The force should make sure that it allocates investigations to officers and teams that have both the capability and capacity for timely and thorough investigations</a:t>
                      </a:r>
                    </a:p>
                  </a:txBody>
                  <a:tcPr/>
                </a:tc>
                <a:tc>
                  <a:txBody>
                    <a:bodyPr/>
                    <a:lstStyle/>
                    <a:p>
                      <a:r>
                        <a:rPr lang="en-GB" sz="1400">
                          <a:latin typeface="Arial" panose="020B0604020202020204" pitchFamily="34" charset="0"/>
                          <a:cs typeface="Arial" panose="020B0604020202020204" pitchFamily="34" charset="0"/>
                        </a:rPr>
                        <a:t>Detective Superintendent Investigations and Victims</a:t>
                      </a:r>
                    </a:p>
                  </a:txBody>
                  <a:tcPr/>
                </a:tc>
                <a:tc>
                  <a:txBody>
                    <a:bodyPr/>
                    <a:lstStyle/>
                    <a:p>
                      <a:pPr lvl="0">
                        <a:buNone/>
                      </a:pPr>
                      <a:r>
                        <a:rPr lang="en-GB" sz="1400" b="0" i="0" u="none" strike="noStrike" noProof="0">
                          <a:solidFill>
                            <a:srgbClr val="000000"/>
                          </a:solidFill>
                          <a:latin typeface="Arial" panose="020B0604020202020204" pitchFamily="34" charset="0"/>
                          <a:cs typeface="Arial" panose="020B0604020202020204" pitchFamily="34" charset="0"/>
                        </a:rPr>
                        <a:t>The force has made clear progress, particularly through policy review, governance arrangements and workload monitoring. However, the AFI remains open.</a:t>
                      </a:r>
                    </a:p>
                  </a:txBody>
                  <a:tcPr/>
                </a:tc>
                <a:tc>
                  <a:txBody>
                    <a:bodyPr/>
                    <a:lstStyle/>
                    <a:p>
                      <a:pPr lvl="0" algn="l">
                        <a:lnSpc>
                          <a:spcPct val="100000"/>
                        </a:lnSpc>
                        <a:spcBef>
                          <a:spcPts val="0"/>
                        </a:spcBef>
                        <a:spcAft>
                          <a:spcPts val="0"/>
                        </a:spcAft>
                        <a:buNone/>
                      </a:pPr>
                      <a:r>
                        <a:rPr lang="en-GB" sz="1400" b="0" i="0" u="none" strike="noStrike" noProof="0">
                          <a:solidFill>
                            <a:srgbClr val="000000"/>
                          </a:solidFill>
                          <a:latin typeface="Arial" panose="020B0604020202020204" pitchFamily="34" charset="0"/>
                          <a:cs typeface="Arial" panose="020B0604020202020204" pitchFamily="34" charset="0"/>
                        </a:rPr>
                        <a:t>The Crime Allocation Policy has been reviewed and is now in place. Daily Management Meeting processes are being used to manage allocation decisions. Workload oversight has also been improved. Officers with more than 15 investigations are being identified for intervention through superintendent-led performance meetings and the Investigation Standards Meeting.</a:t>
                      </a:r>
                      <a:endParaRPr lang="en-GB" sz="1400" b="1" i="0" u="none" strike="noStrike" noProof="0">
                        <a:solidFill>
                          <a:srgbClr val="000000"/>
                        </a:solidFill>
                        <a:latin typeface="Arial" panose="020B0604020202020204" pitchFamily="34" charset="0"/>
                        <a:cs typeface="Arial" panose="020B0604020202020204" pitchFamily="34" charset="0"/>
                      </a:endParaRPr>
                    </a:p>
                    <a:p>
                      <a:pPr lvl="0" algn="l">
                        <a:lnSpc>
                          <a:spcPct val="100000"/>
                        </a:lnSpc>
                        <a:spcBef>
                          <a:spcPts val="0"/>
                        </a:spcBef>
                        <a:spcAft>
                          <a:spcPts val="0"/>
                        </a:spcAft>
                        <a:buNone/>
                      </a:pPr>
                      <a:r>
                        <a:rPr lang="en-GB" sz="1400" b="0" i="0" u="none" strike="noStrike" noProof="0">
                          <a:solidFill>
                            <a:srgbClr val="000000"/>
                          </a:solidFill>
                          <a:latin typeface="Arial" panose="020B0604020202020204" pitchFamily="34" charset="0"/>
                          <a:cs typeface="Arial" panose="020B0604020202020204" pitchFamily="34" charset="0"/>
                        </a:rPr>
                        <a:t>Capability is being supported through Learning and Development activity, including PIP1, PIP2 and supervisor training. A PIP policy is being developed to clarify the force position on training, accreditation and retention of staff in core investigative roles.</a:t>
                      </a:r>
                    </a:p>
                  </a:txBody>
                  <a:tcPr/>
                </a:tc>
                <a:tc>
                  <a:txBody>
                    <a:bodyPr/>
                    <a:lstStyle/>
                    <a:p>
                      <a:pPr lvl="0">
                        <a:buNone/>
                      </a:pPr>
                      <a:r>
                        <a:rPr lang="en-GB" sz="1400" b="0" i="0" u="none" strike="noStrike" noProof="0">
                          <a:solidFill>
                            <a:srgbClr val="000000"/>
                          </a:solidFill>
                          <a:latin typeface="Arial" panose="020B0604020202020204" pitchFamily="34" charset="0"/>
                          <a:cs typeface="Arial" panose="020B0604020202020204" pitchFamily="34" charset="0"/>
                        </a:rPr>
                        <a:t>Progress is being monitored </a:t>
                      </a:r>
                    </a:p>
                    <a:p>
                      <a:pPr lvl="0">
                        <a:buNone/>
                      </a:pPr>
                      <a:r>
                        <a:rPr lang="en-GB" sz="1400" b="0" i="0" u="none" strike="noStrike" noProof="0">
                          <a:solidFill>
                            <a:srgbClr val="000000"/>
                          </a:solidFill>
                          <a:latin typeface="Arial" panose="020B0604020202020204" pitchFamily="34" charset="0"/>
                          <a:cs typeface="Arial" panose="020B0604020202020204" pitchFamily="34" charset="0"/>
                        </a:rPr>
                        <a:t>through the Quality of Investigations and Victim Care Change Programme.</a:t>
                      </a:r>
                    </a:p>
                    <a:p>
                      <a:pPr lvl="0">
                        <a:buNone/>
                      </a:pPr>
                      <a:endParaRPr lang="en-GB" sz="1400" b="0" i="0" u="none" strike="noStrike" noProof="0">
                        <a:solidFill>
                          <a:srgbClr val="000000"/>
                        </a:solidFill>
                        <a:latin typeface="Arial" panose="020B0604020202020204" pitchFamily="34" charset="0"/>
                        <a:cs typeface="Arial" panose="020B0604020202020204" pitchFamily="34" charset="0"/>
                      </a:endParaRPr>
                    </a:p>
                    <a:p>
                      <a:pPr lvl="0">
                        <a:buNone/>
                      </a:pPr>
                      <a:r>
                        <a:rPr lang="en-GB" sz="1400" b="0" i="0" u="none" strike="noStrike" noProof="0">
                          <a:solidFill>
                            <a:srgbClr val="000000"/>
                          </a:solidFill>
                          <a:latin typeface="Arial" panose="020B0604020202020204" pitchFamily="34" charset="0"/>
                          <a:cs typeface="Arial" panose="020B0604020202020204" pitchFamily="34" charset="0"/>
                        </a:rPr>
                        <a:t>Further work is required to embed the revised approach and provide assurance that allocation decisions are consistently linked to officer accreditation, experience, workload and capacity. </a:t>
                      </a:r>
                      <a:endParaRPr lang="en-US" sz="1400">
                        <a:latin typeface="Arial" panose="020B0604020202020204" pitchFamily="34" charset="0"/>
                        <a:cs typeface="Arial" panose="020B0604020202020204" pitchFamily="34" charset="0"/>
                      </a:endParaRPr>
                    </a:p>
                    <a:p>
                      <a:pPr lvl="0">
                        <a:buNone/>
                      </a:pPr>
                      <a:endParaRPr lang="en-GB" sz="1400" b="0" i="0" u="none" strike="noStrike" noProof="0">
                        <a:solidFill>
                          <a:srgbClr val="00000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943764242"/>
                  </a:ext>
                </a:extLst>
              </a:tr>
            </a:tbl>
          </a:graphicData>
        </a:graphic>
      </p:graphicFrame>
    </p:spTree>
    <p:extLst>
      <p:ext uri="{BB962C8B-B14F-4D97-AF65-F5344CB8AC3E}">
        <p14:creationId xmlns:p14="http://schemas.microsoft.com/office/powerpoint/2010/main" val="5052120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E22BF-8863-437F-D781-4635DDCFA1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6B082F-3AE0-6D38-EB35-817B5C3EA017}"/>
              </a:ext>
            </a:extLst>
          </p:cNvPr>
          <p:cNvSpPr>
            <a:spLocks noGrp="1"/>
          </p:cNvSpPr>
          <p:nvPr>
            <p:ph type="title"/>
          </p:nvPr>
        </p:nvSpPr>
        <p:spPr/>
        <p:txBody>
          <a:bodyPr/>
          <a:lstStyle/>
          <a:p>
            <a:r>
              <a:rPr lang="en-GB">
                <a:latin typeface="Arial"/>
                <a:cs typeface="Arial"/>
              </a:rPr>
              <a:t>Area for Improvement 10</a:t>
            </a:r>
            <a:endParaRPr lang="en-GB"/>
          </a:p>
        </p:txBody>
      </p:sp>
      <p:graphicFrame>
        <p:nvGraphicFramePr>
          <p:cNvPr id="3" name="Table 2">
            <a:extLst>
              <a:ext uri="{FF2B5EF4-FFF2-40B4-BE49-F238E27FC236}">
                <a16:creationId xmlns:a16="http://schemas.microsoft.com/office/drawing/2014/main" id="{D8C28564-AF9F-9B6E-A95E-BC04180A17B7}"/>
              </a:ext>
            </a:extLst>
          </p:cNvPr>
          <p:cNvGraphicFramePr>
            <a:graphicFrameLocks noGrp="1"/>
          </p:cNvGraphicFramePr>
          <p:nvPr>
            <p:extLst>
              <p:ext uri="{D42A27DB-BD31-4B8C-83A1-F6EECF244321}">
                <p14:modId xmlns:p14="http://schemas.microsoft.com/office/powerpoint/2010/main" val="1394362129"/>
              </p:ext>
            </p:extLst>
          </p:nvPr>
        </p:nvGraphicFramePr>
        <p:xfrm>
          <a:off x="2031999" y="833652"/>
          <a:ext cx="10072175" cy="2595880"/>
        </p:xfrm>
        <a:graphic>
          <a:graphicData uri="http://schemas.openxmlformats.org/drawingml/2006/table">
            <a:tbl>
              <a:tblPr firstRow="1" bandRow="1">
                <a:tableStyleId>{5C22544A-7EE6-4342-B048-85BDC9FD1C3A}</a:tableStyleId>
              </a:tblPr>
              <a:tblGrid>
                <a:gridCol w="1420118">
                  <a:extLst>
                    <a:ext uri="{9D8B030D-6E8A-4147-A177-3AD203B41FA5}">
                      <a16:colId xmlns:a16="http://schemas.microsoft.com/office/drawing/2014/main" val="3673603327"/>
                    </a:ext>
                  </a:extLst>
                </a:gridCol>
                <a:gridCol w="1489753">
                  <a:extLst>
                    <a:ext uri="{9D8B030D-6E8A-4147-A177-3AD203B41FA5}">
                      <a16:colId xmlns:a16="http://schemas.microsoft.com/office/drawing/2014/main" val="3829461736"/>
                    </a:ext>
                  </a:extLst>
                </a:gridCol>
                <a:gridCol w="2270588">
                  <a:extLst>
                    <a:ext uri="{9D8B030D-6E8A-4147-A177-3AD203B41FA5}">
                      <a16:colId xmlns:a16="http://schemas.microsoft.com/office/drawing/2014/main" val="2669429592"/>
                    </a:ext>
                  </a:extLst>
                </a:gridCol>
                <a:gridCol w="2363057">
                  <a:extLst>
                    <a:ext uri="{9D8B030D-6E8A-4147-A177-3AD203B41FA5}">
                      <a16:colId xmlns:a16="http://schemas.microsoft.com/office/drawing/2014/main" val="1092472654"/>
                    </a:ext>
                  </a:extLst>
                </a:gridCol>
                <a:gridCol w="2528659">
                  <a:extLst>
                    <a:ext uri="{9D8B030D-6E8A-4147-A177-3AD203B41FA5}">
                      <a16:colId xmlns:a16="http://schemas.microsoft.com/office/drawing/2014/main" val="339730294"/>
                    </a:ext>
                  </a:extLst>
                </a:gridCol>
              </a:tblGrid>
              <a:tr h="370840">
                <a:tc>
                  <a:txBody>
                    <a:bodyPr/>
                    <a:lstStyle/>
                    <a:p>
                      <a:r>
                        <a:rPr lang="en-GB" sz="1400">
                          <a:latin typeface="Arial" panose="020B0604020202020204" pitchFamily="34" charset="0"/>
                          <a:cs typeface="Arial" panose="020B0604020202020204" pitchFamily="34" charset="0"/>
                        </a:rPr>
                        <a:t>AFI</a:t>
                      </a:r>
                    </a:p>
                  </a:txBody>
                  <a:tcPr/>
                </a:tc>
                <a:tc>
                  <a:txBody>
                    <a:bodyPr/>
                    <a:lstStyle/>
                    <a:p>
                      <a:r>
                        <a:rPr lang="en-GB" sz="1400">
                          <a:latin typeface="Arial" panose="020B0604020202020204" pitchFamily="34" charset="0"/>
                          <a:cs typeface="Arial" panose="020B0604020202020204" pitchFamily="34" charset="0"/>
                        </a:rPr>
                        <a:t>Owner</a:t>
                      </a:r>
                    </a:p>
                  </a:txBody>
                  <a:tcPr/>
                </a:tc>
                <a:tc>
                  <a:txBody>
                    <a:bodyPr/>
                    <a:lstStyle/>
                    <a:p>
                      <a:r>
                        <a:rPr lang="en-GB" sz="1400">
                          <a:latin typeface="Arial" panose="020B0604020202020204" pitchFamily="34" charset="0"/>
                          <a:cs typeface="Arial" panose="020B0604020202020204" pitchFamily="34" charset="0"/>
                        </a:rPr>
                        <a:t>Overall Position</a:t>
                      </a:r>
                    </a:p>
                  </a:txBody>
                  <a:tcPr/>
                </a:tc>
                <a:tc>
                  <a:txBody>
                    <a:bodyPr/>
                    <a:lstStyle/>
                    <a:p>
                      <a:r>
                        <a:rPr lang="en-GB" sz="1400">
                          <a:latin typeface="Arial" panose="020B0604020202020204" pitchFamily="34" charset="0"/>
                          <a:cs typeface="Arial" panose="020B0604020202020204" pitchFamily="34" charset="0"/>
                        </a:rPr>
                        <a:t>Progress Achieved</a:t>
                      </a:r>
                    </a:p>
                  </a:txBody>
                  <a:tcPr/>
                </a:tc>
                <a:tc>
                  <a:txBody>
                    <a:bodyPr/>
                    <a:lstStyle/>
                    <a:p>
                      <a:r>
                        <a:rPr lang="en-GB" sz="1400">
                          <a:latin typeface="Arial" panose="020B0604020202020204" pitchFamily="34" charset="0"/>
                          <a:cs typeface="Arial" panose="020B0604020202020204" pitchFamily="34" charset="0"/>
                        </a:rPr>
                        <a:t>Next Steps</a:t>
                      </a:r>
                    </a:p>
                  </a:txBody>
                  <a:tcPr/>
                </a:tc>
                <a:extLst>
                  <a:ext uri="{0D108BD9-81ED-4DB2-BD59-A6C34878D82A}">
                    <a16:rowId xmlns:a16="http://schemas.microsoft.com/office/drawing/2014/main" val="2566474092"/>
                  </a:ext>
                </a:extLst>
              </a:tr>
              <a:tr h="370840">
                <a:tc>
                  <a:txBody>
                    <a:bodyPr/>
                    <a:lstStyle/>
                    <a:p>
                      <a:pPr lvl="0">
                        <a:buNone/>
                      </a:pPr>
                      <a:r>
                        <a:rPr lang="en-GB" sz="1400" b="0" i="0" u="none" strike="noStrike" noProof="0">
                          <a:solidFill>
                            <a:srgbClr val="000000"/>
                          </a:solidFill>
                          <a:latin typeface="Arial" panose="020B0604020202020204" pitchFamily="34" charset="0"/>
                          <a:cs typeface="Arial" panose="020B0604020202020204" pitchFamily="34" charset="0"/>
                        </a:rPr>
                        <a:t>The force must consistently deliver appropriate outcomes for victims.</a:t>
                      </a:r>
                    </a:p>
                  </a:txBody>
                  <a:tcPr/>
                </a:tc>
                <a:tc>
                  <a:txBody>
                    <a:bodyPr/>
                    <a:lstStyle/>
                    <a:p>
                      <a:r>
                        <a:rPr lang="en-GB" sz="1400">
                          <a:latin typeface="Arial" panose="020B0604020202020204" pitchFamily="34" charset="0"/>
                          <a:cs typeface="Arial" panose="020B0604020202020204" pitchFamily="34" charset="0"/>
                        </a:rPr>
                        <a:t>Detective Superintendent Investigations and Victims</a:t>
                      </a:r>
                    </a:p>
                  </a:txBody>
                  <a:tcPr/>
                </a:tc>
                <a:tc>
                  <a:txBody>
                    <a:bodyPr/>
                    <a:lstStyle/>
                    <a:p>
                      <a:pPr lvl="0">
                        <a:buNone/>
                      </a:pPr>
                      <a:r>
                        <a:rPr lang="en-GB" sz="1400" b="0" i="0" u="none" strike="noStrike" noProof="0">
                          <a:solidFill>
                            <a:srgbClr val="000000"/>
                          </a:solidFill>
                          <a:latin typeface="Arial" panose="020B0604020202020204" pitchFamily="34" charset="0"/>
                          <a:cs typeface="Arial" panose="020B0604020202020204" pitchFamily="34" charset="0"/>
                        </a:rPr>
                        <a:t>Progress has been made through stronger scrutiny, training and governance, but the AFI remains open.</a:t>
                      </a:r>
                    </a:p>
                  </a:txBody>
                  <a:tcPr/>
                </a:tc>
                <a:tc>
                  <a:txBody>
                    <a:bodyPr/>
                    <a:lstStyle/>
                    <a:p>
                      <a:pPr lvl="0" algn="l">
                        <a:lnSpc>
                          <a:spcPct val="100000"/>
                        </a:lnSpc>
                        <a:spcBef>
                          <a:spcPts val="0"/>
                        </a:spcBef>
                        <a:spcAft>
                          <a:spcPts val="0"/>
                        </a:spcAft>
                        <a:buNone/>
                      </a:pPr>
                      <a:r>
                        <a:rPr lang="en-GB" sz="1400" b="0" i="0" u="none" strike="noStrike" noProof="0">
                          <a:solidFill>
                            <a:srgbClr val="000000"/>
                          </a:solidFill>
                          <a:latin typeface="Arial"/>
                          <a:cs typeface="Arial"/>
                        </a:rPr>
                        <a:t>Outcome performance is embedded in weekly and monthly force and pillar reporting, with the force now reporting on Victim and State based outcomes.</a:t>
                      </a:r>
                      <a:endParaRPr lang="en-GB" sz="1400" b="1" i="0" u="none" strike="noStrike" noProof="0">
                        <a:solidFill>
                          <a:srgbClr val="000000"/>
                        </a:solidFill>
                        <a:latin typeface="Arial"/>
                        <a:cs typeface="Arial"/>
                      </a:endParaRPr>
                    </a:p>
                    <a:p>
                      <a:pPr lvl="0" algn="l">
                        <a:lnSpc>
                          <a:spcPct val="100000"/>
                        </a:lnSpc>
                        <a:spcBef>
                          <a:spcPts val="0"/>
                        </a:spcBef>
                        <a:spcAft>
                          <a:spcPts val="0"/>
                        </a:spcAft>
                        <a:buNone/>
                      </a:pPr>
                      <a:r>
                        <a:rPr lang="en-GB" sz="1400" b="0" i="0" u="none" strike="noStrike" noProof="0">
                          <a:solidFill>
                            <a:srgbClr val="000000"/>
                          </a:solidFill>
                          <a:latin typeface="Arial"/>
                          <a:cs typeface="Arial"/>
                        </a:rPr>
                        <a:t>Training on appropriate outcomes has been delivered to supervisors and Victim Care staff.</a:t>
                      </a:r>
                      <a:endParaRPr lang="en-GB" sz="1400" b="1" i="0" u="none" strike="noStrike" noProof="0">
                        <a:solidFill>
                          <a:srgbClr val="000000"/>
                        </a:solidFill>
                        <a:latin typeface="Arial"/>
                        <a:cs typeface="Arial"/>
                      </a:endParaRPr>
                    </a:p>
                  </a:txBody>
                  <a:tcPr/>
                </a:tc>
                <a:tc>
                  <a:txBody>
                    <a:bodyPr/>
                    <a:lstStyle/>
                    <a:p>
                      <a:pPr lvl="0" algn="l">
                        <a:lnSpc>
                          <a:spcPct val="100000"/>
                        </a:lnSpc>
                        <a:spcBef>
                          <a:spcPts val="0"/>
                        </a:spcBef>
                        <a:spcAft>
                          <a:spcPts val="0"/>
                        </a:spcAft>
                        <a:buNone/>
                      </a:pPr>
                      <a:r>
                        <a:rPr lang="en-GB" sz="1400" b="0" i="0" u="none" strike="noStrike" noProof="0" dirty="0">
                          <a:solidFill>
                            <a:srgbClr val="000000"/>
                          </a:solidFill>
                          <a:latin typeface="Arial"/>
                          <a:cs typeface="Arial"/>
                        </a:rPr>
                        <a:t>Next steps are to clarify VCOP compliance and set robust performance frameworks to monitor outcomes, open cases and high workloads; and use victim feedback to improve practice.</a:t>
                      </a:r>
                      <a:endParaRPr lang="en-GB" sz="1400" dirty="0">
                        <a:latin typeface="Arial"/>
                        <a:cs typeface="Arial"/>
                      </a:endParaRPr>
                    </a:p>
                  </a:txBody>
                  <a:tcPr/>
                </a:tc>
                <a:extLst>
                  <a:ext uri="{0D108BD9-81ED-4DB2-BD59-A6C34878D82A}">
                    <a16:rowId xmlns:a16="http://schemas.microsoft.com/office/drawing/2014/main" val="3943764242"/>
                  </a:ext>
                </a:extLst>
              </a:tr>
            </a:tbl>
          </a:graphicData>
        </a:graphic>
      </p:graphicFrame>
    </p:spTree>
    <p:extLst>
      <p:ext uri="{BB962C8B-B14F-4D97-AF65-F5344CB8AC3E}">
        <p14:creationId xmlns:p14="http://schemas.microsoft.com/office/powerpoint/2010/main" val="37947457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FC9BE-BD1B-153C-786D-F74871E75D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1384D6-8809-FE50-3C6A-908E2505D4C4}"/>
              </a:ext>
            </a:extLst>
          </p:cNvPr>
          <p:cNvSpPr>
            <a:spLocks noGrp="1"/>
          </p:cNvSpPr>
          <p:nvPr>
            <p:ph type="title"/>
          </p:nvPr>
        </p:nvSpPr>
        <p:spPr/>
        <p:txBody>
          <a:bodyPr/>
          <a:lstStyle/>
          <a:p>
            <a:r>
              <a:rPr lang="en-GB">
                <a:latin typeface="Arial"/>
                <a:cs typeface="Arial"/>
              </a:rPr>
              <a:t>Area for Improvement 11</a:t>
            </a:r>
            <a:endParaRPr lang="en-GB"/>
          </a:p>
        </p:txBody>
      </p:sp>
      <p:graphicFrame>
        <p:nvGraphicFramePr>
          <p:cNvPr id="3" name="Table 2">
            <a:extLst>
              <a:ext uri="{FF2B5EF4-FFF2-40B4-BE49-F238E27FC236}">
                <a16:creationId xmlns:a16="http://schemas.microsoft.com/office/drawing/2014/main" id="{798DBC1B-C0EA-9538-0139-24AA0AD703BA}"/>
              </a:ext>
            </a:extLst>
          </p:cNvPr>
          <p:cNvGraphicFramePr>
            <a:graphicFrameLocks noGrp="1"/>
          </p:cNvGraphicFramePr>
          <p:nvPr>
            <p:extLst>
              <p:ext uri="{D42A27DB-BD31-4B8C-83A1-F6EECF244321}">
                <p14:modId xmlns:p14="http://schemas.microsoft.com/office/powerpoint/2010/main" val="1116849200"/>
              </p:ext>
            </p:extLst>
          </p:nvPr>
        </p:nvGraphicFramePr>
        <p:xfrm>
          <a:off x="2031999" y="833652"/>
          <a:ext cx="10072175" cy="4942840"/>
        </p:xfrm>
        <a:graphic>
          <a:graphicData uri="http://schemas.openxmlformats.org/drawingml/2006/table">
            <a:tbl>
              <a:tblPr firstRow="1" bandRow="1">
                <a:tableStyleId>{5C22544A-7EE6-4342-B048-85BDC9FD1C3A}</a:tableStyleId>
              </a:tblPr>
              <a:tblGrid>
                <a:gridCol w="1420118">
                  <a:extLst>
                    <a:ext uri="{9D8B030D-6E8A-4147-A177-3AD203B41FA5}">
                      <a16:colId xmlns:a16="http://schemas.microsoft.com/office/drawing/2014/main" val="3673603327"/>
                    </a:ext>
                  </a:extLst>
                </a:gridCol>
                <a:gridCol w="1489753">
                  <a:extLst>
                    <a:ext uri="{9D8B030D-6E8A-4147-A177-3AD203B41FA5}">
                      <a16:colId xmlns:a16="http://schemas.microsoft.com/office/drawing/2014/main" val="3829461736"/>
                    </a:ext>
                  </a:extLst>
                </a:gridCol>
                <a:gridCol w="2270588">
                  <a:extLst>
                    <a:ext uri="{9D8B030D-6E8A-4147-A177-3AD203B41FA5}">
                      <a16:colId xmlns:a16="http://schemas.microsoft.com/office/drawing/2014/main" val="2669429592"/>
                    </a:ext>
                  </a:extLst>
                </a:gridCol>
                <a:gridCol w="2363057">
                  <a:extLst>
                    <a:ext uri="{9D8B030D-6E8A-4147-A177-3AD203B41FA5}">
                      <a16:colId xmlns:a16="http://schemas.microsoft.com/office/drawing/2014/main" val="1092472654"/>
                    </a:ext>
                  </a:extLst>
                </a:gridCol>
                <a:gridCol w="2528659">
                  <a:extLst>
                    <a:ext uri="{9D8B030D-6E8A-4147-A177-3AD203B41FA5}">
                      <a16:colId xmlns:a16="http://schemas.microsoft.com/office/drawing/2014/main" val="339730294"/>
                    </a:ext>
                  </a:extLst>
                </a:gridCol>
              </a:tblGrid>
              <a:tr h="370840">
                <a:tc>
                  <a:txBody>
                    <a:bodyPr/>
                    <a:lstStyle/>
                    <a:p>
                      <a:r>
                        <a:rPr lang="en-GB" sz="1400" b="1">
                          <a:latin typeface="Arial" panose="020B0604020202020204" pitchFamily="34" charset="0"/>
                          <a:cs typeface="Arial" panose="020B0604020202020204" pitchFamily="34" charset="0"/>
                        </a:rPr>
                        <a:t>AFI</a:t>
                      </a:r>
                    </a:p>
                  </a:txBody>
                  <a:tcPr/>
                </a:tc>
                <a:tc>
                  <a:txBody>
                    <a:bodyPr/>
                    <a:lstStyle/>
                    <a:p>
                      <a:r>
                        <a:rPr lang="en-GB" sz="1400" b="1">
                          <a:latin typeface="Arial" panose="020B0604020202020204" pitchFamily="34" charset="0"/>
                          <a:cs typeface="Arial" panose="020B0604020202020204" pitchFamily="34" charset="0"/>
                        </a:rPr>
                        <a:t>Owner</a:t>
                      </a:r>
                    </a:p>
                  </a:txBody>
                  <a:tcPr/>
                </a:tc>
                <a:tc>
                  <a:txBody>
                    <a:bodyPr/>
                    <a:lstStyle/>
                    <a:p>
                      <a:r>
                        <a:rPr lang="en-GB" sz="1400" b="1">
                          <a:latin typeface="Arial" panose="020B0604020202020204" pitchFamily="34" charset="0"/>
                          <a:cs typeface="Arial" panose="020B0604020202020204" pitchFamily="34" charset="0"/>
                        </a:rPr>
                        <a:t>Overall Position</a:t>
                      </a:r>
                    </a:p>
                  </a:txBody>
                  <a:tcPr/>
                </a:tc>
                <a:tc>
                  <a:txBody>
                    <a:bodyPr/>
                    <a:lstStyle/>
                    <a:p>
                      <a:r>
                        <a:rPr lang="en-GB" sz="1400" b="1">
                          <a:latin typeface="Arial" panose="020B0604020202020204" pitchFamily="34" charset="0"/>
                          <a:cs typeface="Arial" panose="020B0604020202020204" pitchFamily="34" charset="0"/>
                        </a:rPr>
                        <a:t>Progress Achieved</a:t>
                      </a:r>
                    </a:p>
                  </a:txBody>
                  <a:tcPr/>
                </a:tc>
                <a:tc>
                  <a:txBody>
                    <a:bodyPr/>
                    <a:lstStyle/>
                    <a:p>
                      <a:r>
                        <a:rPr lang="en-GB" sz="1400" b="1">
                          <a:latin typeface="Arial" panose="020B0604020202020204" pitchFamily="34" charset="0"/>
                          <a:cs typeface="Arial" panose="020B0604020202020204" pitchFamily="34" charset="0"/>
                        </a:rPr>
                        <a:t>Next Steps</a:t>
                      </a:r>
                    </a:p>
                  </a:txBody>
                  <a:tcPr/>
                </a:tc>
                <a:extLst>
                  <a:ext uri="{0D108BD9-81ED-4DB2-BD59-A6C34878D82A}">
                    <a16:rowId xmlns:a16="http://schemas.microsoft.com/office/drawing/2014/main" val="2566474092"/>
                  </a:ext>
                </a:extLst>
              </a:tr>
              <a:tr h="370840">
                <a:tc>
                  <a:txBody>
                    <a:bodyPr/>
                    <a:lstStyle/>
                    <a:p>
                      <a:pPr lvl="0">
                        <a:buNone/>
                      </a:pPr>
                      <a:r>
                        <a:rPr lang="en-GB" sz="1400" b="0" i="0" u="none" strike="noStrike" noProof="0">
                          <a:solidFill>
                            <a:srgbClr val="000000"/>
                          </a:solidFill>
                          <a:latin typeface="Arial" panose="020B0604020202020204" pitchFamily="34" charset="0"/>
                          <a:cs typeface="Arial" panose="020B0604020202020204" pitchFamily="34" charset="0"/>
                        </a:rPr>
                        <a:t>The force should make sure it uses bail and released under investigation effectively to protect victims and prevent interference with investigations</a:t>
                      </a:r>
                    </a:p>
                  </a:txBody>
                  <a:tcPr/>
                </a:tc>
                <a:tc>
                  <a:txBody>
                    <a:bodyPr/>
                    <a:lstStyle/>
                    <a:p>
                      <a:r>
                        <a:rPr lang="en-GB" sz="1400" b="0">
                          <a:latin typeface="Arial" panose="020B0604020202020204" pitchFamily="34" charset="0"/>
                          <a:cs typeface="Arial" panose="020B0604020202020204" pitchFamily="34" charset="0"/>
                        </a:rPr>
                        <a:t>Detective Superintendent Investigations and Victims</a:t>
                      </a:r>
                    </a:p>
                  </a:txBody>
                  <a:tcPr/>
                </a:tc>
                <a:tc>
                  <a:txBody>
                    <a:bodyPr/>
                    <a:lstStyle/>
                    <a:p>
                      <a:pPr lvl="0">
                        <a:buNone/>
                      </a:pPr>
                      <a:r>
                        <a:rPr lang="en-GB" sz="1400" b="0" i="0" u="none" strike="noStrike" noProof="0">
                          <a:solidFill>
                            <a:srgbClr val="000000"/>
                          </a:solidFill>
                          <a:latin typeface="Arial" panose="020B0604020202020204" pitchFamily="34" charset="0"/>
                          <a:cs typeface="Arial" panose="020B0604020202020204" pitchFamily="34" charset="0"/>
                        </a:rPr>
                        <a:t>The force has made progress through stronger governance, daily scrutiny and policy development. However, the AFI remains open.</a:t>
                      </a:r>
                    </a:p>
                  </a:txBody>
                  <a:tcPr/>
                </a:tc>
                <a:tc>
                  <a:txBody>
                    <a:bodyPr/>
                    <a:lstStyle/>
                    <a:p>
                      <a:pPr lvl="0" algn="l">
                        <a:lnSpc>
                          <a:spcPct val="100000"/>
                        </a:lnSpc>
                        <a:spcBef>
                          <a:spcPts val="0"/>
                        </a:spcBef>
                        <a:spcAft>
                          <a:spcPts val="0"/>
                        </a:spcAft>
                        <a:buNone/>
                      </a:pPr>
                      <a:r>
                        <a:rPr lang="en-GB" sz="1400" b="0" i="0" u="none" strike="noStrike" noProof="0">
                          <a:solidFill>
                            <a:srgbClr val="000000"/>
                          </a:solidFill>
                          <a:latin typeface="Arial" panose="020B0604020202020204" pitchFamily="34" charset="0"/>
                          <a:cs typeface="Arial" panose="020B0604020202020204" pitchFamily="34" charset="0"/>
                        </a:rPr>
                        <a:t>Bail and Released Under Investigation governance has improved through daily scrutiny, escalation routes and ongoing policy development. </a:t>
                      </a:r>
                    </a:p>
                    <a:p>
                      <a:pPr lvl="0" algn="l">
                        <a:lnSpc>
                          <a:spcPct val="100000"/>
                        </a:lnSpc>
                        <a:spcBef>
                          <a:spcPts val="0"/>
                        </a:spcBef>
                        <a:spcAft>
                          <a:spcPts val="0"/>
                        </a:spcAft>
                        <a:buNone/>
                      </a:pPr>
                      <a:r>
                        <a:rPr lang="en-GB" sz="1400" b="0" i="0" u="none" strike="noStrike" noProof="0">
                          <a:solidFill>
                            <a:srgbClr val="000000"/>
                          </a:solidFill>
                          <a:latin typeface="Arial" panose="020B0604020202020204" pitchFamily="34" charset="0"/>
                          <a:cs typeface="Arial" panose="020B0604020202020204" pitchFamily="34" charset="0"/>
                        </a:rPr>
                        <a:t>A Bail and RUI policy has been drafted, and interim processes are in place to guide when bail and RUI should be used. A Project Initiation Document has also been submitted to review Bail, RUI and voluntary attendance processes, identify strategic ownership and drive  improvement.</a:t>
                      </a:r>
                      <a:endParaRPr lang="en-GB" sz="1400" b="0">
                        <a:latin typeface="Arial" panose="020B0604020202020204" pitchFamily="34" charset="0"/>
                        <a:cs typeface="Arial" panose="020B0604020202020204" pitchFamily="34" charset="0"/>
                      </a:endParaRPr>
                    </a:p>
                    <a:p>
                      <a:pPr lvl="0" algn="l">
                        <a:lnSpc>
                          <a:spcPct val="100000"/>
                        </a:lnSpc>
                        <a:spcBef>
                          <a:spcPts val="0"/>
                        </a:spcBef>
                        <a:spcAft>
                          <a:spcPts val="0"/>
                        </a:spcAft>
                        <a:buNone/>
                      </a:pPr>
                      <a:endParaRPr lang="en-GB" sz="1400" b="0" i="0" u="none" strike="noStrike" noProof="0">
                        <a:solidFill>
                          <a:srgbClr val="000000"/>
                        </a:solidFill>
                        <a:latin typeface="Arial" panose="020B0604020202020204" pitchFamily="34" charset="0"/>
                        <a:cs typeface="Arial" panose="020B0604020202020204" pitchFamily="34" charset="0"/>
                      </a:endParaRPr>
                    </a:p>
                    <a:p>
                      <a:pPr lvl="0" algn="l">
                        <a:lnSpc>
                          <a:spcPct val="100000"/>
                        </a:lnSpc>
                        <a:spcBef>
                          <a:spcPts val="0"/>
                        </a:spcBef>
                        <a:spcAft>
                          <a:spcPts val="0"/>
                        </a:spcAft>
                        <a:buNone/>
                      </a:pPr>
                      <a:endParaRPr lang="en-GB" sz="1400" b="0" i="0" u="none" strike="noStrike" noProof="0">
                        <a:solidFill>
                          <a:srgbClr val="000000"/>
                        </a:solidFill>
                        <a:latin typeface="Arial" panose="020B0604020202020204" pitchFamily="34" charset="0"/>
                        <a:cs typeface="Arial" panose="020B0604020202020204" pitchFamily="34" charset="0"/>
                      </a:endParaRPr>
                    </a:p>
                  </a:txBody>
                  <a:tcPr/>
                </a:tc>
                <a:tc>
                  <a:txBody>
                    <a:bodyPr/>
                    <a:lstStyle/>
                    <a:p>
                      <a:pPr lvl="0" algn="l">
                        <a:lnSpc>
                          <a:spcPct val="100000"/>
                        </a:lnSpc>
                        <a:spcBef>
                          <a:spcPts val="0"/>
                        </a:spcBef>
                        <a:spcAft>
                          <a:spcPts val="0"/>
                        </a:spcAft>
                        <a:buNone/>
                      </a:pPr>
                      <a:r>
                        <a:rPr lang="en-GB" sz="1400" b="0" i="0" u="none" strike="noStrike" noProof="0" dirty="0">
                          <a:latin typeface="Arial"/>
                          <a:cs typeface="Arial"/>
                        </a:rPr>
                        <a:t>Next steps are to finalise and implement the Bail and RUI policy, develop performance reporting and rationalise the strategic ownership of Bail, RUI and VA and ensure these </a:t>
                      </a:r>
                      <a:r>
                        <a:rPr lang="en-GB" sz="1400" b="0" i="0" u="none" strike="noStrike" noProof="0">
                          <a:latin typeface="Arial"/>
                          <a:cs typeface="Arial"/>
                        </a:rPr>
                        <a:t>are intrinsically </a:t>
                      </a:r>
                      <a:r>
                        <a:rPr lang="en-GB" sz="1400" b="0" i="0" u="none" strike="noStrike" noProof="0" dirty="0">
                          <a:latin typeface="Arial"/>
                          <a:cs typeface="Arial"/>
                        </a:rPr>
                        <a:t>linked with Investigation Standards performance frameworks. </a:t>
                      </a:r>
                    </a:p>
                    <a:p>
                      <a:pPr lvl="0" algn="l">
                        <a:lnSpc>
                          <a:spcPct val="100000"/>
                        </a:lnSpc>
                        <a:spcBef>
                          <a:spcPts val="0"/>
                        </a:spcBef>
                        <a:spcAft>
                          <a:spcPts val="0"/>
                        </a:spcAft>
                        <a:buNone/>
                      </a:pPr>
                      <a:endParaRPr lang="en-GB" sz="1400" b="0" i="0" u="none" strike="noStrike" noProof="0" dirty="0">
                        <a:latin typeface="Arial" panose="020B0604020202020204" pitchFamily="34" charset="0"/>
                        <a:cs typeface="Arial" panose="020B0604020202020204" pitchFamily="34" charset="0"/>
                      </a:endParaRPr>
                    </a:p>
                    <a:p>
                      <a:pPr lvl="0">
                        <a:buNone/>
                      </a:pPr>
                      <a:endParaRPr lang="en-GB" sz="1400" b="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943764242"/>
                  </a:ext>
                </a:extLst>
              </a:tr>
            </a:tbl>
          </a:graphicData>
        </a:graphic>
      </p:graphicFrame>
    </p:spTree>
    <p:extLst>
      <p:ext uri="{BB962C8B-B14F-4D97-AF65-F5344CB8AC3E}">
        <p14:creationId xmlns:p14="http://schemas.microsoft.com/office/powerpoint/2010/main" val="39631393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963948-6FBF-EE92-6020-9BB98761BE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BAEBB1-5D20-1F52-683C-4F06748AE878}"/>
              </a:ext>
            </a:extLst>
          </p:cNvPr>
          <p:cNvSpPr>
            <a:spLocks noGrp="1"/>
          </p:cNvSpPr>
          <p:nvPr>
            <p:ph type="title"/>
          </p:nvPr>
        </p:nvSpPr>
        <p:spPr/>
        <p:txBody>
          <a:bodyPr/>
          <a:lstStyle/>
          <a:p>
            <a:r>
              <a:rPr lang="en-GB">
                <a:latin typeface="Arial"/>
                <a:cs typeface="Arial"/>
              </a:rPr>
              <a:t>Area for Improvement 12</a:t>
            </a:r>
            <a:endParaRPr lang="en-GB"/>
          </a:p>
        </p:txBody>
      </p:sp>
      <p:graphicFrame>
        <p:nvGraphicFramePr>
          <p:cNvPr id="3" name="Table 2">
            <a:extLst>
              <a:ext uri="{FF2B5EF4-FFF2-40B4-BE49-F238E27FC236}">
                <a16:creationId xmlns:a16="http://schemas.microsoft.com/office/drawing/2014/main" id="{01801B21-9A17-54DC-6D4A-6D0F9D67865F}"/>
              </a:ext>
            </a:extLst>
          </p:cNvPr>
          <p:cNvGraphicFramePr>
            <a:graphicFrameLocks noGrp="1"/>
          </p:cNvGraphicFramePr>
          <p:nvPr>
            <p:extLst>
              <p:ext uri="{D42A27DB-BD31-4B8C-83A1-F6EECF244321}">
                <p14:modId xmlns:p14="http://schemas.microsoft.com/office/powerpoint/2010/main" val="3581418813"/>
              </p:ext>
            </p:extLst>
          </p:nvPr>
        </p:nvGraphicFramePr>
        <p:xfrm>
          <a:off x="2031999" y="833652"/>
          <a:ext cx="10072175" cy="5796280"/>
        </p:xfrm>
        <a:graphic>
          <a:graphicData uri="http://schemas.openxmlformats.org/drawingml/2006/table">
            <a:tbl>
              <a:tblPr firstRow="1" bandRow="1">
                <a:tableStyleId>{5C22544A-7EE6-4342-B048-85BDC9FD1C3A}</a:tableStyleId>
              </a:tblPr>
              <a:tblGrid>
                <a:gridCol w="1420118">
                  <a:extLst>
                    <a:ext uri="{9D8B030D-6E8A-4147-A177-3AD203B41FA5}">
                      <a16:colId xmlns:a16="http://schemas.microsoft.com/office/drawing/2014/main" val="3673603327"/>
                    </a:ext>
                  </a:extLst>
                </a:gridCol>
                <a:gridCol w="1489753">
                  <a:extLst>
                    <a:ext uri="{9D8B030D-6E8A-4147-A177-3AD203B41FA5}">
                      <a16:colId xmlns:a16="http://schemas.microsoft.com/office/drawing/2014/main" val="3829461736"/>
                    </a:ext>
                  </a:extLst>
                </a:gridCol>
                <a:gridCol w="2270588">
                  <a:extLst>
                    <a:ext uri="{9D8B030D-6E8A-4147-A177-3AD203B41FA5}">
                      <a16:colId xmlns:a16="http://schemas.microsoft.com/office/drawing/2014/main" val="2669429592"/>
                    </a:ext>
                  </a:extLst>
                </a:gridCol>
                <a:gridCol w="2363057">
                  <a:extLst>
                    <a:ext uri="{9D8B030D-6E8A-4147-A177-3AD203B41FA5}">
                      <a16:colId xmlns:a16="http://schemas.microsoft.com/office/drawing/2014/main" val="1092472654"/>
                    </a:ext>
                  </a:extLst>
                </a:gridCol>
                <a:gridCol w="2528659">
                  <a:extLst>
                    <a:ext uri="{9D8B030D-6E8A-4147-A177-3AD203B41FA5}">
                      <a16:colId xmlns:a16="http://schemas.microsoft.com/office/drawing/2014/main" val="339730294"/>
                    </a:ext>
                  </a:extLst>
                </a:gridCol>
              </a:tblGrid>
              <a:tr h="370840">
                <a:tc>
                  <a:txBody>
                    <a:bodyPr/>
                    <a:lstStyle/>
                    <a:p>
                      <a:r>
                        <a:rPr lang="en-GB" sz="1400" b="1">
                          <a:latin typeface="Arial" panose="020B0604020202020204" pitchFamily="34" charset="0"/>
                          <a:cs typeface="Arial" panose="020B0604020202020204" pitchFamily="34" charset="0"/>
                        </a:rPr>
                        <a:t>AFI</a:t>
                      </a:r>
                    </a:p>
                  </a:txBody>
                  <a:tcPr/>
                </a:tc>
                <a:tc>
                  <a:txBody>
                    <a:bodyPr/>
                    <a:lstStyle/>
                    <a:p>
                      <a:r>
                        <a:rPr lang="en-GB" sz="1400" b="1">
                          <a:latin typeface="Arial" panose="020B0604020202020204" pitchFamily="34" charset="0"/>
                          <a:cs typeface="Arial" panose="020B0604020202020204" pitchFamily="34" charset="0"/>
                        </a:rPr>
                        <a:t>Owner</a:t>
                      </a:r>
                    </a:p>
                  </a:txBody>
                  <a:tcPr/>
                </a:tc>
                <a:tc>
                  <a:txBody>
                    <a:bodyPr/>
                    <a:lstStyle/>
                    <a:p>
                      <a:r>
                        <a:rPr lang="en-GB" sz="1400" b="1">
                          <a:latin typeface="Arial" panose="020B0604020202020204" pitchFamily="34" charset="0"/>
                          <a:cs typeface="Arial" panose="020B0604020202020204" pitchFamily="34" charset="0"/>
                        </a:rPr>
                        <a:t>Overall Position</a:t>
                      </a:r>
                    </a:p>
                  </a:txBody>
                  <a:tcPr/>
                </a:tc>
                <a:tc>
                  <a:txBody>
                    <a:bodyPr/>
                    <a:lstStyle/>
                    <a:p>
                      <a:r>
                        <a:rPr lang="en-GB" sz="1400" b="1">
                          <a:latin typeface="Arial" panose="020B0604020202020204" pitchFamily="34" charset="0"/>
                          <a:cs typeface="Arial" panose="020B0604020202020204" pitchFamily="34" charset="0"/>
                        </a:rPr>
                        <a:t>Progress Achieved</a:t>
                      </a:r>
                    </a:p>
                  </a:txBody>
                  <a:tcPr/>
                </a:tc>
                <a:tc>
                  <a:txBody>
                    <a:bodyPr/>
                    <a:lstStyle/>
                    <a:p>
                      <a:r>
                        <a:rPr lang="en-GB" sz="1400" b="1">
                          <a:latin typeface="Arial" panose="020B0604020202020204" pitchFamily="34" charset="0"/>
                          <a:cs typeface="Arial" panose="020B0604020202020204" pitchFamily="34" charset="0"/>
                        </a:rPr>
                        <a:t>Next Steps</a:t>
                      </a:r>
                    </a:p>
                  </a:txBody>
                  <a:tcPr/>
                </a:tc>
                <a:extLst>
                  <a:ext uri="{0D108BD9-81ED-4DB2-BD59-A6C34878D82A}">
                    <a16:rowId xmlns:a16="http://schemas.microsoft.com/office/drawing/2014/main" val="2566474092"/>
                  </a:ext>
                </a:extLst>
              </a:tr>
              <a:tr h="370840">
                <a:tc>
                  <a:txBody>
                    <a:bodyPr/>
                    <a:lstStyle/>
                    <a:p>
                      <a:pPr lvl="0">
                        <a:buNone/>
                      </a:pPr>
                      <a:r>
                        <a:rPr lang="en-GB" sz="1400" b="0" i="0" u="none" strike="noStrike" noProof="0">
                          <a:solidFill>
                            <a:srgbClr val="000000"/>
                          </a:solidFill>
                          <a:latin typeface="Arial" panose="020B0604020202020204" pitchFamily="34" charset="0"/>
                          <a:cs typeface="Arial" panose="020B0604020202020204" pitchFamily="34" charset="0"/>
                        </a:rPr>
                        <a:t>The force needs to make sure it complies with national guidance for the Domestic Violence Disclosure Scheme, including meeting disclosure timescales.</a:t>
                      </a:r>
                    </a:p>
                  </a:txBody>
                  <a:tcPr/>
                </a:tc>
                <a:tc>
                  <a:txBody>
                    <a:bodyPr/>
                    <a:lstStyle/>
                    <a:p>
                      <a:r>
                        <a:rPr lang="en-GB" sz="1400" b="0">
                          <a:latin typeface="Arial" panose="020B0604020202020204" pitchFamily="34" charset="0"/>
                          <a:cs typeface="Arial" panose="020B0604020202020204" pitchFamily="34" charset="0"/>
                        </a:rPr>
                        <a:t>Detective Superintendent Public Protection Unit</a:t>
                      </a:r>
                    </a:p>
                  </a:txBody>
                  <a:tcPr/>
                </a:tc>
                <a:tc>
                  <a:txBody>
                    <a:bodyPr/>
                    <a:lstStyle/>
                    <a:p>
                      <a:pPr lvl="0">
                        <a:buNone/>
                      </a:pPr>
                      <a:r>
                        <a:rPr lang="en-GB" sz="1400" b="0" i="0" u="none" strike="noStrike" noProof="0">
                          <a:solidFill>
                            <a:srgbClr val="000000"/>
                          </a:solidFill>
                          <a:latin typeface="Arial" panose="020B0604020202020204" pitchFamily="34" charset="0"/>
                          <a:cs typeface="Arial" panose="020B0604020202020204" pitchFamily="34" charset="0"/>
                        </a:rPr>
                        <a:t>The force has made significant progress and the AFI is with HMICFRS for review.</a:t>
                      </a:r>
                    </a:p>
                  </a:txBody>
                  <a:tcPr/>
                </a:tc>
                <a:tc>
                  <a:txBody>
                    <a:bodyPr/>
                    <a:lstStyle/>
                    <a:p>
                      <a:pPr lvl="0" algn="l">
                        <a:lnSpc>
                          <a:spcPct val="100000"/>
                        </a:lnSpc>
                        <a:spcBef>
                          <a:spcPts val="0"/>
                        </a:spcBef>
                        <a:spcAft>
                          <a:spcPts val="0"/>
                        </a:spcAft>
                        <a:buNone/>
                      </a:pPr>
                      <a:r>
                        <a:rPr lang="en-GB" sz="1400" b="0" i="0" u="none" strike="noStrike" noProof="0">
                          <a:solidFill>
                            <a:srgbClr val="000000"/>
                          </a:solidFill>
                          <a:latin typeface="Arial" panose="020B0604020202020204" pitchFamily="34" charset="0"/>
                          <a:cs typeface="Arial" panose="020B0604020202020204" pitchFamily="34" charset="0"/>
                        </a:rPr>
                        <a:t>The force has made sustained improvement in DVDS performance. </a:t>
                      </a:r>
                    </a:p>
                    <a:p>
                      <a:pPr lvl="0" algn="l">
                        <a:lnSpc>
                          <a:spcPct val="100000"/>
                        </a:lnSpc>
                        <a:spcBef>
                          <a:spcPts val="0"/>
                        </a:spcBef>
                        <a:spcAft>
                          <a:spcPts val="0"/>
                        </a:spcAft>
                        <a:buNone/>
                      </a:pPr>
                      <a:endParaRPr lang="en-GB" sz="1400" b="0" i="0" u="none" strike="noStrike" noProof="0">
                        <a:solidFill>
                          <a:srgbClr val="000000"/>
                        </a:solidFill>
                        <a:latin typeface="Arial" panose="020B0604020202020204" pitchFamily="34" charset="0"/>
                        <a:cs typeface="Arial" panose="020B0604020202020204" pitchFamily="34" charset="0"/>
                      </a:endParaRPr>
                    </a:p>
                    <a:p>
                      <a:pPr lvl="0" algn="l">
                        <a:lnSpc>
                          <a:spcPct val="100000"/>
                        </a:lnSpc>
                        <a:spcBef>
                          <a:spcPts val="0"/>
                        </a:spcBef>
                        <a:spcAft>
                          <a:spcPts val="0"/>
                        </a:spcAft>
                        <a:buNone/>
                      </a:pPr>
                      <a:r>
                        <a:rPr lang="en-GB" sz="1400" b="0" i="0" u="none" strike="noStrike" noProof="0">
                          <a:solidFill>
                            <a:srgbClr val="000000"/>
                          </a:solidFill>
                          <a:latin typeface="Arial" panose="020B0604020202020204" pitchFamily="34" charset="0"/>
                          <a:cs typeface="Arial" panose="020B0604020202020204" pitchFamily="34" charset="0"/>
                        </a:rPr>
                        <a:t>Daily monitoring is in place with performance oversight moving into PPU performance meetings. A revised DVDS Standard Operating Procedure has been completed and shared, providing clearer guidance on identity verification and disclosure processes.</a:t>
                      </a:r>
                    </a:p>
                    <a:p>
                      <a:pPr lvl="0" algn="l">
                        <a:lnSpc>
                          <a:spcPct val="100000"/>
                        </a:lnSpc>
                        <a:spcBef>
                          <a:spcPts val="0"/>
                        </a:spcBef>
                        <a:spcAft>
                          <a:spcPts val="0"/>
                        </a:spcAft>
                        <a:buNone/>
                      </a:pPr>
                      <a:endParaRPr lang="en-GB" sz="1400" b="0" i="0" u="none" strike="noStrike" noProof="0">
                        <a:solidFill>
                          <a:srgbClr val="000000"/>
                        </a:solidFill>
                        <a:latin typeface="Arial" panose="020B0604020202020204" pitchFamily="34" charset="0"/>
                        <a:cs typeface="Arial" panose="020B0604020202020204" pitchFamily="34" charset="0"/>
                      </a:endParaRPr>
                    </a:p>
                    <a:p>
                      <a:pPr lvl="0" algn="l">
                        <a:lnSpc>
                          <a:spcPct val="100000"/>
                        </a:lnSpc>
                        <a:spcBef>
                          <a:spcPts val="0"/>
                        </a:spcBef>
                        <a:spcAft>
                          <a:spcPts val="0"/>
                        </a:spcAft>
                        <a:buNone/>
                      </a:pPr>
                      <a:r>
                        <a:rPr lang="en-GB" sz="1400" b="0" i="0" u="none" strike="noStrike" noProof="0">
                          <a:solidFill>
                            <a:srgbClr val="000000"/>
                          </a:solidFill>
                          <a:latin typeface="Arial" panose="020B0604020202020204" pitchFamily="34" charset="0"/>
                          <a:cs typeface="Arial" panose="020B0604020202020204" pitchFamily="34" charset="0"/>
                        </a:rPr>
                        <a:t>Additional staffing, revised structures and improved processes have reduced backlog demand and improved service delivery. A dashboard has also been developed to support monitoring of compliance.</a:t>
                      </a:r>
                      <a:endParaRPr lang="en-GB" sz="1400" b="0">
                        <a:latin typeface="Arial" panose="020B0604020202020204" pitchFamily="34" charset="0"/>
                        <a:cs typeface="Arial" panose="020B0604020202020204" pitchFamily="34" charset="0"/>
                      </a:endParaRPr>
                    </a:p>
                  </a:txBody>
                  <a:tcPr/>
                </a:tc>
                <a:tc>
                  <a:txBody>
                    <a:bodyPr/>
                    <a:lstStyle/>
                    <a:p>
                      <a:pPr lvl="0" algn="l">
                        <a:lnSpc>
                          <a:spcPct val="100000"/>
                        </a:lnSpc>
                        <a:spcBef>
                          <a:spcPts val="0"/>
                        </a:spcBef>
                        <a:spcAft>
                          <a:spcPts val="0"/>
                        </a:spcAft>
                        <a:buNone/>
                      </a:pPr>
                      <a:r>
                        <a:rPr lang="en-GB" sz="1400" b="0" i="0" u="none" strike="noStrike" noProof="0">
                          <a:latin typeface="Arial" panose="020B0604020202020204" pitchFamily="34" charset="0"/>
                          <a:cs typeface="Arial" panose="020B0604020202020204" pitchFamily="34" charset="0"/>
                        </a:rPr>
                        <a:t>Processes are subject to continuous review. </a:t>
                      </a:r>
                    </a:p>
                    <a:p>
                      <a:pPr lvl="0" algn="l">
                        <a:lnSpc>
                          <a:spcPct val="100000"/>
                        </a:lnSpc>
                        <a:spcBef>
                          <a:spcPts val="0"/>
                        </a:spcBef>
                        <a:spcAft>
                          <a:spcPts val="0"/>
                        </a:spcAft>
                        <a:buNone/>
                      </a:pPr>
                      <a:endParaRPr lang="en-GB" sz="1400" b="0" i="0" u="none" strike="noStrike" noProof="0">
                        <a:latin typeface="Arial" panose="020B0604020202020204" pitchFamily="34" charset="0"/>
                        <a:cs typeface="Arial" panose="020B0604020202020204" pitchFamily="34" charset="0"/>
                      </a:endParaRPr>
                    </a:p>
                    <a:p>
                      <a:pPr lvl="0">
                        <a:buNone/>
                      </a:pPr>
                      <a:endParaRPr lang="en-GB" sz="1400" b="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943764242"/>
                  </a:ext>
                </a:extLst>
              </a:tr>
            </a:tbl>
          </a:graphicData>
        </a:graphic>
      </p:graphicFrame>
    </p:spTree>
    <p:extLst>
      <p:ext uri="{BB962C8B-B14F-4D97-AF65-F5344CB8AC3E}">
        <p14:creationId xmlns:p14="http://schemas.microsoft.com/office/powerpoint/2010/main" val="7437338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98276-8613-6E84-954A-21990AD704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C6910F-3BB5-E81F-C340-DE4C0EDC2FD4}"/>
              </a:ext>
            </a:extLst>
          </p:cNvPr>
          <p:cNvSpPr>
            <a:spLocks noGrp="1"/>
          </p:cNvSpPr>
          <p:nvPr>
            <p:ph type="title"/>
          </p:nvPr>
        </p:nvSpPr>
        <p:spPr/>
        <p:txBody>
          <a:bodyPr/>
          <a:lstStyle/>
          <a:p>
            <a:r>
              <a:rPr lang="en-GB">
                <a:latin typeface="Arial"/>
                <a:cs typeface="Arial"/>
              </a:rPr>
              <a:t>Area for Improvement 13</a:t>
            </a:r>
            <a:endParaRPr lang="en-GB"/>
          </a:p>
        </p:txBody>
      </p:sp>
      <p:graphicFrame>
        <p:nvGraphicFramePr>
          <p:cNvPr id="3" name="Table 2">
            <a:extLst>
              <a:ext uri="{FF2B5EF4-FFF2-40B4-BE49-F238E27FC236}">
                <a16:creationId xmlns:a16="http://schemas.microsoft.com/office/drawing/2014/main" id="{11849385-FCF2-F86A-63BF-79C5AD8C458E}"/>
              </a:ext>
            </a:extLst>
          </p:cNvPr>
          <p:cNvGraphicFramePr>
            <a:graphicFrameLocks noGrp="1"/>
          </p:cNvGraphicFramePr>
          <p:nvPr>
            <p:extLst>
              <p:ext uri="{D42A27DB-BD31-4B8C-83A1-F6EECF244321}">
                <p14:modId xmlns:p14="http://schemas.microsoft.com/office/powerpoint/2010/main" val="119707799"/>
              </p:ext>
            </p:extLst>
          </p:nvPr>
        </p:nvGraphicFramePr>
        <p:xfrm>
          <a:off x="2031999" y="833652"/>
          <a:ext cx="10072175" cy="4089400"/>
        </p:xfrm>
        <a:graphic>
          <a:graphicData uri="http://schemas.openxmlformats.org/drawingml/2006/table">
            <a:tbl>
              <a:tblPr firstRow="1" bandRow="1">
                <a:tableStyleId>{5C22544A-7EE6-4342-B048-85BDC9FD1C3A}</a:tableStyleId>
              </a:tblPr>
              <a:tblGrid>
                <a:gridCol w="1420118">
                  <a:extLst>
                    <a:ext uri="{9D8B030D-6E8A-4147-A177-3AD203B41FA5}">
                      <a16:colId xmlns:a16="http://schemas.microsoft.com/office/drawing/2014/main" val="3673603327"/>
                    </a:ext>
                  </a:extLst>
                </a:gridCol>
                <a:gridCol w="1489753">
                  <a:extLst>
                    <a:ext uri="{9D8B030D-6E8A-4147-A177-3AD203B41FA5}">
                      <a16:colId xmlns:a16="http://schemas.microsoft.com/office/drawing/2014/main" val="3829461736"/>
                    </a:ext>
                  </a:extLst>
                </a:gridCol>
                <a:gridCol w="2270588">
                  <a:extLst>
                    <a:ext uri="{9D8B030D-6E8A-4147-A177-3AD203B41FA5}">
                      <a16:colId xmlns:a16="http://schemas.microsoft.com/office/drawing/2014/main" val="2669429592"/>
                    </a:ext>
                  </a:extLst>
                </a:gridCol>
                <a:gridCol w="2363057">
                  <a:extLst>
                    <a:ext uri="{9D8B030D-6E8A-4147-A177-3AD203B41FA5}">
                      <a16:colId xmlns:a16="http://schemas.microsoft.com/office/drawing/2014/main" val="1092472654"/>
                    </a:ext>
                  </a:extLst>
                </a:gridCol>
                <a:gridCol w="2528659">
                  <a:extLst>
                    <a:ext uri="{9D8B030D-6E8A-4147-A177-3AD203B41FA5}">
                      <a16:colId xmlns:a16="http://schemas.microsoft.com/office/drawing/2014/main" val="339730294"/>
                    </a:ext>
                  </a:extLst>
                </a:gridCol>
              </a:tblGrid>
              <a:tr h="370840">
                <a:tc>
                  <a:txBody>
                    <a:bodyPr/>
                    <a:lstStyle/>
                    <a:p>
                      <a:r>
                        <a:rPr lang="en-GB" sz="1400">
                          <a:latin typeface="Arial" panose="020B0604020202020204" pitchFamily="34" charset="0"/>
                          <a:cs typeface="Arial" panose="020B0604020202020204" pitchFamily="34" charset="0"/>
                        </a:rPr>
                        <a:t>AFI</a:t>
                      </a:r>
                    </a:p>
                  </a:txBody>
                  <a:tcPr/>
                </a:tc>
                <a:tc>
                  <a:txBody>
                    <a:bodyPr/>
                    <a:lstStyle/>
                    <a:p>
                      <a:r>
                        <a:rPr lang="en-GB" sz="1400">
                          <a:latin typeface="Arial" panose="020B0604020202020204" pitchFamily="34" charset="0"/>
                          <a:cs typeface="Arial" panose="020B0604020202020204" pitchFamily="34" charset="0"/>
                        </a:rPr>
                        <a:t>Owner</a:t>
                      </a:r>
                    </a:p>
                  </a:txBody>
                  <a:tcPr/>
                </a:tc>
                <a:tc>
                  <a:txBody>
                    <a:bodyPr/>
                    <a:lstStyle/>
                    <a:p>
                      <a:r>
                        <a:rPr lang="en-GB" sz="1400">
                          <a:latin typeface="Arial" panose="020B0604020202020204" pitchFamily="34" charset="0"/>
                          <a:cs typeface="Arial" panose="020B0604020202020204" pitchFamily="34" charset="0"/>
                        </a:rPr>
                        <a:t>Overall Position</a:t>
                      </a:r>
                    </a:p>
                  </a:txBody>
                  <a:tcPr/>
                </a:tc>
                <a:tc>
                  <a:txBody>
                    <a:bodyPr/>
                    <a:lstStyle/>
                    <a:p>
                      <a:r>
                        <a:rPr lang="en-GB" sz="1400">
                          <a:latin typeface="Arial" panose="020B0604020202020204" pitchFamily="34" charset="0"/>
                          <a:cs typeface="Arial" panose="020B0604020202020204" pitchFamily="34" charset="0"/>
                        </a:rPr>
                        <a:t>Progress Achieved</a:t>
                      </a:r>
                    </a:p>
                  </a:txBody>
                  <a:tcPr/>
                </a:tc>
                <a:tc>
                  <a:txBody>
                    <a:bodyPr/>
                    <a:lstStyle/>
                    <a:p>
                      <a:r>
                        <a:rPr lang="en-GB" sz="1400">
                          <a:latin typeface="Arial" panose="020B0604020202020204" pitchFamily="34" charset="0"/>
                          <a:cs typeface="Arial" panose="020B0604020202020204" pitchFamily="34" charset="0"/>
                        </a:rPr>
                        <a:t>Next Steps</a:t>
                      </a:r>
                    </a:p>
                  </a:txBody>
                  <a:tcPr/>
                </a:tc>
                <a:extLst>
                  <a:ext uri="{0D108BD9-81ED-4DB2-BD59-A6C34878D82A}">
                    <a16:rowId xmlns:a16="http://schemas.microsoft.com/office/drawing/2014/main" val="2566474092"/>
                  </a:ext>
                </a:extLst>
              </a:tr>
              <a:tr h="370840">
                <a:tc>
                  <a:txBody>
                    <a:bodyPr/>
                    <a:lstStyle/>
                    <a:p>
                      <a:pPr lvl="0">
                        <a:buNone/>
                      </a:pPr>
                      <a:r>
                        <a:rPr lang="en-GB" sz="1400" b="0" i="0" u="none" strike="noStrike" noProof="0">
                          <a:solidFill>
                            <a:srgbClr val="000000"/>
                          </a:solidFill>
                          <a:latin typeface="Arial" panose="020B0604020202020204" pitchFamily="34" charset="0"/>
                          <a:cs typeface="Arial" panose="020B0604020202020204" pitchFamily="34" charset="0"/>
                        </a:rPr>
                        <a:t>The force should increase its use of preventive orders to safeguard vulnerable people in all appropriate cases.</a:t>
                      </a:r>
                    </a:p>
                  </a:txBody>
                  <a:tcPr/>
                </a:tc>
                <a:tc>
                  <a:txBody>
                    <a:bodyPr/>
                    <a:lstStyle/>
                    <a:p>
                      <a:r>
                        <a:rPr lang="en-GB" sz="1400" b="0">
                          <a:latin typeface="Arial" panose="020B0604020202020204" pitchFamily="34" charset="0"/>
                          <a:cs typeface="Arial" panose="020B0604020202020204" pitchFamily="34" charset="0"/>
                        </a:rPr>
                        <a:t>Detective Superintendent Public Protection Unit</a:t>
                      </a:r>
                    </a:p>
                  </a:txBody>
                  <a:tcPr/>
                </a:tc>
                <a:tc>
                  <a:txBody>
                    <a:bodyPr/>
                    <a:lstStyle/>
                    <a:p>
                      <a:pPr lvl="0">
                        <a:buNone/>
                      </a:pPr>
                      <a:r>
                        <a:rPr lang="en-GB" sz="1400" b="0" i="0" u="none" strike="noStrike" noProof="0">
                          <a:solidFill>
                            <a:srgbClr val="000000"/>
                          </a:solidFill>
                          <a:latin typeface="Arial" panose="020B0604020202020204" pitchFamily="34" charset="0"/>
                          <a:cs typeface="Arial" panose="020B0604020202020204" pitchFamily="34" charset="0"/>
                        </a:rPr>
                        <a:t>The force has made progress through governance, legal engagement and early operational use of Stalking Protection Orders. However, the AFI remains open.</a:t>
                      </a:r>
                    </a:p>
                  </a:txBody>
                  <a:tcPr/>
                </a:tc>
                <a:tc>
                  <a:txBody>
                    <a:bodyPr/>
                    <a:lstStyle/>
                    <a:p>
                      <a:pPr lvl="0" algn="l">
                        <a:lnSpc>
                          <a:spcPct val="100000"/>
                        </a:lnSpc>
                        <a:spcBef>
                          <a:spcPts val="0"/>
                        </a:spcBef>
                        <a:spcAft>
                          <a:spcPts val="0"/>
                        </a:spcAft>
                        <a:buNone/>
                      </a:pPr>
                      <a:r>
                        <a:rPr lang="en-GB" sz="1400" b="0" i="0" u="none" strike="noStrike" noProof="0">
                          <a:solidFill>
                            <a:srgbClr val="000000"/>
                          </a:solidFill>
                          <a:latin typeface="Arial" panose="020B0604020202020204" pitchFamily="34" charset="0"/>
                          <a:cs typeface="Arial" panose="020B0604020202020204" pitchFamily="34" charset="0"/>
                        </a:rPr>
                        <a:t>A Protective Orders Working Group was established in April 2026, with monthly meetings attended by Joint Legal Services and operational leads.</a:t>
                      </a:r>
                    </a:p>
                    <a:p>
                      <a:pPr lvl="0" algn="l">
                        <a:lnSpc>
                          <a:spcPct val="100000"/>
                        </a:lnSpc>
                        <a:spcBef>
                          <a:spcPts val="0"/>
                        </a:spcBef>
                        <a:spcAft>
                          <a:spcPts val="0"/>
                        </a:spcAft>
                        <a:buNone/>
                      </a:pPr>
                      <a:endParaRPr lang="en-GB" sz="1400" b="0" i="0" u="none" strike="noStrike" noProof="0">
                        <a:solidFill>
                          <a:srgbClr val="000000"/>
                        </a:solidFill>
                        <a:latin typeface="Arial" panose="020B0604020202020204" pitchFamily="34" charset="0"/>
                        <a:cs typeface="Arial" panose="020B0604020202020204" pitchFamily="34" charset="0"/>
                      </a:endParaRPr>
                    </a:p>
                    <a:p>
                      <a:pPr lvl="0" algn="l">
                        <a:lnSpc>
                          <a:spcPct val="100000"/>
                        </a:lnSpc>
                        <a:spcBef>
                          <a:spcPts val="0"/>
                        </a:spcBef>
                        <a:spcAft>
                          <a:spcPts val="0"/>
                        </a:spcAft>
                        <a:buNone/>
                      </a:pPr>
                      <a:r>
                        <a:rPr lang="en-GB" sz="1400" b="0" i="0" u="none" strike="noStrike" noProof="0">
                          <a:solidFill>
                            <a:srgbClr val="000000"/>
                          </a:solidFill>
                          <a:latin typeface="Arial" panose="020B0604020202020204" pitchFamily="34" charset="0"/>
                          <a:cs typeface="Arial" panose="020B0604020202020204" pitchFamily="34" charset="0"/>
                        </a:rPr>
                        <a:t>Work has also started to streamline civil order processes and improve data sharing.</a:t>
                      </a:r>
                      <a:endParaRPr lang="en-GB" sz="1400" b="0">
                        <a:latin typeface="Arial" panose="020B0604020202020204" pitchFamily="34" charset="0"/>
                        <a:cs typeface="Arial" panose="020B0604020202020204" pitchFamily="34" charset="0"/>
                      </a:endParaRPr>
                    </a:p>
                    <a:p>
                      <a:pPr lvl="0" algn="l">
                        <a:lnSpc>
                          <a:spcPct val="100000"/>
                        </a:lnSpc>
                        <a:spcBef>
                          <a:spcPts val="0"/>
                        </a:spcBef>
                        <a:spcAft>
                          <a:spcPts val="0"/>
                        </a:spcAft>
                        <a:buNone/>
                      </a:pPr>
                      <a:endParaRPr lang="en-GB" sz="1400" b="0" i="0" u="none" strike="noStrike" noProof="0">
                        <a:solidFill>
                          <a:srgbClr val="000000"/>
                        </a:solidFill>
                        <a:highlight>
                          <a:srgbClr val="FFFFFF"/>
                        </a:highlight>
                        <a:latin typeface="Arial" panose="020B0604020202020204" pitchFamily="34" charset="0"/>
                        <a:cs typeface="Arial" panose="020B0604020202020204" pitchFamily="34" charset="0"/>
                      </a:endParaRPr>
                    </a:p>
                    <a:p>
                      <a:pPr lvl="0" algn="l">
                        <a:lnSpc>
                          <a:spcPct val="100000"/>
                        </a:lnSpc>
                        <a:spcBef>
                          <a:spcPts val="0"/>
                        </a:spcBef>
                        <a:spcAft>
                          <a:spcPts val="0"/>
                        </a:spcAft>
                        <a:buNone/>
                      </a:pPr>
                      <a:endParaRPr lang="en-GB" sz="1400" b="0" i="0" u="none" strike="noStrike" noProof="0">
                        <a:solidFill>
                          <a:srgbClr val="000000"/>
                        </a:solidFill>
                        <a:latin typeface="Arial" panose="020B0604020202020204" pitchFamily="34" charset="0"/>
                        <a:cs typeface="Arial" panose="020B0604020202020204" pitchFamily="34" charset="0"/>
                      </a:endParaRPr>
                    </a:p>
                    <a:p>
                      <a:pPr lvl="0" algn="l">
                        <a:lnSpc>
                          <a:spcPct val="100000"/>
                        </a:lnSpc>
                        <a:spcBef>
                          <a:spcPts val="0"/>
                        </a:spcBef>
                        <a:spcAft>
                          <a:spcPts val="0"/>
                        </a:spcAft>
                        <a:buNone/>
                      </a:pPr>
                      <a:endParaRPr lang="en-GB" sz="1400" b="0" i="0" u="none" strike="noStrike" noProof="0">
                        <a:solidFill>
                          <a:srgbClr val="000000"/>
                        </a:solidFill>
                        <a:latin typeface="Arial" panose="020B0604020202020204" pitchFamily="34" charset="0"/>
                        <a:cs typeface="Arial" panose="020B0604020202020204" pitchFamily="34" charset="0"/>
                      </a:endParaRPr>
                    </a:p>
                  </a:txBody>
                  <a:tcPr/>
                </a:tc>
                <a:tc>
                  <a:txBody>
                    <a:bodyPr/>
                    <a:lstStyle/>
                    <a:p>
                      <a:pPr lvl="0" algn="l">
                        <a:lnSpc>
                          <a:spcPct val="100000"/>
                        </a:lnSpc>
                        <a:spcBef>
                          <a:spcPts val="0"/>
                        </a:spcBef>
                        <a:spcAft>
                          <a:spcPts val="0"/>
                        </a:spcAft>
                        <a:buNone/>
                      </a:pPr>
                      <a:r>
                        <a:rPr lang="en-GB" sz="1400" b="0" i="0" u="none" strike="noStrike" noProof="0">
                          <a:latin typeface="Arial" panose="020B0604020202020204" pitchFamily="34" charset="0"/>
                          <a:cs typeface="Arial" panose="020B0604020202020204" pitchFamily="34" charset="0"/>
                        </a:rPr>
                        <a:t>Next steps are to </a:t>
                      </a:r>
                      <a:r>
                        <a:rPr lang="en-GB" sz="1400" b="0" i="0" u="none" strike="noStrike" noProof="0">
                          <a:solidFill>
                            <a:srgbClr val="000000"/>
                          </a:solidFill>
                          <a:latin typeface="Arial" panose="020B0604020202020204" pitchFamily="34" charset="0"/>
                          <a:cs typeface="Arial" panose="020B0604020202020204" pitchFamily="34" charset="0"/>
                        </a:rPr>
                        <a:t>upskill specialist teams on protective order thresholds and processes, improve the quality of order applications, introduce flowcharts and streamlined processes to reduce court delays, and develop and deliver civil orders training.</a:t>
                      </a:r>
                    </a:p>
                    <a:p>
                      <a:pPr lvl="0" algn="l">
                        <a:lnSpc>
                          <a:spcPct val="100000"/>
                        </a:lnSpc>
                        <a:spcBef>
                          <a:spcPts val="0"/>
                        </a:spcBef>
                        <a:spcAft>
                          <a:spcPts val="0"/>
                        </a:spcAft>
                        <a:buNone/>
                      </a:pPr>
                      <a:endParaRPr lang="en-GB" sz="1400" b="0" i="0" u="none" strike="noStrike" noProof="0">
                        <a:solidFill>
                          <a:srgbClr val="000000"/>
                        </a:solidFill>
                        <a:latin typeface="Arial" panose="020B0604020202020204" pitchFamily="34" charset="0"/>
                        <a:cs typeface="Arial" panose="020B0604020202020204" pitchFamily="34" charset="0"/>
                      </a:endParaRPr>
                    </a:p>
                    <a:p>
                      <a:pPr lvl="0" algn="l">
                        <a:lnSpc>
                          <a:spcPct val="100000"/>
                        </a:lnSpc>
                        <a:spcBef>
                          <a:spcPts val="0"/>
                        </a:spcBef>
                        <a:spcAft>
                          <a:spcPts val="0"/>
                        </a:spcAft>
                        <a:buNone/>
                      </a:pPr>
                      <a:r>
                        <a:rPr lang="en-GB" sz="1400" b="0" i="0" u="none" strike="noStrike" noProof="0">
                          <a:solidFill>
                            <a:srgbClr val="000000"/>
                          </a:solidFill>
                          <a:latin typeface="Arial" panose="020B0604020202020204" pitchFamily="34" charset="0"/>
                          <a:cs typeface="Arial" panose="020B0604020202020204" pitchFamily="34" charset="0"/>
                        </a:rPr>
                        <a:t>This work will be coordinated and delivered through the Domestic Abuse Protection Orders Implementation Group.</a:t>
                      </a:r>
                      <a:endParaRPr lang="en-GB" sz="1400" b="0">
                        <a:latin typeface="Arial" panose="020B0604020202020204" pitchFamily="34" charset="0"/>
                        <a:cs typeface="Arial" panose="020B0604020202020204" pitchFamily="34" charset="0"/>
                      </a:endParaRPr>
                    </a:p>
                    <a:p>
                      <a:pPr lvl="0">
                        <a:buNone/>
                      </a:pPr>
                      <a:endParaRPr lang="en-GB" sz="1400" b="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943764242"/>
                  </a:ext>
                </a:extLst>
              </a:tr>
            </a:tbl>
          </a:graphicData>
        </a:graphic>
      </p:graphicFrame>
    </p:spTree>
    <p:extLst>
      <p:ext uri="{BB962C8B-B14F-4D97-AF65-F5344CB8AC3E}">
        <p14:creationId xmlns:p14="http://schemas.microsoft.com/office/powerpoint/2010/main" val="17644030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344D0A-256F-A72B-4470-92368B78E3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4CBAA0-FCAD-3918-1431-ECB3A5154BEA}"/>
              </a:ext>
            </a:extLst>
          </p:cNvPr>
          <p:cNvSpPr>
            <a:spLocks noGrp="1"/>
          </p:cNvSpPr>
          <p:nvPr>
            <p:ph type="title"/>
          </p:nvPr>
        </p:nvSpPr>
        <p:spPr/>
        <p:txBody>
          <a:bodyPr/>
          <a:lstStyle/>
          <a:p>
            <a:r>
              <a:rPr lang="en-GB">
                <a:latin typeface="Arial"/>
                <a:cs typeface="Arial"/>
              </a:rPr>
              <a:t>Area for Improvement 14</a:t>
            </a:r>
            <a:endParaRPr lang="en-GB"/>
          </a:p>
        </p:txBody>
      </p:sp>
      <p:graphicFrame>
        <p:nvGraphicFramePr>
          <p:cNvPr id="3" name="Table 2">
            <a:extLst>
              <a:ext uri="{FF2B5EF4-FFF2-40B4-BE49-F238E27FC236}">
                <a16:creationId xmlns:a16="http://schemas.microsoft.com/office/drawing/2014/main" id="{BB186C95-224C-D75B-755C-8AE393D25588}"/>
              </a:ext>
            </a:extLst>
          </p:cNvPr>
          <p:cNvGraphicFramePr>
            <a:graphicFrameLocks noGrp="1"/>
          </p:cNvGraphicFramePr>
          <p:nvPr>
            <p:extLst>
              <p:ext uri="{D42A27DB-BD31-4B8C-83A1-F6EECF244321}">
                <p14:modId xmlns:p14="http://schemas.microsoft.com/office/powerpoint/2010/main" val="3180405158"/>
              </p:ext>
            </p:extLst>
          </p:nvPr>
        </p:nvGraphicFramePr>
        <p:xfrm>
          <a:off x="2031999" y="833652"/>
          <a:ext cx="10072175" cy="5369560"/>
        </p:xfrm>
        <a:graphic>
          <a:graphicData uri="http://schemas.openxmlformats.org/drawingml/2006/table">
            <a:tbl>
              <a:tblPr firstRow="1" bandRow="1">
                <a:tableStyleId>{5C22544A-7EE6-4342-B048-85BDC9FD1C3A}</a:tableStyleId>
              </a:tblPr>
              <a:tblGrid>
                <a:gridCol w="1420118">
                  <a:extLst>
                    <a:ext uri="{9D8B030D-6E8A-4147-A177-3AD203B41FA5}">
                      <a16:colId xmlns:a16="http://schemas.microsoft.com/office/drawing/2014/main" val="3673603327"/>
                    </a:ext>
                  </a:extLst>
                </a:gridCol>
                <a:gridCol w="1489753">
                  <a:extLst>
                    <a:ext uri="{9D8B030D-6E8A-4147-A177-3AD203B41FA5}">
                      <a16:colId xmlns:a16="http://schemas.microsoft.com/office/drawing/2014/main" val="3829461736"/>
                    </a:ext>
                  </a:extLst>
                </a:gridCol>
                <a:gridCol w="2270588">
                  <a:extLst>
                    <a:ext uri="{9D8B030D-6E8A-4147-A177-3AD203B41FA5}">
                      <a16:colId xmlns:a16="http://schemas.microsoft.com/office/drawing/2014/main" val="2669429592"/>
                    </a:ext>
                  </a:extLst>
                </a:gridCol>
                <a:gridCol w="2363057">
                  <a:extLst>
                    <a:ext uri="{9D8B030D-6E8A-4147-A177-3AD203B41FA5}">
                      <a16:colId xmlns:a16="http://schemas.microsoft.com/office/drawing/2014/main" val="1092472654"/>
                    </a:ext>
                  </a:extLst>
                </a:gridCol>
                <a:gridCol w="2528659">
                  <a:extLst>
                    <a:ext uri="{9D8B030D-6E8A-4147-A177-3AD203B41FA5}">
                      <a16:colId xmlns:a16="http://schemas.microsoft.com/office/drawing/2014/main" val="339730294"/>
                    </a:ext>
                  </a:extLst>
                </a:gridCol>
              </a:tblGrid>
              <a:tr h="370840">
                <a:tc>
                  <a:txBody>
                    <a:bodyPr/>
                    <a:lstStyle/>
                    <a:p>
                      <a:r>
                        <a:rPr lang="en-GB" sz="1400">
                          <a:latin typeface="Arial" panose="020B0604020202020204" pitchFamily="34" charset="0"/>
                          <a:cs typeface="Arial" panose="020B0604020202020204" pitchFamily="34" charset="0"/>
                        </a:rPr>
                        <a:t>AFI</a:t>
                      </a:r>
                    </a:p>
                  </a:txBody>
                  <a:tcPr/>
                </a:tc>
                <a:tc>
                  <a:txBody>
                    <a:bodyPr/>
                    <a:lstStyle/>
                    <a:p>
                      <a:r>
                        <a:rPr lang="en-GB" sz="1400">
                          <a:latin typeface="Arial" panose="020B0604020202020204" pitchFamily="34" charset="0"/>
                          <a:cs typeface="Arial" panose="020B0604020202020204" pitchFamily="34" charset="0"/>
                        </a:rPr>
                        <a:t>Owner</a:t>
                      </a:r>
                    </a:p>
                  </a:txBody>
                  <a:tcPr/>
                </a:tc>
                <a:tc>
                  <a:txBody>
                    <a:bodyPr/>
                    <a:lstStyle/>
                    <a:p>
                      <a:r>
                        <a:rPr lang="en-GB" sz="1400">
                          <a:latin typeface="Arial" panose="020B0604020202020204" pitchFamily="34" charset="0"/>
                          <a:cs typeface="Arial" panose="020B0604020202020204" pitchFamily="34" charset="0"/>
                        </a:rPr>
                        <a:t>Overall Position</a:t>
                      </a:r>
                    </a:p>
                  </a:txBody>
                  <a:tcPr/>
                </a:tc>
                <a:tc>
                  <a:txBody>
                    <a:bodyPr/>
                    <a:lstStyle/>
                    <a:p>
                      <a:r>
                        <a:rPr lang="en-GB" sz="1400">
                          <a:latin typeface="Arial" panose="020B0604020202020204" pitchFamily="34" charset="0"/>
                          <a:cs typeface="Arial" panose="020B0604020202020204" pitchFamily="34" charset="0"/>
                        </a:rPr>
                        <a:t>Progress Achieved</a:t>
                      </a:r>
                    </a:p>
                  </a:txBody>
                  <a:tcPr/>
                </a:tc>
                <a:tc>
                  <a:txBody>
                    <a:bodyPr/>
                    <a:lstStyle/>
                    <a:p>
                      <a:r>
                        <a:rPr lang="en-GB" sz="1400">
                          <a:latin typeface="Arial" panose="020B0604020202020204" pitchFamily="34" charset="0"/>
                          <a:cs typeface="Arial" panose="020B0604020202020204" pitchFamily="34" charset="0"/>
                        </a:rPr>
                        <a:t>Next Steps</a:t>
                      </a:r>
                    </a:p>
                  </a:txBody>
                  <a:tcPr/>
                </a:tc>
                <a:extLst>
                  <a:ext uri="{0D108BD9-81ED-4DB2-BD59-A6C34878D82A}">
                    <a16:rowId xmlns:a16="http://schemas.microsoft.com/office/drawing/2014/main" val="2566474092"/>
                  </a:ext>
                </a:extLst>
              </a:tr>
              <a:tr h="370840">
                <a:tc>
                  <a:txBody>
                    <a:bodyPr/>
                    <a:lstStyle/>
                    <a:p>
                      <a:pPr lvl="0">
                        <a:buNone/>
                      </a:pPr>
                      <a:r>
                        <a:rPr lang="en-GB" sz="1400" b="0" i="0" u="none" strike="noStrike" noProof="0">
                          <a:solidFill>
                            <a:srgbClr val="000000"/>
                          </a:solidFill>
                          <a:latin typeface="Arial" panose="020B0604020202020204" pitchFamily="34" charset="0"/>
                          <a:cs typeface="Arial" panose="020B0604020202020204" pitchFamily="34" charset="0"/>
                        </a:rPr>
                        <a:t>The force needs systems which provide reassurance that it takes appropriate action to safeguard adults and children at risk of harm.</a:t>
                      </a:r>
                    </a:p>
                  </a:txBody>
                  <a:tcPr/>
                </a:tc>
                <a:tc>
                  <a:txBody>
                    <a:bodyPr/>
                    <a:lstStyle/>
                    <a:p>
                      <a:r>
                        <a:rPr lang="en-GB" sz="1400" b="0">
                          <a:latin typeface="Arial" panose="020B0604020202020204" pitchFamily="34" charset="0"/>
                          <a:cs typeface="Arial" panose="020B0604020202020204" pitchFamily="34" charset="0"/>
                        </a:rPr>
                        <a:t>Detective Superintendent Public Protection Unit</a:t>
                      </a:r>
                    </a:p>
                  </a:txBody>
                  <a:tcPr/>
                </a:tc>
                <a:tc>
                  <a:txBody>
                    <a:bodyPr/>
                    <a:lstStyle/>
                    <a:p>
                      <a:pPr lvl="0">
                        <a:buNone/>
                      </a:pPr>
                      <a:r>
                        <a:rPr lang="en-GB" sz="1400" b="0" i="0" u="none" strike="noStrike" noProof="0">
                          <a:solidFill>
                            <a:srgbClr val="000000"/>
                          </a:solidFill>
                          <a:latin typeface="Arial" panose="020B0604020202020204" pitchFamily="34" charset="0"/>
                          <a:cs typeface="Arial" panose="020B0604020202020204" pitchFamily="34" charset="0"/>
                        </a:rPr>
                        <a:t>The force has made progress through recruitment, additional resources, daily monitoring and improved PPN processes. However, the AFI remains open.</a:t>
                      </a:r>
                    </a:p>
                  </a:txBody>
                  <a:tcPr/>
                </a:tc>
                <a:tc>
                  <a:txBody>
                    <a:bodyPr/>
                    <a:lstStyle/>
                    <a:p>
                      <a:pPr lvl="0" algn="l">
                        <a:lnSpc>
                          <a:spcPct val="100000"/>
                        </a:lnSpc>
                        <a:spcBef>
                          <a:spcPts val="0"/>
                        </a:spcBef>
                        <a:spcAft>
                          <a:spcPts val="0"/>
                        </a:spcAft>
                        <a:buNone/>
                      </a:pPr>
                      <a:r>
                        <a:rPr lang="en-GB" sz="1400" b="0" i="0" u="none" strike="noStrike" noProof="0">
                          <a:solidFill>
                            <a:srgbClr val="000000"/>
                          </a:solidFill>
                          <a:latin typeface="Arial" panose="020B0604020202020204" pitchFamily="34" charset="0"/>
                          <a:cs typeface="Arial" panose="020B0604020202020204" pitchFamily="34" charset="0"/>
                        </a:rPr>
                        <a:t>Recruitment into safeguarding hub vacancies has been completed, with additional resources </a:t>
                      </a:r>
                      <a:r>
                        <a:rPr lang="en-GB" sz="1400" b="0" i="0" u="none" strike="noStrike" noProof="0" err="1">
                          <a:solidFill>
                            <a:srgbClr val="000000"/>
                          </a:solidFill>
                          <a:latin typeface="Arial" panose="020B0604020202020204" pitchFamily="34" charset="0"/>
                          <a:cs typeface="Arial" panose="020B0604020202020204" pitchFamily="34" charset="0"/>
                        </a:rPr>
                        <a:t>aallocated</a:t>
                      </a:r>
                      <a:r>
                        <a:rPr lang="en-GB" sz="1400" b="0" i="0" u="none" strike="noStrike" noProof="0">
                          <a:solidFill>
                            <a:srgbClr val="000000"/>
                          </a:solidFill>
                          <a:latin typeface="Arial" panose="020B0604020202020204" pitchFamily="34" charset="0"/>
                          <a:cs typeface="Arial" panose="020B0604020202020204" pitchFamily="34" charset="0"/>
                        </a:rPr>
                        <a:t> to safeguarding functions.</a:t>
                      </a:r>
                    </a:p>
                    <a:p>
                      <a:pPr lvl="0" algn="l">
                        <a:lnSpc>
                          <a:spcPct val="100000"/>
                        </a:lnSpc>
                        <a:spcBef>
                          <a:spcPts val="0"/>
                        </a:spcBef>
                        <a:spcAft>
                          <a:spcPts val="0"/>
                        </a:spcAft>
                        <a:buNone/>
                      </a:pPr>
                      <a:endParaRPr lang="en-GB" sz="1400" b="0" i="0" u="none" strike="noStrike" noProof="0">
                        <a:solidFill>
                          <a:srgbClr val="000000"/>
                        </a:solidFill>
                        <a:latin typeface="Arial" panose="020B0604020202020204" pitchFamily="34" charset="0"/>
                        <a:cs typeface="Arial" panose="020B0604020202020204" pitchFamily="34" charset="0"/>
                      </a:endParaRPr>
                    </a:p>
                    <a:p>
                      <a:pPr lvl="0" algn="l">
                        <a:lnSpc>
                          <a:spcPct val="100000"/>
                        </a:lnSpc>
                        <a:spcBef>
                          <a:spcPts val="0"/>
                        </a:spcBef>
                        <a:spcAft>
                          <a:spcPts val="0"/>
                        </a:spcAft>
                        <a:buNone/>
                      </a:pPr>
                      <a:r>
                        <a:rPr lang="en-GB" sz="1400" b="0" i="0" u="none" strike="noStrike" noProof="0">
                          <a:solidFill>
                            <a:srgbClr val="000000"/>
                          </a:solidFill>
                          <a:latin typeface="Arial" panose="020B0604020202020204" pitchFamily="34" charset="0"/>
                          <a:cs typeface="Arial" panose="020B0604020202020204" pitchFamily="34" charset="0"/>
                        </a:rPr>
                        <a:t>The force has also completed a review of PPN submission and </a:t>
                      </a:r>
                      <a:r>
                        <a:rPr lang="en-GB" sz="1400" b="0" i="0" u="none" strike="noStrike" noProof="0" err="1">
                          <a:solidFill>
                            <a:srgbClr val="000000"/>
                          </a:solidFill>
                          <a:latin typeface="Arial" panose="020B0604020202020204" pitchFamily="34" charset="0"/>
                          <a:cs typeface="Arial" panose="020B0604020202020204" pitchFamily="34" charset="0"/>
                        </a:rPr>
                        <a:t>iPatrol</a:t>
                      </a:r>
                      <a:r>
                        <a:rPr lang="en-GB" sz="1400" b="0" i="0" u="none" strike="noStrike" noProof="0">
                          <a:solidFill>
                            <a:srgbClr val="000000"/>
                          </a:solidFill>
                          <a:latin typeface="Arial" panose="020B0604020202020204" pitchFamily="34" charset="0"/>
                          <a:cs typeface="Arial" panose="020B0604020202020204" pitchFamily="34" charset="0"/>
                        </a:rPr>
                        <a:t> processes. Monitoring is now in place for PPNs, strategy discussion compliance and joint visit compliance. It is highlighted that strategy discussion compliance has significantly improved. </a:t>
                      </a:r>
                    </a:p>
                    <a:p>
                      <a:pPr lvl="0" algn="l">
                        <a:lnSpc>
                          <a:spcPct val="100000"/>
                        </a:lnSpc>
                        <a:spcBef>
                          <a:spcPts val="0"/>
                        </a:spcBef>
                        <a:spcAft>
                          <a:spcPts val="0"/>
                        </a:spcAft>
                        <a:buNone/>
                      </a:pPr>
                      <a:endParaRPr lang="en-GB" sz="1400" b="0" i="0" u="none" strike="noStrike" noProof="0">
                        <a:solidFill>
                          <a:srgbClr val="000000"/>
                        </a:solidFill>
                        <a:latin typeface="Arial" panose="020B0604020202020204" pitchFamily="34" charset="0"/>
                        <a:cs typeface="Arial" panose="020B0604020202020204" pitchFamily="34" charset="0"/>
                      </a:endParaRPr>
                    </a:p>
                    <a:p>
                      <a:pPr lvl="0" algn="l">
                        <a:lnSpc>
                          <a:spcPct val="100000"/>
                        </a:lnSpc>
                        <a:spcBef>
                          <a:spcPts val="0"/>
                        </a:spcBef>
                        <a:spcAft>
                          <a:spcPts val="0"/>
                        </a:spcAft>
                        <a:buNone/>
                      </a:pPr>
                      <a:endParaRPr lang="en-GB" sz="1400" b="0" i="0" u="none" strike="noStrike" noProof="0">
                        <a:solidFill>
                          <a:srgbClr val="000000"/>
                        </a:solidFill>
                        <a:highlight>
                          <a:srgbClr val="FFFFFF"/>
                        </a:highlight>
                        <a:latin typeface="Arial" panose="020B0604020202020204" pitchFamily="34" charset="0"/>
                        <a:cs typeface="Arial" panose="020B0604020202020204" pitchFamily="34" charset="0"/>
                      </a:endParaRPr>
                    </a:p>
                    <a:p>
                      <a:pPr lvl="0" algn="l">
                        <a:lnSpc>
                          <a:spcPct val="100000"/>
                        </a:lnSpc>
                        <a:spcBef>
                          <a:spcPts val="0"/>
                        </a:spcBef>
                        <a:spcAft>
                          <a:spcPts val="0"/>
                        </a:spcAft>
                        <a:buNone/>
                      </a:pPr>
                      <a:endParaRPr lang="en-GB" sz="1400" b="0" i="0" u="none" strike="noStrike" noProof="0">
                        <a:solidFill>
                          <a:srgbClr val="000000"/>
                        </a:solidFill>
                        <a:latin typeface="Arial" panose="020B0604020202020204" pitchFamily="34" charset="0"/>
                        <a:cs typeface="Arial" panose="020B0604020202020204" pitchFamily="34" charset="0"/>
                      </a:endParaRPr>
                    </a:p>
                    <a:p>
                      <a:pPr lvl="0" algn="l">
                        <a:lnSpc>
                          <a:spcPct val="100000"/>
                        </a:lnSpc>
                        <a:spcBef>
                          <a:spcPts val="0"/>
                        </a:spcBef>
                        <a:spcAft>
                          <a:spcPts val="0"/>
                        </a:spcAft>
                        <a:buNone/>
                      </a:pPr>
                      <a:endParaRPr lang="en-GB" sz="1400" b="0" i="0" u="none" strike="noStrike" noProof="0">
                        <a:solidFill>
                          <a:srgbClr val="000000"/>
                        </a:solidFill>
                        <a:latin typeface="Arial" panose="020B0604020202020204" pitchFamily="34" charset="0"/>
                        <a:cs typeface="Arial" panose="020B0604020202020204" pitchFamily="34" charset="0"/>
                      </a:endParaRPr>
                    </a:p>
                  </a:txBody>
                  <a:tcPr/>
                </a:tc>
                <a:tc>
                  <a:txBody>
                    <a:bodyPr/>
                    <a:lstStyle/>
                    <a:p>
                      <a:pPr lvl="0" algn="l">
                        <a:lnSpc>
                          <a:spcPct val="100000"/>
                        </a:lnSpc>
                        <a:spcBef>
                          <a:spcPts val="0"/>
                        </a:spcBef>
                        <a:spcAft>
                          <a:spcPts val="0"/>
                        </a:spcAft>
                        <a:buNone/>
                      </a:pPr>
                      <a:r>
                        <a:rPr lang="en-GB" sz="1400" b="0" i="0" u="none" strike="noStrike" noProof="0">
                          <a:solidFill>
                            <a:srgbClr val="000000"/>
                          </a:solidFill>
                          <a:latin typeface="Arial" panose="020B0604020202020204" pitchFamily="34" charset="0"/>
                          <a:cs typeface="Arial" panose="020B0604020202020204" pitchFamily="34" charset="0"/>
                        </a:rPr>
                        <a:t>Next steps are to improve risk assessment processes and supervisory oversight, continue development of PPN and triage arrangements, include PPN compliance data within performance products, explore technology to assist the research function, and improve consistency of quality assurance.</a:t>
                      </a:r>
                    </a:p>
                    <a:p>
                      <a:pPr lvl="0" algn="l">
                        <a:lnSpc>
                          <a:spcPct val="100000"/>
                        </a:lnSpc>
                        <a:spcBef>
                          <a:spcPts val="0"/>
                        </a:spcBef>
                        <a:spcAft>
                          <a:spcPts val="0"/>
                        </a:spcAft>
                        <a:buNone/>
                      </a:pPr>
                      <a:endParaRPr lang="en-GB" sz="1400" b="0" i="0" u="none" strike="noStrike" noProof="0">
                        <a:solidFill>
                          <a:srgbClr val="000000"/>
                        </a:solidFill>
                        <a:highlight>
                          <a:srgbClr val="FFFFFF"/>
                        </a:highlight>
                        <a:latin typeface="Arial" panose="020B0604020202020204" pitchFamily="34" charset="0"/>
                        <a:cs typeface="Arial" panose="020B0604020202020204" pitchFamily="34" charset="0"/>
                      </a:endParaRPr>
                    </a:p>
                    <a:p>
                      <a:pPr lvl="0" algn="l">
                        <a:lnSpc>
                          <a:spcPct val="100000"/>
                        </a:lnSpc>
                        <a:spcBef>
                          <a:spcPts val="0"/>
                        </a:spcBef>
                        <a:spcAft>
                          <a:spcPts val="0"/>
                        </a:spcAft>
                        <a:buNone/>
                      </a:pPr>
                      <a:r>
                        <a:rPr lang="en-GB" sz="1400" b="0">
                          <a:latin typeface="Arial" panose="020B0604020202020204" pitchFamily="34" charset="0"/>
                          <a:cs typeface="Arial" panose="020B0604020202020204" pitchFamily="34" charset="0"/>
                        </a:rPr>
                        <a:t>Plans are also being developed with local authority partners to implement governance structures that allow us to scrutinise joint decision making to ensure we are protecting vulnerable people as effectively as possible </a:t>
                      </a:r>
                      <a:endParaRPr lang="en-GB" sz="1400" b="0">
                        <a:highlight>
                          <a:srgbClr val="FFFFFF"/>
                        </a:highlight>
                        <a:latin typeface="Arial" panose="020B0604020202020204" pitchFamily="34" charset="0"/>
                        <a:cs typeface="Arial" panose="020B0604020202020204" pitchFamily="34" charset="0"/>
                      </a:endParaRPr>
                    </a:p>
                    <a:p>
                      <a:pPr lvl="0">
                        <a:buNone/>
                      </a:pPr>
                      <a:endParaRPr lang="en-GB" sz="1400" b="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943764242"/>
                  </a:ext>
                </a:extLst>
              </a:tr>
            </a:tbl>
          </a:graphicData>
        </a:graphic>
      </p:graphicFrame>
    </p:spTree>
    <p:extLst>
      <p:ext uri="{BB962C8B-B14F-4D97-AF65-F5344CB8AC3E}">
        <p14:creationId xmlns:p14="http://schemas.microsoft.com/office/powerpoint/2010/main" val="39409016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4A0187-4EA7-ACA1-E202-924B2D22B2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20EE27-0D8C-6B6C-053D-0DC274291699}"/>
              </a:ext>
            </a:extLst>
          </p:cNvPr>
          <p:cNvSpPr>
            <a:spLocks noGrp="1"/>
          </p:cNvSpPr>
          <p:nvPr>
            <p:ph type="title"/>
          </p:nvPr>
        </p:nvSpPr>
        <p:spPr/>
        <p:txBody>
          <a:bodyPr/>
          <a:lstStyle/>
          <a:p>
            <a:r>
              <a:rPr lang="en-GB">
                <a:latin typeface="Arial"/>
                <a:cs typeface="Arial"/>
              </a:rPr>
              <a:t>Area for Improvement 15</a:t>
            </a:r>
            <a:endParaRPr lang="en-GB"/>
          </a:p>
        </p:txBody>
      </p:sp>
      <p:graphicFrame>
        <p:nvGraphicFramePr>
          <p:cNvPr id="3" name="Table 2">
            <a:extLst>
              <a:ext uri="{FF2B5EF4-FFF2-40B4-BE49-F238E27FC236}">
                <a16:creationId xmlns:a16="http://schemas.microsoft.com/office/drawing/2014/main" id="{56DAEFC2-A4F0-6E5F-D4D8-F391852D577E}"/>
              </a:ext>
            </a:extLst>
          </p:cNvPr>
          <p:cNvGraphicFramePr>
            <a:graphicFrameLocks noGrp="1"/>
          </p:cNvGraphicFramePr>
          <p:nvPr>
            <p:extLst>
              <p:ext uri="{D42A27DB-BD31-4B8C-83A1-F6EECF244321}">
                <p14:modId xmlns:p14="http://schemas.microsoft.com/office/powerpoint/2010/main" val="776316216"/>
              </p:ext>
            </p:extLst>
          </p:nvPr>
        </p:nvGraphicFramePr>
        <p:xfrm>
          <a:off x="2031999" y="833652"/>
          <a:ext cx="10072175" cy="4729480"/>
        </p:xfrm>
        <a:graphic>
          <a:graphicData uri="http://schemas.openxmlformats.org/drawingml/2006/table">
            <a:tbl>
              <a:tblPr firstRow="1" bandRow="1">
                <a:tableStyleId>{5C22544A-7EE6-4342-B048-85BDC9FD1C3A}</a:tableStyleId>
              </a:tblPr>
              <a:tblGrid>
                <a:gridCol w="1420118">
                  <a:extLst>
                    <a:ext uri="{9D8B030D-6E8A-4147-A177-3AD203B41FA5}">
                      <a16:colId xmlns:a16="http://schemas.microsoft.com/office/drawing/2014/main" val="3673603327"/>
                    </a:ext>
                  </a:extLst>
                </a:gridCol>
                <a:gridCol w="1489753">
                  <a:extLst>
                    <a:ext uri="{9D8B030D-6E8A-4147-A177-3AD203B41FA5}">
                      <a16:colId xmlns:a16="http://schemas.microsoft.com/office/drawing/2014/main" val="3829461736"/>
                    </a:ext>
                  </a:extLst>
                </a:gridCol>
                <a:gridCol w="2270588">
                  <a:extLst>
                    <a:ext uri="{9D8B030D-6E8A-4147-A177-3AD203B41FA5}">
                      <a16:colId xmlns:a16="http://schemas.microsoft.com/office/drawing/2014/main" val="2669429592"/>
                    </a:ext>
                  </a:extLst>
                </a:gridCol>
                <a:gridCol w="2363057">
                  <a:extLst>
                    <a:ext uri="{9D8B030D-6E8A-4147-A177-3AD203B41FA5}">
                      <a16:colId xmlns:a16="http://schemas.microsoft.com/office/drawing/2014/main" val="1092472654"/>
                    </a:ext>
                  </a:extLst>
                </a:gridCol>
                <a:gridCol w="2528659">
                  <a:extLst>
                    <a:ext uri="{9D8B030D-6E8A-4147-A177-3AD203B41FA5}">
                      <a16:colId xmlns:a16="http://schemas.microsoft.com/office/drawing/2014/main" val="339730294"/>
                    </a:ext>
                  </a:extLst>
                </a:gridCol>
              </a:tblGrid>
              <a:tr h="370840">
                <a:tc>
                  <a:txBody>
                    <a:bodyPr/>
                    <a:lstStyle/>
                    <a:p>
                      <a:r>
                        <a:rPr lang="en-GB" sz="1400">
                          <a:latin typeface="Arial" panose="020B0604020202020204" pitchFamily="34" charset="0"/>
                          <a:cs typeface="Arial" panose="020B0604020202020204" pitchFamily="34" charset="0"/>
                        </a:rPr>
                        <a:t>AFI</a:t>
                      </a:r>
                    </a:p>
                  </a:txBody>
                  <a:tcPr/>
                </a:tc>
                <a:tc>
                  <a:txBody>
                    <a:bodyPr/>
                    <a:lstStyle/>
                    <a:p>
                      <a:r>
                        <a:rPr lang="en-GB" sz="1400">
                          <a:latin typeface="Arial" panose="020B0604020202020204" pitchFamily="34" charset="0"/>
                          <a:cs typeface="Arial" panose="020B0604020202020204" pitchFamily="34" charset="0"/>
                        </a:rPr>
                        <a:t>Owner</a:t>
                      </a:r>
                    </a:p>
                  </a:txBody>
                  <a:tcPr/>
                </a:tc>
                <a:tc>
                  <a:txBody>
                    <a:bodyPr/>
                    <a:lstStyle/>
                    <a:p>
                      <a:r>
                        <a:rPr lang="en-GB" sz="1400">
                          <a:latin typeface="Arial" panose="020B0604020202020204" pitchFamily="34" charset="0"/>
                          <a:cs typeface="Arial" panose="020B0604020202020204" pitchFamily="34" charset="0"/>
                        </a:rPr>
                        <a:t>Overall Position</a:t>
                      </a:r>
                    </a:p>
                  </a:txBody>
                  <a:tcPr/>
                </a:tc>
                <a:tc>
                  <a:txBody>
                    <a:bodyPr/>
                    <a:lstStyle/>
                    <a:p>
                      <a:r>
                        <a:rPr lang="en-GB" sz="1400">
                          <a:latin typeface="Arial" panose="020B0604020202020204" pitchFamily="34" charset="0"/>
                          <a:cs typeface="Arial" panose="020B0604020202020204" pitchFamily="34" charset="0"/>
                        </a:rPr>
                        <a:t>Progress Achieved</a:t>
                      </a:r>
                    </a:p>
                  </a:txBody>
                  <a:tcPr/>
                </a:tc>
                <a:tc>
                  <a:txBody>
                    <a:bodyPr/>
                    <a:lstStyle/>
                    <a:p>
                      <a:r>
                        <a:rPr lang="en-GB" sz="1400">
                          <a:latin typeface="Arial" panose="020B0604020202020204" pitchFamily="34" charset="0"/>
                          <a:cs typeface="Arial" panose="020B0604020202020204" pitchFamily="34" charset="0"/>
                        </a:rPr>
                        <a:t>Next Steps</a:t>
                      </a:r>
                    </a:p>
                  </a:txBody>
                  <a:tcPr/>
                </a:tc>
                <a:extLst>
                  <a:ext uri="{0D108BD9-81ED-4DB2-BD59-A6C34878D82A}">
                    <a16:rowId xmlns:a16="http://schemas.microsoft.com/office/drawing/2014/main" val="2566474092"/>
                  </a:ext>
                </a:extLst>
              </a:tr>
              <a:tr h="370840">
                <a:tc>
                  <a:txBody>
                    <a:bodyPr/>
                    <a:lstStyle/>
                    <a:p>
                      <a:pPr lvl="0">
                        <a:buNone/>
                      </a:pPr>
                      <a:r>
                        <a:rPr lang="en-GB" sz="1400" b="0" i="0" u="none" strike="noStrike" noProof="0">
                          <a:solidFill>
                            <a:srgbClr val="000000"/>
                          </a:solidFill>
                          <a:latin typeface="Arial" panose="020B0604020202020204" pitchFamily="34" charset="0"/>
                          <a:cs typeface="Arial" panose="020B0604020202020204" pitchFamily="34" charset="0"/>
                        </a:rPr>
                        <a:t>The force needs to make sure that it has enough suitably trained and skilled staff to effectively carry out its safeguarding roles and functions.</a:t>
                      </a:r>
                    </a:p>
                  </a:txBody>
                  <a:tcPr/>
                </a:tc>
                <a:tc>
                  <a:txBody>
                    <a:bodyPr/>
                    <a:lstStyle/>
                    <a:p>
                      <a:r>
                        <a:rPr lang="en-GB" sz="1400">
                          <a:latin typeface="Arial" panose="020B0604020202020204" pitchFamily="34" charset="0"/>
                          <a:cs typeface="Arial" panose="020B0604020202020204" pitchFamily="34" charset="0"/>
                        </a:rPr>
                        <a:t>Detective Superintendent Public Protection Unit</a:t>
                      </a:r>
                    </a:p>
                  </a:txBody>
                  <a:tcPr/>
                </a:tc>
                <a:tc>
                  <a:txBody>
                    <a:bodyPr/>
                    <a:lstStyle/>
                    <a:p>
                      <a:pPr lvl="0">
                        <a:buNone/>
                      </a:pPr>
                      <a:r>
                        <a:rPr lang="en-GB" sz="1400" b="0" i="0" u="none" strike="noStrike" noProof="0">
                          <a:solidFill>
                            <a:srgbClr val="000000"/>
                          </a:solidFill>
                          <a:latin typeface="Arial" panose="020B0604020202020204" pitchFamily="34" charset="0"/>
                          <a:cs typeface="Arial" panose="020B0604020202020204" pitchFamily="34" charset="0"/>
                        </a:rPr>
                        <a:t>The force has made progress through structured training, governance and improved compliance. However, the AFI remains open.</a:t>
                      </a:r>
                    </a:p>
                  </a:txBody>
                  <a:tcPr/>
                </a:tc>
                <a:tc>
                  <a:txBody>
                    <a:bodyPr/>
                    <a:lstStyle/>
                    <a:p>
                      <a:pPr lvl="0" algn="l">
                        <a:lnSpc>
                          <a:spcPct val="100000"/>
                        </a:lnSpc>
                        <a:spcBef>
                          <a:spcPts val="0"/>
                        </a:spcBef>
                        <a:spcAft>
                          <a:spcPts val="0"/>
                        </a:spcAft>
                        <a:buNone/>
                      </a:pPr>
                      <a:r>
                        <a:rPr lang="en-GB" sz="1400" b="0" i="0" u="none" strike="noStrike" noProof="0">
                          <a:solidFill>
                            <a:srgbClr val="000000"/>
                          </a:solidFill>
                          <a:latin typeface="Arial" panose="020B0604020202020204" pitchFamily="34" charset="0"/>
                          <a:cs typeface="Arial" panose="020B0604020202020204" pitchFamily="34" charset="0"/>
                        </a:rPr>
                        <a:t>A comprehensive review of safeguarding training requirements has been completed. Introduction to Public Protection and Introduction to Safeguarding Hub training products have been developed and delivered.</a:t>
                      </a:r>
                      <a:endParaRPr lang="en-GB" sz="1400" b="1" i="0" u="none" strike="noStrike" noProof="0">
                        <a:solidFill>
                          <a:srgbClr val="000000"/>
                        </a:solidFill>
                        <a:latin typeface="Arial" panose="020B0604020202020204" pitchFamily="34" charset="0"/>
                        <a:cs typeface="Arial" panose="020B0604020202020204" pitchFamily="34" charset="0"/>
                      </a:endParaRPr>
                    </a:p>
                    <a:p>
                      <a:pPr lvl="0" algn="l">
                        <a:lnSpc>
                          <a:spcPct val="100000"/>
                        </a:lnSpc>
                        <a:spcBef>
                          <a:spcPts val="0"/>
                        </a:spcBef>
                        <a:spcAft>
                          <a:spcPts val="0"/>
                        </a:spcAft>
                        <a:buNone/>
                      </a:pPr>
                      <a:endParaRPr lang="en-GB" sz="1400" b="1" i="0" u="none" strike="noStrike" noProof="0">
                        <a:solidFill>
                          <a:srgbClr val="000000"/>
                        </a:solidFill>
                        <a:latin typeface="Arial" panose="020B0604020202020204" pitchFamily="34" charset="0"/>
                        <a:cs typeface="Arial" panose="020B0604020202020204" pitchFamily="34" charset="0"/>
                      </a:endParaRPr>
                    </a:p>
                    <a:p>
                      <a:pPr lvl="0" algn="l">
                        <a:lnSpc>
                          <a:spcPct val="100000"/>
                        </a:lnSpc>
                        <a:spcBef>
                          <a:spcPts val="0"/>
                        </a:spcBef>
                        <a:spcAft>
                          <a:spcPts val="0"/>
                        </a:spcAft>
                        <a:buNone/>
                      </a:pPr>
                      <a:r>
                        <a:rPr lang="en-GB" sz="1400" b="0" i="0" u="none" strike="noStrike" noProof="0">
                          <a:solidFill>
                            <a:srgbClr val="000000"/>
                          </a:solidFill>
                          <a:latin typeface="Arial" panose="020B0604020202020204" pitchFamily="34" charset="0"/>
                          <a:cs typeface="Arial" panose="020B0604020202020204" pitchFamily="34" charset="0"/>
                        </a:rPr>
                        <a:t>Training governance is now in place through the Vulnerability Training Steering Group and CID Resourcing meetings. </a:t>
                      </a:r>
                      <a:endParaRPr lang="en-GB" sz="1400" b="1" i="0" u="none" strike="noStrike" noProof="0">
                        <a:solidFill>
                          <a:srgbClr val="000000"/>
                        </a:solidFill>
                        <a:latin typeface="Arial" panose="020B0604020202020204" pitchFamily="34" charset="0"/>
                        <a:cs typeface="Arial" panose="020B0604020202020204" pitchFamily="34" charset="0"/>
                      </a:endParaRPr>
                    </a:p>
                    <a:p>
                      <a:pPr lvl="0" algn="l">
                        <a:lnSpc>
                          <a:spcPct val="100000"/>
                        </a:lnSpc>
                        <a:spcBef>
                          <a:spcPts val="0"/>
                        </a:spcBef>
                        <a:spcAft>
                          <a:spcPts val="0"/>
                        </a:spcAft>
                        <a:buNone/>
                      </a:pPr>
                      <a:endParaRPr lang="en-GB" sz="1400" b="0" i="0" u="none" strike="noStrike" noProof="0">
                        <a:solidFill>
                          <a:srgbClr val="000000"/>
                        </a:solidFill>
                        <a:latin typeface="Arial" panose="020B0604020202020204" pitchFamily="34" charset="0"/>
                        <a:cs typeface="Arial" panose="020B0604020202020204" pitchFamily="34" charset="0"/>
                      </a:endParaRPr>
                    </a:p>
                    <a:p>
                      <a:pPr lvl="0" algn="l">
                        <a:lnSpc>
                          <a:spcPct val="100000"/>
                        </a:lnSpc>
                        <a:spcBef>
                          <a:spcPts val="0"/>
                        </a:spcBef>
                        <a:spcAft>
                          <a:spcPts val="0"/>
                        </a:spcAft>
                        <a:buNone/>
                      </a:pPr>
                      <a:endParaRPr lang="en-GB" sz="1400" b="0" i="0" u="none" strike="noStrike" noProof="0">
                        <a:solidFill>
                          <a:srgbClr val="000000"/>
                        </a:solidFill>
                        <a:latin typeface="Arial" panose="020B0604020202020204" pitchFamily="34" charset="0"/>
                        <a:cs typeface="Arial" panose="020B0604020202020204" pitchFamily="34" charset="0"/>
                      </a:endParaRPr>
                    </a:p>
                    <a:p>
                      <a:pPr lvl="0" algn="l">
                        <a:lnSpc>
                          <a:spcPct val="100000"/>
                        </a:lnSpc>
                        <a:spcBef>
                          <a:spcPts val="0"/>
                        </a:spcBef>
                        <a:spcAft>
                          <a:spcPts val="0"/>
                        </a:spcAft>
                        <a:buNone/>
                      </a:pPr>
                      <a:endParaRPr lang="en-GB" sz="1400" b="0" i="0" u="none" strike="noStrike" noProof="0">
                        <a:solidFill>
                          <a:srgbClr val="000000"/>
                        </a:solidFill>
                        <a:highlight>
                          <a:srgbClr val="FFFFFF"/>
                        </a:highlight>
                        <a:latin typeface="Arial" panose="020B0604020202020204" pitchFamily="34" charset="0"/>
                        <a:cs typeface="Arial" panose="020B0604020202020204" pitchFamily="34" charset="0"/>
                      </a:endParaRPr>
                    </a:p>
                    <a:p>
                      <a:pPr lvl="0" algn="l">
                        <a:lnSpc>
                          <a:spcPct val="100000"/>
                        </a:lnSpc>
                        <a:spcBef>
                          <a:spcPts val="0"/>
                        </a:spcBef>
                        <a:spcAft>
                          <a:spcPts val="0"/>
                        </a:spcAft>
                        <a:buNone/>
                      </a:pPr>
                      <a:endParaRPr lang="en-GB" sz="1400" b="0" i="0" u="none" strike="noStrike" noProof="0">
                        <a:solidFill>
                          <a:srgbClr val="000000"/>
                        </a:solidFill>
                        <a:latin typeface="Arial" panose="020B0604020202020204" pitchFamily="34" charset="0"/>
                        <a:cs typeface="Arial" panose="020B0604020202020204" pitchFamily="34" charset="0"/>
                      </a:endParaRPr>
                    </a:p>
                    <a:p>
                      <a:pPr lvl="0" algn="l">
                        <a:lnSpc>
                          <a:spcPct val="100000"/>
                        </a:lnSpc>
                        <a:spcBef>
                          <a:spcPts val="0"/>
                        </a:spcBef>
                        <a:spcAft>
                          <a:spcPts val="0"/>
                        </a:spcAft>
                        <a:buNone/>
                      </a:pPr>
                      <a:endParaRPr lang="en-GB" sz="1400" b="0" i="0" u="none" strike="noStrike" noProof="0">
                        <a:solidFill>
                          <a:srgbClr val="000000"/>
                        </a:solidFill>
                        <a:latin typeface="Arial" panose="020B0604020202020204" pitchFamily="34" charset="0"/>
                        <a:cs typeface="Arial" panose="020B0604020202020204" pitchFamily="34" charset="0"/>
                      </a:endParaRPr>
                    </a:p>
                  </a:txBody>
                  <a:tcPr/>
                </a:tc>
                <a:tc>
                  <a:txBody>
                    <a:bodyPr/>
                    <a:lstStyle/>
                    <a:p>
                      <a:pPr lvl="0" algn="l">
                        <a:lnSpc>
                          <a:spcPct val="100000"/>
                        </a:lnSpc>
                        <a:spcBef>
                          <a:spcPts val="0"/>
                        </a:spcBef>
                        <a:spcAft>
                          <a:spcPts val="0"/>
                        </a:spcAft>
                        <a:buNone/>
                      </a:pPr>
                      <a:r>
                        <a:rPr lang="en-GB" sz="1400" b="0" i="0" u="none" strike="noStrike" noProof="0">
                          <a:latin typeface="Arial" panose="020B0604020202020204" pitchFamily="34" charset="0"/>
                          <a:cs typeface="Arial" panose="020B0604020202020204" pitchFamily="34" charset="0"/>
                        </a:rPr>
                        <a:t>Next step is to complete skills uplift across specialist safeguarding functions. </a:t>
                      </a:r>
                    </a:p>
                    <a:p>
                      <a:pPr lvl="0" algn="l">
                        <a:lnSpc>
                          <a:spcPct val="100000"/>
                        </a:lnSpc>
                        <a:spcBef>
                          <a:spcPts val="0"/>
                        </a:spcBef>
                        <a:spcAft>
                          <a:spcPts val="0"/>
                        </a:spcAft>
                        <a:buNone/>
                      </a:pPr>
                      <a:endParaRPr lang="en-GB" sz="1400" b="0" i="0" u="none" strike="noStrike" noProof="0">
                        <a:highlight>
                          <a:srgbClr val="FFFF00"/>
                        </a:highlight>
                        <a:latin typeface="Arial" panose="020B0604020202020204" pitchFamily="34" charset="0"/>
                        <a:cs typeface="Arial" panose="020B0604020202020204" pitchFamily="34" charset="0"/>
                      </a:endParaRPr>
                    </a:p>
                    <a:p>
                      <a:pPr lvl="0" algn="l">
                        <a:lnSpc>
                          <a:spcPct val="100000"/>
                        </a:lnSpc>
                        <a:spcBef>
                          <a:spcPts val="0"/>
                        </a:spcBef>
                        <a:spcAft>
                          <a:spcPts val="0"/>
                        </a:spcAft>
                        <a:buNone/>
                      </a:pPr>
                      <a:r>
                        <a:rPr lang="en-GB" sz="1400" b="0" i="0" u="none" strike="noStrike" noProof="0">
                          <a:latin typeface="Arial" panose="020B0604020202020204" pitchFamily="34" charset="0"/>
                          <a:cs typeface="Arial" panose="020B0604020202020204" pitchFamily="34" charset="0"/>
                        </a:rPr>
                        <a:t>A review of recruitment into public protection teams is also being undertaken. </a:t>
                      </a:r>
                      <a:endParaRPr lang="en-GB" sz="1400" b="1" i="0" u="none" strike="noStrike" noProof="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943764242"/>
                  </a:ext>
                </a:extLst>
              </a:tr>
            </a:tbl>
          </a:graphicData>
        </a:graphic>
      </p:graphicFrame>
    </p:spTree>
    <p:extLst>
      <p:ext uri="{BB962C8B-B14F-4D97-AF65-F5344CB8AC3E}">
        <p14:creationId xmlns:p14="http://schemas.microsoft.com/office/powerpoint/2010/main" val="11375227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BA5B00-32E0-8805-8C5D-80F7BDBF2E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728C3B-9A86-3CA0-3EAE-24E965351849}"/>
              </a:ext>
            </a:extLst>
          </p:cNvPr>
          <p:cNvSpPr>
            <a:spLocks noGrp="1"/>
          </p:cNvSpPr>
          <p:nvPr>
            <p:ph type="title"/>
          </p:nvPr>
        </p:nvSpPr>
        <p:spPr/>
        <p:txBody>
          <a:bodyPr/>
          <a:lstStyle/>
          <a:p>
            <a:r>
              <a:rPr lang="en-GB">
                <a:latin typeface="Arial"/>
                <a:cs typeface="Arial"/>
              </a:rPr>
              <a:t>Area for Improvement 16</a:t>
            </a:r>
            <a:endParaRPr lang="en-GB"/>
          </a:p>
        </p:txBody>
      </p:sp>
      <p:graphicFrame>
        <p:nvGraphicFramePr>
          <p:cNvPr id="3" name="Table 2">
            <a:extLst>
              <a:ext uri="{FF2B5EF4-FFF2-40B4-BE49-F238E27FC236}">
                <a16:creationId xmlns:a16="http://schemas.microsoft.com/office/drawing/2014/main" id="{0F474682-AF3E-FA88-677E-057AEB7F6F93}"/>
              </a:ext>
            </a:extLst>
          </p:cNvPr>
          <p:cNvGraphicFramePr>
            <a:graphicFrameLocks noGrp="1"/>
          </p:cNvGraphicFramePr>
          <p:nvPr>
            <p:extLst>
              <p:ext uri="{D42A27DB-BD31-4B8C-83A1-F6EECF244321}">
                <p14:modId xmlns:p14="http://schemas.microsoft.com/office/powerpoint/2010/main" val="2524307953"/>
              </p:ext>
            </p:extLst>
          </p:nvPr>
        </p:nvGraphicFramePr>
        <p:xfrm>
          <a:off x="2031999" y="833652"/>
          <a:ext cx="10072175" cy="4729480"/>
        </p:xfrm>
        <a:graphic>
          <a:graphicData uri="http://schemas.openxmlformats.org/drawingml/2006/table">
            <a:tbl>
              <a:tblPr firstRow="1" bandRow="1">
                <a:tableStyleId>{5C22544A-7EE6-4342-B048-85BDC9FD1C3A}</a:tableStyleId>
              </a:tblPr>
              <a:tblGrid>
                <a:gridCol w="1420118">
                  <a:extLst>
                    <a:ext uri="{9D8B030D-6E8A-4147-A177-3AD203B41FA5}">
                      <a16:colId xmlns:a16="http://schemas.microsoft.com/office/drawing/2014/main" val="3673603327"/>
                    </a:ext>
                  </a:extLst>
                </a:gridCol>
                <a:gridCol w="1489753">
                  <a:extLst>
                    <a:ext uri="{9D8B030D-6E8A-4147-A177-3AD203B41FA5}">
                      <a16:colId xmlns:a16="http://schemas.microsoft.com/office/drawing/2014/main" val="3829461736"/>
                    </a:ext>
                  </a:extLst>
                </a:gridCol>
                <a:gridCol w="2270588">
                  <a:extLst>
                    <a:ext uri="{9D8B030D-6E8A-4147-A177-3AD203B41FA5}">
                      <a16:colId xmlns:a16="http://schemas.microsoft.com/office/drawing/2014/main" val="2669429592"/>
                    </a:ext>
                  </a:extLst>
                </a:gridCol>
                <a:gridCol w="2363057">
                  <a:extLst>
                    <a:ext uri="{9D8B030D-6E8A-4147-A177-3AD203B41FA5}">
                      <a16:colId xmlns:a16="http://schemas.microsoft.com/office/drawing/2014/main" val="1092472654"/>
                    </a:ext>
                  </a:extLst>
                </a:gridCol>
                <a:gridCol w="2528659">
                  <a:extLst>
                    <a:ext uri="{9D8B030D-6E8A-4147-A177-3AD203B41FA5}">
                      <a16:colId xmlns:a16="http://schemas.microsoft.com/office/drawing/2014/main" val="339730294"/>
                    </a:ext>
                  </a:extLst>
                </a:gridCol>
              </a:tblGrid>
              <a:tr h="370840">
                <a:tc>
                  <a:txBody>
                    <a:bodyPr/>
                    <a:lstStyle/>
                    <a:p>
                      <a:r>
                        <a:rPr lang="en-GB" sz="1400" b="1">
                          <a:latin typeface="Arial" panose="020B0604020202020204" pitchFamily="34" charset="0"/>
                          <a:cs typeface="Arial" panose="020B0604020202020204" pitchFamily="34" charset="0"/>
                        </a:rPr>
                        <a:t>AFI</a:t>
                      </a:r>
                    </a:p>
                  </a:txBody>
                  <a:tcPr/>
                </a:tc>
                <a:tc>
                  <a:txBody>
                    <a:bodyPr/>
                    <a:lstStyle/>
                    <a:p>
                      <a:r>
                        <a:rPr lang="en-GB" sz="1400" b="1">
                          <a:latin typeface="Arial" panose="020B0604020202020204" pitchFamily="34" charset="0"/>
                          <a:cs typeface="Arial" panose="020B0604020202020204" pitchFamily="34" charset="0"/>
                        </a:rPr>
                        <a:t>Owner</a:t>
                      </a:r>
                    </a:p>
                  </a:txBody>
                  <a:tcPr/>
                </a:tc>
                <a:tc>
                  <a:txBody>
                    <a:bodyPr/>
                    <a:lstStyle/>
                    <a:p>
                      <a:r>
                        <a:rPr lang="en-GB" sz="1400" b="1">
                          <a:latin typeface="Arial" panose="020B0604020202020204" pitchFamily="34" charset="0"/>
                          <a:cs typeface="Arial" panose="020B0604020202020204" pitchFamily="34" charset="0"/>
                        </a:rPr>
                        <a:t>Overall Position</a:t>
                      </a:r>
                    </a:p>
                  </a:txBody>
                  <a:tcPr/>
                </a:tc>
                <a:tc>
                  <a:txBody>
                    <a:bodyPr/>
                    <a:lstStyle/>
                    <a:p>
                      <a:r>
                        <a:rPr lang="en-GB" sz="1400" b="1">
                          <a:latin typeface="Arial" panose="020B0604020202020204" pitchFamily="34" charset="0"/>
                          <a:cs typeface="Arial" panose="020B0604020202020204" pitchFamily="34" charset="0"/>
                        </a:rPr>
                        <a:t>Progress Achieved</a:t>
                      </a:r>
                    </a:p>
                  </a:txBody>
                  <a:tcPr/>
                </a:tc>
                <a:tc>
                  <a:txBody>
                    <a:bodyPr/>
                    <a:lstStyle/>
                    <a:p>
                      <a:r>
                        <a:rPr lang="en-GB" sz="1400" b="1">
                          <a:latin typeface="Arial" panose="020B0604020202020204" pitchFamily="34" charset="0"/>
                          <a:cs typeface="Arial" panose="020B0604020202020204" pitchFamily="34" charset="0"/>
                        </a:rPr>
                        <a:t>Next Steps</a:t>
                      </a:r>
                    </a:p>
                  </a:txBody>
                  <a:tcPr/>
                </a:tc>
                <a:extLst>
                  <a:ext uri="{0D108BD9-81ED-4DB2-BD59-A6C34878D82A}">
                    <a16:rowId xmlns:a16="http://schemas.microsoft.com/office/drawing/2014/main" val="2566474092"/>
                  </a:ext>
                </a:extLst>
              </a:tr>
              <a:tr h="370840">
                <a:tc>
                  <a:txBody>
                    <a:bodyPr/>
                    <a:lstStyle/>
                    <a:p>
                      <a:pPr lvl="0">
                        <a:buNone/>
                      </a:pPr>
                      <a:r>
                        <a:rPr lang="en-GB" sz="1400" b="0" i="0" u="none" strike="noStrike" noProof="0">
                          <a:solidFill>
                            <a:srgbClr val="000000"/>
                          </a:solidFill>
                          <a:latin typeface="Arial" panose="020B0604020202020204" pitchFamily="34" charset="0"/>
                          <a:cs typeface="Arial" panose="020B0604020202020204" pitchFamily="34" charset="0"/>
                        </a:rPr>
                        <a:t>The force should make sure it understands the factors affecting sickness to improve the well-being of its workforce.</a:t>
                      </a:r>
                      <a:endParaRPr lang="en-US" sz="1400" b="0">
                        <a:latin typeface="Arial" panose="020B0604020202020204" pitchFamily="34" charset="0"/>
                        <a:cs typeface="Arial" panose="020B0604020202020204" pitchFamily="34" charset="0"/>
                      </a:endParaRPr>
                    </a:p>
                  </a:txBody>
                  <a:tcPr/>
                </a:tc>
                <a:tc>
                  <a:txBody>
                    <a:bodyPr/>
                    <a:lstStyle/>
                    <a:p>
                      <a:r>
                        <a:rPr lang="en-GB" sz="1400" b="0">
                          <a:latin typeface="Arial" panose="020B0604020202020204" pitchFamily="34" charset="0"/>
                          <a:cs typeface="Arial" panose="020B0604020202020204" pitchFamily="34" charset="0"/>
                        </a:rPr>
                        <a:t>Head of Human Resources</a:t>
                      </a:r>
                    </a:p>
                  </a:txBody>
                  <a:tcPr/>
                </a:tc>
                <a:tc>
                  <a:txBody>
                    <a:bodyPr/>
                    <a:lstStyle/>
                    <a:p>
                      <a:pPr lvl="0">
                        <a:buNone/>
                      </a:pPr>
                      <a:r>
                        <a:rPr lang="en-GB" sz="1400" b="0" i="0" u="none" strike="noStrike" noProof="0">
                          <a:solidFill>
                            <a:srgbClr val="000000"/>
                          </a:solidFill>
                          <a:latin typeface="Arial" panose="020B0604020202020204" pitchFamily="34" charset="0"/>
                          <a:cs typeface="Arial" panose="020B0604020202020204" pitchFamily="34" charset="0"/>
                        </a:rPr>
                        <a:t>The force has made progress through stronger governance, updated procedures and improving sickness rates. However, the AFI remains open.</a:t>
                      </a:r>
                    </a:p>
                  </a:txBody>
                  <a:tcPr/>
                </a:tc>
                <a:tc>
                  <a:txBody>
                    <a:bodyPr/>
                    <a:lstStyle/>
                    <a:p>
                      <a:pPr lvl="0" algn="l">
                        <a:lnSpc>
                          <a:spcPct val="100000"/>
                        </a:lnSpc>
                        <a:spcBef>
                          <a:spcPts val="0"/>
                        </a:spcBef>
                        <a:spcAft>
                          <a:spcPts val="0"/>
                        </a:spcAft>
                        <a:buNone/>
                      </a:pPr>
                      <a:r>
                        <a:rPr lang="en-GB" sz="1400" b="0" i="0" u="none" strike="noStrike" noProof="0">
                          <a:solidFill>
                            <a:srgbClr val="000000"/>
                          </a:solidFill>
                          <a:latin typeface="Arial" panose="020B0604020202020204" pitchFamily="34" charset="0"/>
                          <a:cs typeface="Arial" panose="020B0604020202020204" pitchFamily="34" charset="0"/>
                        </a:rPr>
                        <a:t>A Sickness Improvement Plan and implementation tracker are in place. Updated Police Officer and Police Staff Attendance Management Procedures were published in January 2026.</a:t>
                      </a:r>
                    </a:p>
                    <a:p>
                      <a:pPr lvl="0" algn="l">
                        <a:lnSpc>
                          <a:spcPct val="100000"/>
                        </a:lnSpc>
                        <a:spcBef>
                          <a:spcPts val="0"/>
                        </a:spcBef>
                        <a:spcAft>
                          <a:spcPts val="0"/>
                        </a:spcAft>
                        <a:buNone/>
                      </a:pPr>
                      <a:endParaRPr lang="en-GB" sz="1400" b="0" i="0" u="none" strike="noStrike" noProof="0">
                        <a:solidFill>
                          <a:srgbClr val="000000"/>
                        </a:solidFill>
                        <a:latin typeface="Arial" panose="020B0604020202020204" pitchFamily="34" charset="0"/>
                        <a:cs typeface="Arial" panose="020B0604020202020204" pitchFamily="34" charset="0"/>
                      </a:endParaRPr>
                    </a:p>
                    <a:p>
                      <a:pPr lvl="0" algn="l">
                        <a:lnSpc>
                          <a:spcPct val="100000"/>
                        </a:lnSpc>
                        <a:spcBef>
                          <a:spcPts val="0"/>
                        </a:spcBef>
                        <a:spcAft>
                          <a:spcPts val="0"/>
                        </a:spcAft>
                        <a:buNone/>
                      </a:pPr>
                      <a:r>
                        <a:rPr lang="en-GB" sz="1400" b="0" i="0" u="none" strike="noStrike" noProof="0">
                          <a:solidFill>
                            <a:srgbClr val="000000"/>
                          </a:solidFill>
                          <a:latin typeface="Arial" panose="020B0604020202020204" pitchFamily="34" charset="0"/>
                          <a:cs typeface="Arial" panose="020B0604020202020204" pitchFamily="34" charset="0"/>
                        </a:rPr>
                        <a:t>Governance has strengthened through Silver Sickness meetings, People Board oversight, pillar-level sickness meetings, and monthly HR and Occupational Health coordination.</a:t>
                      </a:r>
                    </a:p>
                    <a:p>
                      <a:pPr lvl="0" algn="l">
                        <a:lnSpc>
                          <a:spcPct val="100000"/>
                        </a:lnSpc>
                        <a:spcBef>
                          <a:spcPts val="0"/>
                        </a:spcBef>
                        <a:spcAft>
                          <a:spcPts val="0"/>
                        </a:spcAft>
                        <a:buNone/>
                      </a:pPr>
                      <a:endParaRPr lang="en-GB" sz="1400" b="0" i="0" u="none" strike="noStrike" noProof="0">
                        <a:solidFill>
                          <a:srgbClr val="000000"/>
                        </a:solidFill>
                        <a:highlight>
                          <a:srgbClr val="FFFFFF"/>
                        </a:highlight>
                        <a:latin typeface="Arial" panose="020B0604020202020204" pitchFamily="34" charset="0"/>
                        <a:cs typeface="Arial" panose="020B0604020202020204" pitchFamily="34" charset="0"/>
                      </a:endParaRPr>
                    </a:p>
                    <a:p>
                      <a:pPr lvl="0" algn="l">
                        <a:lnSpc>
                          <a:spcPct val="100000"/>
                        </a:lnSpc>
                        <a:spcBef>
                          <a:spcPts val="0"/>
                        </a:spcBef>
                        <a:spcAft>
                          <a:spcPts val="0"/>
                        </a:spcAft>
                        <a:buNone/>
                      </a:pPr>
                      <a:endParaRPr lang="en-GB" sz="1400" b="0" i="0" u="none" strike="noStrike" noProof="0">
                        <a:solidFill>
                          <a:srgbClr val="000000"/>
                        </a:solidFill>
                        <a:latin typeface="Arial" panose="020B0604020202020204" pitchFamily="34" charset="0"/>
                        <a:cs typeface="Arial" panose="020B0604020202020204" pitchFamily="34" charset="0"/>
                      </a:endParaRPr>
                    </a:p>
                    <a:p>
                      <a:pPr lvl="0" algn="l">
                        <a:lnSpc>
                          <a:spcPct val="100000"/>
                        </a:lnSpc>
                        <a:spcBef>
                          <a:spcPts val="0"/>
                        </a:spcBef>
                        <a:spcAft>
                          <a:spcPts val="0"/>
                        </a:spcAft>
                        <a:buNone/>
                      </a:pPr>
                      <a:endParaRPr lang="en-GB" sz="1400" b="0" i="0" u="none" strike="noStrike" noProof="0">
                        <a:solidFill>
                          <a:srgbClr val="000000"/>
                        </a:solidFill>
                        <a:latin typeface="Arial" panose="020B0604020202020204" pitchFamily="34" charset="0"/>
                        <a:cs typeface="Arial" panose="020B0604020202020204" pitchFamily="34" charset="0"/>
                      </a:endParaRPr>
                    </a:p>
                  </a:txBody>
                  <a:tcPr/>
                </a:tc>
                <a:tc>
                  <a:txBody>
                    <a:bodyPr/>
                    <a:lstStyle/>
                    <a:p>
                      <a:pPr lvl="0" algn="l">
                        <a:lnSpc>
                          <a:spcPct val="100000"/>
                        </a:lnSpc>
                        <a:spcBef>
                          <a:spcPts val="0"/>
                        </a:spcBef>
                        <a:spcAft>
                          <a:spcPts val="0"/>
                        </a:spcAft>
                        <a:buNone/>
                      </a:pPr>
                      <a:r>
                        <a:rPr lang="en-GB" sz="1400" b="0" i="0" u="none" strike="noStrike" noProof="0">
                          <a:solidFill>
                            <a:srgbClr val="000000"/>
                          </a:solidFill>
                          <a:latin typeface="Arial" panose="020B0604020202020204" pitchFamily="34" charset="0"/>
                          <a:cs typeface="Arial" panose="020B0604020202020204" pitchFamily="34" charset="0"/>
                        </a:rPr>
                        <a:t>Next steps are to improve sickness data accuracy and analytical capability. </a:t>
                      </a:r>
                      <a:endParaRPr lang="en-GB" sz="1400" b="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943764242"/>
                  </a:ext>
                </a:extLst>
              </a:tr>
            </a:tbl>
          </a:graphicData>
        </a:graphic>
      </p:graphicFrame>
    </p:spTree>
    <p:extLst>
      <p:ext uri="{BB962C8B-B14F-4D97-AF65-F5344CB8AC3E}">
        <p14:creationId xmlns:p14="http://schemas.microsoft.com/office/powerpoint/2010/main" val="6473449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368126-D7A1-B70B-4007-AEF24F4146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42B2FA-47EB-3BCA-0CE1-F444A40F21D6}"/>
              </a:ext>
            </a:extLst>
          </p:cNvPr>
          <p:cNvSpPr>
            <a:spLocks noGrp="1"/>
          </p:cNvSpPr>
          <p:nvPr>
            <p:ph type="title"/>
          </p:nvPr>
        </p:nvSpPr>
        <p:spPr/>
        <p:txBody>
          <a:bodyPr/>
          <a:lstStyle/>
          <a:p>
            <a:r>
              <a:rPr lang="en-GB">
                <a:latin typeface="Arial"/>
                <a:cs typeface="Arial"/>
              </a:rPr>
              <a:t>Area for Improvement 17</a:t>
            </a:r>
            <a:endParaRPr lang="en-GB"/>
          </a:p>
        </p:txBody>
      </p:sp>
      <p:graphicFrame>
        <p:nvGraphicFramePr>
          <p:cNvPr id="3" name="Table 2">
            <a:extLst>
              <a:ext uri="{FF2B5EF4-FFF2-40B4-BE49-F238E27FC236}">
                <a16:creationId xmlns:a16="http://schemas.microsoft.com/office/drawing/2014/main" id="{435C5E84-CAE3-CA82-8797-14F7F279BEE2}"/>
              </a:ext>
            </a:extLst>
          </p:cNvPr>
          <p:cNvGraphicFramePr>
            <a:graphicFrameLocks noGrp="1"/>
          </p:cNvGraphicFramePr>
          <p:nvPr>
            <p:extLst>
              <p:ext uri="{D42A27DB-BD31-4B8C-83A1-F6EECF244321}">
                <p14:modId xmlns:p14="http://schemas.microsoft.com/office/powerpoint/2010/main" val="1965764029"/>
              </p:ext>
            </p:extLst>
          </p:nvPr>
        </p:nvGraphicFramePr>
        <p:xfrm>
          <a:off x="2031999" y="833652"/>
          <a:ext cx="10072175" cy="5649341"/>
        </p:xfrm>
        <a:graphic>
          <a:graphicData uri="http://schemas.openxmlformats.org/drawingml/2006/table">
            <a:tbl>
              <a:tblPr firstRow="1" bandRow="1">
                <a:tableStyleId>{5C22544A-7EE6-4342-B048-85BDC9FD1C3A}</a:tableStyleId>
              </a:tblPr>
              <a:tblGrid>
                <a:gridCol w="1420118">
                  <a:extLst>
                    <a:ext uri="{9D8B030D-6E8A-4147-A177-3AD203B41FA5}">
                      <a16:colId xmlns:a16="http://schemas.microsoft.com/office/drawing/2014/main" val="3673603327"/>
                    </a:ext>
                  </a:extLst>
                </a:gridCol>
                <a:gridCol w="1489753">
                  <a:extLst>
                    <a:ext uri="{9D8B030D-6E8A-4147-A177-3AD203B41FA5}">
                      <a16:colId xmlns:a16="http://schemas.microsoft.com/office/drawing/2014/main" val="3829461736"/>
                    </a:ext>
                  </a:extLst>
                </a:gridCol>
                <a:gridCol w="2270588">
                  <a:extLst>
                    <a:ext uri="{9D8B030D-6E8A-4147-A177-3AD203B41FA5}">
                      <a16:colId xmlns:a16="http://schemas.microsoft.com/office/drawing/2014/main" val="2669429592"/>
                    </a:ext>
                  </a:extLst>
                </a:gridCol>
                <a:gridCol w="2363057">
                  <a:extLst>
                    <a:ext uri="{9D8B030D-6E8A-4147-A177-3AD203B41FA5}">
                      <a16:colId xmlns:a16="http://schemas.microsoft.com/office/drawing/2014/main" val="1092472654"/>
                    </a:ext>
                  </a:extLst>
                </a:gridCol>
                <a:gridCol w="2528659">
                  <a:extLst>
                    <a:ext uri="{9D8B030D-6E8A-4147-A177-3AD203B41FA5}">
                      <a16:colId xmlns:a16="http://schemas.microsoft.com/office/drawing/2014/main" val="339730294"/>
                    </a:ext>
                  </a:extLst>
                </a:gridCol>
              </a:tblGrid>
              <a:tr h="336655">
                <a:tc>
                  <a:txBody>
                    <a:bodyPr/>
                    <a:lstStyle/>
                    <a:p>
                      <a:r>
                        <a:rPr lang="en-GB" sz="1400" b="1">
                          <a:latin typeface="Arial" panose="020B0604020202020204" pitchFamily="34" charset="0"/>
                          <a:cs typeface="Arial" panose="020B0604020202020204" pitchFamily="34" charset="0"/>
                        </a:rPr>
                        <a:t>AFI</a:t>
                      </a:r>
                    </a:p>
                  </a:txBody>
                  <a:tcPr/>
                </a:tc>
                <a:tc>
                  <a:txBody>
                    <a:bodyPr/>
                    <a:lstStyle/>
                    <a:p>
                      <a:r>
                        <a:rPr lang="en-GB" sz="1400" b="1">
                          <a:latin typeface="Arial" panose="020B0604020202020204" pitchFamily="34" charset="0"/>
                          <a:cs typeface="Arial" panose="020B0604020202020204" pitchFamily="34" charset="0"/>
                        </a:rPr>
                        <a:t>Owner</a:t>
                      </a:r>
                    </a:p>
                  </a:txBody>
                  <a:tcPr/>
                </a:tc>
                <a:tc>
                  <a:txBody>
                    <a:bodyPr/>
                    <a:lstStyle/>
                    <a:p>
                      <a:r>
                        <a:rPr lang="en-GB" sz="1400" b="1">
                          <a:latin typeface="Arial" panose="020B0604020202020204" pitchFamily="34" charset="0"/>
                          <a:cs typeface="Arial" panose="020B0604020202020204" pitchFamily="34" charset="0"/>
                        </a:rPr>
                        <a:t>Overall Position</a:t>
                      </a:r>
                    </a:p>
                  </a:txBody>
                  <a:tcPr/>
                </a:tc>
                <a:tc>
                  <a:txBody>
                    <a:bodyPr/>
                    <a:lstStyle/>
                    <a:p>
                      <a:r>
                        <a:rPr lang="en-GB" sz="1400" b="1">
                          <a:latin typeface="Arial" panose="020B0604020202020204" pitchFamily="34" charset="0"/>
                          <a:cs typeface="Arial" panose="020B0604020202020204" pitchFamily="34" charset="0"/>
                        </a:rPr>
                        <a:t>Progress Achieved</a:t>
                      </a:r>
                    </a:p>
                  </a:txBody>
                  <a:tcPr/>
                </a:tc>
                <a:tc>
                  <a:txBody>
                    <a:bodyPr/>
                    <a:lstStyle/>
                    <a:p>
                      <a:r>
                        <a:rPr lang="en-GB" sz="1400" b="1">
                          <a:latin typeface="Arial" panose="020B0604020202020204" pitchFamily="34" charset="0"/>
                          <a:cs typeface="Arial" panose="020B0604020202020204" pitchFamily="34" charset="0"/>
                        </a:rPr>
                        <a:t>Next Steps</a:t>
                      </a:r>
                    </a:p>
                  </a:txBody>
                  <a:tcPr/>
                </a:tc>
                <a:extLst>
                  <a:ext uri="{0D108BD9-81ED-4DB2-BD59-A6C34878D82A}">
                    <a16:rowId xmlns:a16="http://schemas.microsoft.com/office/drawing/2014/main" val="2566474092"/>
                  </a:ext>
                </a:extLst>
              </a:tr>
              <a:tr h="5312686">
                <a:tc>
                  <a:txBody>
                    <a:bodyPr/>
                    <a:lstStyle/>
                    <a:p>
                      <a:pPr lvl="0">
                        <a:buNone/>
                      </a:pPr>
                      <a:r>
                        <a:rPr lang="en-GB" sz="1400" b="0" i="0" u="none" strike="noStrike" noProof="0">
                          <a:solidFill>
                            <a:srgbClr val="000000"/>
                          </a:solidFill>
                          <a:latin typeface="Arial" panose="020B0604020202020204" pitchFamily="34" charset="0"/>
                          <a:cs typeface="Arial" panose="020B0604020202020204" pitchFamily="34" charset="0"/>
                        </a:rPr>
                        <a:t>The force should make sure it is effectively managing demand and has the right resources, processes and plans in place to keep communities safe.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a:latin typeface="Arial" panose="020B0604020202020204" pitchFamily="34" charset="0"/>
                          <a:cs typeface="Arial" panose="020B0604020202020204" pitchFamily="34" charset="0"/>
                        </a:rPr>
                        <a:t>Chief Superintendent  - Head of Continuous Improvement</a:t>
                      </a:r>
                    </a:p>
                    <a:p>
                      <a:endParaRPr lang="en-GB" sz="1400" b="0">
                        <a:latin typeface="Arial" panose="020B0604020202020204" pitchFamily="34" charset="0"/>
                        <a:cs typeface="Arial" panose="020B0604020202020204" pitchFamily="34" charset="0"/>
                      </a:endParaRPr>
                    </a:p>
                  </a:txBody>
                  <a:tcPr/>
                </a:tc>
                <a:tc>
                  <a:txBody>
                    <a:bodyPr/>
                    <a:lstStyle/>
                    <a:p>
                      <a:pPr lvl="0">
                        <a:buNone/>
                      </a:pPr>
                      <a:r>
                        <a:rPr lang="en-GB" sz="1400" b="0" i="0" u="none" strike="noStrike" noProof="0">
                          <a:solidFill>
                            <a:srgbClr val="000000"/>
                          </a:solidFill>
                          <a:latin typeface="Arial" panose="020B0604020202020204" pitchFamily="34" charset="0"/>
                          <a:cs typeface="Arial" panose="020B0604020202020204" pitchFamily="34" charset="0"/>
                        </a:rPr>
                        <a:t>The force has made progress through demand modelling, benchmarking and operating model review activity. However, the AFI remains open.</a:t>
                      </a:r>
                    </a:p>
                  </a:txBody>
                  <a:tcPr/>
                </a:tc>
                <a:tc>
                  <a:txBody>
                    <a:bodyPr/>
                    <a:lstStyle/>
                    <a:p>
                      <a:pPr lvl="0" algn="l">
                        <a:lnSpc>
                          <a:spcPct val="100000"/>
                        </a:lnSpc>
                        <a:spcBef>
                          <a:spcPts val="0"/>
                        </a:spcBef>
                        <a:spcAft>
                          <a:spcPts val="0"/>
                        </a:spcAft>
                        <a:buNone/>
                      </a:pPr>
                      <a:r>
                        <a:rPr lang="en-GB" sz="1400" b="0" i="0" u="none" strike="noStrike" noProof="0">
                          <a:solidFill>
                            <a:srgbClr val="000000"/>
                          </a:solidFill>
                          <a:latin typeface="Arial" panose="020B0604020202020204" pitchFamily="34" charset="0"/>
                          <a:cs typeface="Arial" panose="020B0604020202020204" pitchFamily="34" charset="0"/>
                        </a:rPr>
                        <a:t>Demand modellers have been reviewed to confirm when products were last updated, and response modellers have been re-run.</a:t>
                      </a:r>
                    </a:p>
                    <a:p>
                      <a:pPr lvl="0" algn="l">
                        <a:lnSpc>
                          <a:spcPct val="100000"/>
                        </a:lnSpc>
                        <a:spcBef>
                          <a:spcPts val="0"/>
                        </a:spcBef>
                        <a:spcAft>
                          <a:spcPts val="0"/>
                        </a:spcAft>
                        <a:buNone/>
                      </a:pPr>
                      <a:endParaRPr lang="en-GB" sz="1400" b="0" i="0" u="none" strike="noStrike" noProof="0">
                        <a:solidFill>
                          <a:srgbClr val="000000"/>
                        </a:solidFill>
                        <a:latin typeface="Arial" panose="020B0604020202020204" pitchFamily="34" charset="0"/>
                        <a:cs typeface="Arial" panose="020B0604020202020204" pitchFamily="34" charset="0"/>
                      </a:endParaRPr>
                    </a:p>
                    <a:p>
                      <a:pPr lvl="0" algn="l">
                        <a:lnSpc>
                          <a:spcPct val="100000"/>
                        </a:lnSpc>
                        <a:spcBef>
                          <a:spcPts val="0"/>
                        </a:spcBef>
                        <a:spcAft>
                          <a:spcPts val="0"/>
                        </a:spcAft>
                        <a:buNone/>
                      </a:pPr>
                      <a:r>
                        <a:rPr lang="en-GB" sz="1400" b="0" i="0" u="none" strike="noStrike" noProof="0">
                          <a:solidFill>
                            <a:srgbClr val="000000"/>
                          </a:solidFill>
                          <a:latin typeface="Arial" panose="020B0604020202020204" pitchFamily="34" charset="0"/>
                          <a:cs typeface="Arial" panose="020B0604020202020204" pitchFamily="34" charset="0"/>
                        </a:rPr>
                        <a:t>The force is reviewing its modelling cycle to ensure a risk-based approach to understanding demand. Work is also underway through the Operating Model Programme Board, Change Programme and Force Management Statement process.</a:t>
                      </a:r>
                    </a:p>
                    <a:p>
                      <a:pPr lvl="0" algn="l">
                        <a:lnSpc>
                          <a:spcPct val="100000"/>
                        </a:lnSpc>
                        <a:spcBef>
                          <a:spcPts val="0"/>
                        </a:spcBef>
                        <a:spcAft>
                          <a:spcPts val="0"/>
                        </a:spcAft>
                        <a:buNone/>
                      </a:pPr>
                      <a:endParaRPr lang="en-GB" sz="1400" b="0" i="0" u="none" strike="noStrike" noProof="0">
                        <a:solidFill>
                          <a:srgbClr val="000000"/>
                        </a:solidFill>
                        <a:latin typeface="Arial" panose="020B0604020202020204" pitchFamily="34" charset="0"/>
                        <a:cs typeface="Arial" panose="020B0604020202020204" pitchFamily="34" charset="0"/>
                      </a:endParaRPr>
                    </a:p>
                    <a:p>
                      <a:pPr lvl="0" algn="l">
                        <a:lnSpc>
                          <a:spcPct val="100000"/>
                        </a:lnSpc>
                        <a:spcBef>
                          <a:spcPts val="0"/>
                        </a:spcBef>
                        <a:spcAft>
                          <a:spcPts val="0"/>
                        </a:spcAft>
                        <a:buNone/>
                      </a:pPr>
                      <a:r>
                        <a:rPr lang="en-GB" sz="1400" b="0" i="0" u="none" strike="noStrike" noProof="0">
                          <a:solidFill>
                            <a:srgbClr val="000000"/>
                          </a:solidFill>
                          <a:latin typeface="Arial" panose="020B0604020202020204" pitchFamily="34" charset="0"/>
                          <a:cs typeface="Arial" panose="020B0604020202020204" pitchFamily="34" charset="0"/>
                        </a:rPr>
                        <a:t>Benchmarking and learning activity has taken place with other forces and through NPCC demand management work.</a:t>
                      </a:r>
                    </a:p>
                  </a:txBody>
                  <a:tcPr/>
                </a:tc>
                <a:tc>
                  <a:txBody>
                    <a:bodyPr/>
                    <a:lstStyle/>
                    <a:p>
                      <a:pPr lvl="0" algn="l">
                        <a:lnSpc>
                          <a:spcPct val="100000"/>
                        </a:lnSpc>
                        <a:spcBef>
                          <a:spcPts val="0"/>
                        </a:spcBef>
                        <a:spcAft>
                          <a:spcPts val="0"/>
                        </a:spcAft>
                        <a:buNone/>
                      </a:pPr>
                      <a:r>
                        <a:rPr lang="en-GB" sz="1400" b="0" i="0" u="none" strike="noStrike" noProof="0">
                          <a:latin typeface="Arial" panose="020B0604020202020204" pitchFamily="34" charset="0"/>
                          <a:cs typeface="Arial" panose="020B0604020202020204" pitchFamily="34" charset="0"/>
                        </a:rPr>
                        <a:t>Further work is required to review Force Management Statement steps 3 and 4.</a:t>
                      </a:r>
                    </a:p>
                  </a:txBody>
                  <a:tcPr/>
                </a:tc>
                <a:extLst>
                  <a:ext uri="{0D108BD9-81ED-4DB2-BD59-A6C34878D82A}">
                    <a16:rowId xmlns:a16="http://schemas.microsoft.com/office/drawing/2014/main" val="3943764242"/>
                  </a:ext>
                </a:extLst>
              </a:tr>
            </a:tbl>
          </a:graphicData>
        </a:graphic>
      </p:graphicFrame>
    </p:spTree>
    <p:extLst>
      <p:ext uri="{BB962C8B-B14F-4D97-AF65-F5344CB8AC3E}">
        <p14:creationId xmlns:p14="http://schemas.microsoft.com/office/powerpoint/2010/main" val="9009949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192CF0-1BD9-FFB4-28E8-7A24F17415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3D8FB2-839F-3520-DBD0-7CF1F5E9E3AC}"/>
              </a:ext>
            </a:extLst>
          </p:cNvPr>
          <p:cNvSpPr>
            <a:spLocks noGrp="1"/>
          </p:cNvSpPr>
          <p:nvPr>
            <p:ph type="title"/>
          </p:nvPr>
        </p:nvSpPr>
        <p:spPr/>
        <p:txBody>
          <a:bodyPr/>
          <a:lstStyle/>
          <a:p>
            <a:r>
              <a:rPr lang="en-GB">
                <a:latin typeface="Arial"/>
                <a:cs typeface="Arial"/>
              </a:rPr>
              <a:t>Area for Improvement 18</a:t>
            </a:r>
            <a:endParaRPr lang="en-GB"/>
          </a:p>
        </p:txBody>
      </p:sp>
      <p:graphicFrame>
        <p:nvGraphicFramePr>
          <p:cNvPr id="3" name="Table 2">
            <a:extLst>
              <a:ext uri="{FF2B5EF4-FFF2-40B4-BE49-F238E27FC236}">
                <a16:creationId xmlns:a16="http://schemas.microsoft.com/office/drawing/2014/main" id="{45057A3F-1AA8-2591-8539-A074CF18042F}"/>
              </a:ext>
            </a:extLst>
          </p:cNvPr>
          <p:cNvGraphicFramePr>
            <a:graphicFrameLocks noGrp="1"/>
          </p:cNvGraphicFramePr>
          <p:nvPr>
            <p:extLst>
              <p:ext uri="{D42A27DB-BD31-4B8C-83A1-F6EECF244321}">
                <p14:modId xmlns:p14="http://schemas.microsoft.com/office/powerpoint/2010/main" val="2842819858"/>
              </p:ext>
            </p:extLst>
          </p:nvPr>
        </p:nvGraphicFramePr>
        <p:xfrm>
          <a:off x="2031999" y="833652"/>
          <a:ext cx="10072175" cy="2809240"/>
        </p:xfrm>
        <a:graphic>
          <a:graphicData uri="http://schemas.openxmlformats.org/drawingml/2006/table">
            <a:tbl>
              <a:tblPr firstRow="1" bandRow="1">
                <a:tableStyleId>{5C22544A-7EE6-4342-B048-85BDC9FD1C3A}</a:tableStyleId>
              </a:tblPr>
              <a:tblGrid>
                <a:gridCol w="1420118">
                  <a:extLst>
                    <a:ext uri="{9D8B030D-6E8A-4147-A177-3AD203B41FA5}">
                      <a16:colId xmlns:a16="http://schemas.microsoft.com/office/drawing/2014/main" val="3673603327"/>
                    </a:ext>
                  </a:extLst>
                </a:gridCol>
                <a:gridCol w="1489753">
                  <a:extLst>
                    <a:ext uri="{9D8B030D-6E8A-4147-A177-3AD203B41FA5}">
                      <a16:colId xmlns:a16="http://schemas.microsoft.com/office/drawing/2014/main" val="3829461736"/>
                    </a:ext>
                  </a:extLst>
                </a:gridCol>
                <a:gridCol w="2270588">
                  <a:extLst>
                    <a:ext uri="{9D8B030D-6E8A-4147-A177-3AD203B41FA5}">
                      <a16:colId xmlns:a16="http://schemas.microsoft.com/office/drawing/2014/main" val="2669429592"/>
                    </a:ext>
                  </a:extLst>
                </a:gridCol>
                <a:gridCol w="2363057">
                  <a:extLst>
                    <a:ext uri="{9D8B030D-6E8A-4147-A177-3AD203B41FA5}">
                      <a16:colId xmlns:a16="http://schemas.microsoft.com/office/drawing/2014/main" val="1092472654"/>
                    </a:ext>
                  </a:extLst>
                </a:gridCol>
                <a:gridCol w="2528659">
                  <a:extLst>
                    <a:ext uri="{9D8B030D-6E8A-4147-A177-3AD203B41FA5}">
                      <a16:colId xmlns:a16="http://schemas.microsoft.com/office/drawing/2014/main" val="339730294"/>
                    </a:ext>
                  </a:extLst>
                </a:gridCol>
              </a:tblGrid>
              <a:tr h="370840">
                <a:tc>
                  <a:txBody>
                    <a:bodyPr/>
                    <a:lstStyle/>
                    <a:p>
                      <a:r>
                        <a:rPr lang="en-GB" sz="1600">
                          <a:latin typeface="Arial" panose="020B0604020202020204" pitchFamily="34" charset="0"/>
                          <a:cs typeface="Arial" panose="020B0604020202020204" pitchFamily="34" charset="0"/>
                        </a:rPr>
                        <a:t>AFI</a:t>
                      </a:r>
                    </a:p>
                  </a:txBody>
                  <a:tcPr/>
                </a:tc>
                <a:tc>
                  <a:txBody>
                    <a:bodyPr/>
                    <a:lstStyle/>
                    <a:p>
                      <a:r>
                        <a:rPr lang="en-GB" sz="1600">
                          <a:latin typeface="Arial" panose="020B0604020202020204" pitchFamily="34" charset="0"/>
                          <a:cs typeface="Arial" panose="020B0604020202020204" pitchFamily="34" charset="0"/>
                        </a:rPr>
                        <a:t>Owner</a:t>
                      </a:r>
                    </a:p>
                  </a:txBody>
                  <a:tcPr/>
                </a:tc>
                <a:tc>
                  <a:txBody>
                    <a:bodyPr/>
                    <a:lstStyle/>
                    <a:p>
                      <a:r>
                        <a:rPr lang="en-GB" sz="1600">
                          <a:latin typeface="Arial" panose="020B0604020202020204" pitchFamily="34" charset="0"/>
                          <a:cs typeface="Arial" panose="020B0604020202020204" pitchFamily="34" charset="0"/>
                        </a:rPr>
                        <a:t>Overall Position</a:t>
                      </a:r>
                    </a:p>
                  </a:txBody>
                  <a:tcPr/>
                </a:tc>
                <a:tc>
                  <a:txBody>
                    <a:bodyPr/>
                    <a:lstStyle/>
                    <a:p>
                      <a:r>
                        <a:rPr lang="en-GB" sz="1600">
                          <a:latin typeface="Arial" panose="020B0604020202020204" pitchFamily="34" charset="0"/>
                          <a:cs typeface="Arial" panose="020B0604020202020204" pitchFamily="34" charset="0"/>
                        </a:rPr>
                        <a:t>Progress Achieved</a:t>
                      </a:r>
                    </a:p>
                  </a:txBody>
                  <a:tcPr/>
                </a:tc>
                <a:tc>
                  <a:txBody>
                    <a:bodyPr/>
                    <a:lstStyle/>
                    <a:p>
                      <a:r>
                        <a:rPr lang="en-GB" sz="1600">
                          <a:latin typeface="Arial" panose="020B0604020202020204" pitchFamily="34" charset="0"/>
                          <a:cs typeface="Arial" panose="020B0604020202020204" pitchFamily="34" charset="0"/>
                        </a:rPr>
                        <a:t>Next Steps</a:t>
                      </a:r>
                    </a:p>
                  </a:txBody>
                  <a:tcPr/>
                </a:tc>
                <a:extLst>
                  <a:ext uri="{0D108BD9-81ED-4DB2-BD59-A6C34878D82A}">
                    <a16:rowId xmlns:a16="http://schemas.microsoft.com/office/drawing/2014/main" val="2566474092"/>
                  </a:ext>
                </a:extLst>
              </a:tr>
              <a:tr h="370840">
                <a:tc>
                  <a:txBody>
                    <a:bodyPr/>
                    <a:lstStyle/>
                    <a:p>
                      <a:pPr lvl="0">
                        <a:buNone/>
                      </a:pPr>
                      <a:r>
                        <a:rPr lang="en-GB" sz="1400" b="0" i="0" u="none" strike="noStrike" noProof="0">
                          <a:solidFill>
                            <a:srgbClr val="000000"/>
                          </a:solidFill>
                          <a:latin typeface="Arial" panose="020B0604020202020204" pitchFamily="34" charset="0"/>
                          <a:cs typeface="Arial" panose="020B0604020202020204" pitchFamily="34" charset="0"/>
                        </a:rPr>
                        <a:t>The force should make sure it effectively communicates organisational change to the workforce.</a:t>
                      </a:r>
                      <a:endParaRPr lang="en-US" sz="1400" b="0">
                        <a:latin typeface="Arial" panose="020B0604020202020204" pitchFamily="34" charset="0"/>
                        <a:cs typeface="Arial" panose="020B0604020202020204" pitchFamily="34" charset="0"/>
                      </a:endParaRPr>
                    </a:p>
                  </a:txBody>
                  <a:tcPr/>
                </a:tc>
                <a:tc>
                  <a:txBody>
                    <a:bodyPr/>
                    <a:lstStyle/>
                    <a:p>
                      <a:r>
                        <a:rPr lang="en-GB" sz="1400" b="0">
                          <a:latin typeface="Arial" panose="020B0604020202020204" pitchFamily="34" charset="0"/>
                          <a:cs typeface="Arial" panose="020B0604020202020204" pitchFamily="34" charset="0"/>
                        </a:rPr>
                        <a:t>Chief Superintendent  - Head of Continuous Improvement</a:t>
                      </a:r>
                    </a:p>
                    <a:p>
                      <a:endParaRPr lang="en-GB" sz="1400" b="0">
                        <a:latin typeface="Arial" panose="020B0604020202020204" pitchFamily="34" charset="0"/>
                        <a:cs typeface="Arial" panose="020B0604020202020204" pitchFamily="34" charset="0"/>
                      </a:endParaRPr>
                    </a:p>
                  </a:txBody>
                  <a:tcPr/>
                </a:tc>
                <a:tc>
                  <a:txBody>
                    <a:bodyPr/>
                    <a:lstStyle/>
                    <a:p>
                      <a:pPr lvl="0">
                        <a:buNone/>
                      </a:pPr>
                      <a:r>
                        <a:rPr lang="en-GB" sz="1400" b="0" i="0" u="none" strike="noStrike" noProof="0">
                          <a:solidFill>
                            <a:srgbClr val="000000"/>
                          </a:solidFill>
                          <a:latin typeface="Arial" panose="020B0604020202020204" pitchFamily="34" charset="0"/>
                          <a:cs typeface="Arial" panose="020B0604020202020204" pitchFamily="34" charset="0"/>
                        </a:rPr>
                        <a:t>The force has made progress through improved Employee Opinion Survey (EOS) results, action planning and stronger links between Business Change and Corporate Communications. However, the AFI remains open.</a:t>
                      </a:r>
                    </a:p>
                  </a:txBody>
                  <a:tcPr/>
                </a:tc>
                <a:tc>
                  <a:txBody>
                    <a:bodyPr/>
                    <a:lstStyle/>
                    <a:p>
                      <a:pPr lvl="0" algn="l">
                        <a:lnSpc>
                          <a:spcPct val="100000"/>
                        </a:lnSpc>
                        <a:spcBef>
                          <a:spcPts val="0"/>
                        </a:spcBef>
                        <a:spcAft>
                          <a:spcPts val="0"/>
                        </a:spcAft>
                        <a:buNone/>
                      </a:pPr>
                      <a:r>
                        <a:rPr lang="en-GB" sz="1400" b="0" i="0">
                          <a:latin typeface="Arial"/>
                        </a:rPr>
                        <a:t>Business Change and Corporate Communications continue to meet regularly, with Change Team input now included in First Line Leaders and Mid Level Leaders courses.</a:t>
                      </a:r>
                      <a:endParaRPr lang="en-GB" sz="1400" b="0" i="0" u="none" strike="noStrike" noProof="0">
                        <a:solidFill>
                          <a:srgbClr val="000000"/>
                        </a:solidFill>
                        <a:latin typeface="Arial" panose="020B0604020202020204" pitchFamily="34" charset="0"/>
                        <a:cs typeface="Arial" panose="020B0604020202020204" pitchFamily="34" charset="0"/>
                      </a:endParaRPr>
                    </a:p>
                    <a:p>
                      <a:pPr algn="l"/>
                      <a:r>
                        <a:rPr lang="en-GB" sz="1400" b="0" i="0">
                          <a:latin typeface="Arial"/>
                        </a:rPr>
                        <a:t>All organisational change reviews have a communications strategy or plan. </a:t>
                      </a:r>
                    </a:p>
                  </a:txBody>
                  <a:tcPr/>
                </a:tc>
                <a:tc>
                  <a:txBody>
                    <a:bodyPr/>
                    <a:lstStyle/>
                    <a:p>
                      <a:pPr lvl="0" algn="l">
                        <a:lnSpc>
                          <a:spcPct val="100000"/>
                        </a:lnSpc>
                        <a:spcBef>
                          <a:spcPts val="0"/>
                        </a:spcBef>
                        <a:spcAft>
                          <a:spcPts val="0"/>
                        </a:spcAft>
                        <a:buNone/>
                      </a:pPr>
                      <a:r>
                        <a:rPr lang="en-GB" sz="1400" b="0" i="0">
                          <a:latin typeface="Arial"/>
                        </a:rPr>
                        <a:t>The next steps are to present the Operating Model Post Implementation Review and Change Toolkit to Service Improvement Board for approval. </a:t>
                      </a:r>
                    </a:p>
                  </a:txBody>
                  <a:tcPr/>
                </a:tc>
                <a:extLst>
                  <a:ext uri="{0D108BD9-81ED-4DB2-BD59-A6C34878D82A}">
                    <a16:rowId xmlns:a16="http://schemas.microsoft.com/office/drawing/2014/main" val="3943764242"/>
                  </a:ext>
                </a:extLst>
              </a:tr>
            </a:tbl>
          </a:graphicData>
        </a:graphic>
      </p:graphicFrame>
    </p:spTree>
    <p:extLst>
      <p:ext uri="{BB962C8B-B14F-4D97-AF65-F5344CB8AC3E}">
        <p14:creationId xmlns:p14="http://schemas.microsoft.com/office/powerpoint/2010/main" val="4596328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FEF3E-7137-7F7E-3132-661D77D60C48}"/>
              </a:ext>
            </a:extLst>
          </p:cNvPr>
          <p:cNvSpPr>
            <a:spLocks noGrp="1"/>
          </p:cNvSpPr>
          <p:nvPr>
            <p:ph type="title"/>
          </p:nvPr>
        </p:nvSpPr>
        <p:spPr/>
        <p:txBody>
          <a:bodyPr/>
          <a:lstStyle/>
          <a:p>
            <a:r>
              <a:rPr lang="en-GB"/>
              <a:t>Area for Improvement 1</a:t>
            </a:r>
          </a:p>
        </p:txBody>
      </p:sp>
      <p:graphicFrame>
        <p:nvGraphicFramePr>
          <p:cNvPr id="3" name="Table 2">
            <a:extLst>
              <a:ext uri="{FF2B5EF4-FFF2-40B4-BE49-F238E27FC236}">
                <a16:creationId xmlns:a16="http://schemas.microsoft.com/office/drawing/2014/main" id="{EFF4F42F-4D86-9C01-84DD-B760D8B0B42F}"/>
              </a:ext>
            </a:extLst>
          </p:cNvPr>
          <p:cNvGraphicFramePr>
            <a:graphicFrameLocks noGrp="1"/>
          </p:cNvGraphicFramePr>
          <p:nvPr>
            <p:extLst>
              <p:ext uri="{D42A27DB-BD31-4B8C-83A1-F6EECF244321}">
                <p14:modId xmlns:p14="http://schemas.microsoft.com/office/powerpoint/2010/main" val="1744030423"/>
              </p:ext>
            </p:extLst>
          </p:nvPr>
        </p:nvGraphicFramePr>
        <p:xfrm>
          <a:off x="2031999" y="833652"/>
          <a:ext cx="10072173" cy="5582920"/>
        </p:xfrm>
        <a:graphic>
          <a:graphicData uri="http://schemas.openxmlformats.org/drawingml/2006/table">
            <a:tbl>
              <a:tblPr firstRow="1" bandRow="1">
                <a:tableStyleId>{5C22544A-7EE6-4342-B048-85BDC9FD1C3A}</a:tableStyleId>
              </a:tblPr>
              <a:tblGrid>
                <a:gridCol w="1420118">
                  <a:extLst>
                    <a:ext uri="{9D8B030D-6E8A-4147-A177-3AD203B41FA5}">
                      <a16:colId xmlns:a16="http://schemas.microsoft.com/office/drawing/2014/main" val="3673603327"/>
                    </a:ext>
                  </a:extLst>
                </a:gridCol>
                <a:gridCol w="1489752">
                  <a:extLst>
                    <a:ext uri="{9D8B030D-6E8A-4147-A177-3AD203B41FA5}">
                      <a16:colId xmlns:a16="http://schemas.microsoft.com/office/drawing/2014/main" val="3829461736"/>
                    </a:ext>
                  </a:extLst>
                </a:gridCol>
                <a:gridCol w="2270588">
                  <a:extLst>
                    <a:ext uri="{9D8B030D-6E8A-4147-A177-3AD203B41FA5}">
                      <a16:colId xmlns:a16="http://schemas.microsoft.com/office/drawing/2014/main" val="2669429592"/>
                    </a:ext>
                  </a:extLst>
                </a:gridCol>
                <a:gridCol w="2363056">
                  <a:extLst>
                    <a:ext uri="{9D8B030D-6E8A-4147-A177-3AD203B41FA5}">
                      <a16:colId xmlns:a16="http://schemas.microsoft.com/office/drawing/2014/main" val="1092472654"/>
                    </a:ext>
                  </a:extLst>
                </a:gridCol>
                <a:gridCol w="2528659">
                  <a:extLst>
                    <a:ext uri="{9D8B030D-6E8A-4147-A177-3AD203B41FA5}">
                      <a16:colId xmlns:a16="http://schemas.microsoft.com/office/drawing/2014/main" val="339730294"/>
                    </a:ext>
                  </a:extLst>
                </a:gridCol>
              </a:tblGrid>
              <a:tr h="370840">
                <a:tc>
                  <a:txBody>
                    <a:bodyPr/>
                    <a:lstStyle/>
                    <a:p>
                      <a:r>
                        <a:rPr lang="en-GB" sz="1400" b="1">
                          <a:latin typeface="Arial" panose="020B0604020202020204" pitchFamily="34" charset="0"/>
                          <a:cs typeface="Arial" panose="020B0604020202020204" pitchFamily="34" charset="0"/>
                        </a:rPr>
                        <a:t>AFI</a:t>
                      </a:r>
                    </a:p>
                  </a:txBody>
                  <a:tcPr/>
                </a:tc>
                <a:tc>
                  <a:txBody>
                    <a:bodyPr/>
                    <a:lstStyle/>
                    <a:p>
                      <a:r>
                        <a:rPr lang="en-GB" sz="1400" b="1">
                          <a:latin typeface="Arial" panose="020B0604020202020204" pitchFamily="34" charset="0"/>
                          <a:cs typeface="Arial" panose="020B0604020202020204" pitchFamily="34" charset="0"/>
                        </a:rPr>
                        <a:t>Owner</a:t>
                      </a:r>
                    </a:p>
                  </a:txBody>
                  <a:tcPr/>
                </a:tc>
                <a:tc>
                  <a:txBody>
                    <a:bodyPr/>
                    <a:lstStyle/>
                    <a:p>
                      <a:r>
                        <a:rPr lang="en-GB" sz="1400" b="1">
                          <a:latin typeface="Arial" panose="020B0604020202020204" pitchFamily="34" charset="0"/>
                          <a:cs typeface="Arial" panose="020B0604020202020204" pitchFamily="34" charset="0"/>
                        </a:rPr>
                        <a:t>Overall Position</a:t>
                      </a:r>
                    </a:p>
                  </a:txBody>
                  <a:tcPr/>
                </a:tc>
                <a:tc>
                  <a:txBody>
                    <a:bodyPr/>
                    <a:lstStyle/>
                    <a:p>
                      <a:r>
                        <a:rPr lang="en-GB" sz="1400" b="1">
                          <a:latin typeface="Arial" panose="020B0604020202020204" pitchFamily="34" charset="0"/>
                          <a:cs typeface="Arial" panose="020B0604020202020204" pitchFamily="34" charset="0"/>
                        </a:rPr>
                        <a:t>Progress Achieved</a:t>
                      </a:r>
                    </a:p>
                  </a:txBody>
                  <a:tcPr/>
                </a:tc>
                <a:tc>
                  <a:txBody>
                    <a:bodyPr/>
                    <a:lstStyle/>
                    <a:p>
                      <a:r>
                        <a:rPr lang="en-GB" sz="1400" b="1">
                          <a:latin typeface="Arial" panose="020B0604020202020204" pitchFamily="34" charset="0"/>
                          <a:cs typeface="Arial" panose="020B0604020202020204" pitchFamily="34" charset="0"/>
                        </a:rPr>
                        <a:t>Next Steps</a:t>
                      </a:r>
                    </a:p>
                  </a:txBody>
                  <a:tcPr/>
                </a:tc>
                <a:extLst>
                  <a:ext uri="{0D108BD9-81ED-4DB2-BD59-A6C34878D82A}">
                    <a16:rowId xmlns:a16="http://schemas.microsoft.com/office/drawing/2014/main" val="2566474092"/>
                  </a:ext>
                </a:extLst>
              </a:tr>
              <a:tr h="370840">
                <a:tc>
                  <a:txBody>
                    <a:bodyPr/>
                    <a:lstStyle/>
                    <a:p>
                      <a:r>
                        <a:rPr lang="en-GB" sz="1400" b="0">
                          <a:latin typeface="Arial"/>
                          <a:cs typeface="Arial"/>
                        </a:rPr>
                        <a:t>The force needs to improve how it records equality data</a:t>
                      </a:r>
                    </a:p>
                  </a:txBody>
                  <a:tcPr/>
                </a:tc>
                <a:tc>
                  <a:txBody>
                    <a:bodyPr/>
                    <a:lstStyle/>
                    <a:p>
                      <a:r>
                        <a:rPr lang="en-GB" sz="1400" b="0">
                          <a:latin typeface="Arial"/>
                          <a:cs typeface="Arial"/>
                        </a:rPr>
                        <a:t>Chief Superintendent  - Head of Continuous Improvement</a:t>
                      </a:r>
                    </a:p>
                    <a:p>
                      <a:endParaRPr lang="en-GB" sz="1400" b="0">
                        <a:latin typeface="Arial" panose="020B0604020202020204" pitchFamily="34" charset="0"/>
                        <a:cs typeface="Arial" panose="020B0604020202020204" pitchFamily="34" charset="0"/>
                      </a:endParaRPr>
                    </a:p>
                  </a:txBody>
                  <a:tcPr/>
                </a:tc>
                <a:tc>
                  <a:txBody>
                    <a:bodyPr/>
                    <a:lstStyle/>
                    <a:p>
                      <a:r>
                        <a:rPr lang="en-GB" sz="1400" b="0">
                          <a:latin typeface="Arial"/>
                          <a:cs typeface="Arial"/>
                        </a:rPr>
                        <a:t>The force has made progress through governance and development of practical recording guidance. However, the AFI remains open.</a:t>
                      </a:r>
                    </a:p>
                  </a:txBody>
                  <a:tcPr/>
                </a:tc>
                <a:tc>
                  <a:txBody>
                    <a:bodyPr/>
                    <a:lstStyle/>
                    <a:p>
                      <a:r>
                        <a:rPr lang="en-GB" sz="1400" b="0">
                          <a:latin typeface="Arial"/>
                          <a:cs typeface="Arial"/>
                        </a:rPr>
                        <a:t>A Data Performance Task and Finish Group has been established, chaired at Chief Superintendent level, with representation from Force Contact and Control, Crime Data Integrity, Learning and Development Vulnerability, Equality Diversity and Inclusion and Digital Services Division.</a:t>
                      </a:r>
                    </a:p>
                    <a:p>
                      <a:endParaRPr lang="en-GB" sz="1400" b="0">
                        <a:latin typeface="Arial"/>
                        <a:cs typeface="Arial"/>
                      </a:endParaRPr>
                    </a:p>
                    <a:p>
                      <a:r>
                        <a:rPr lang="en-GB" sz="1400" b="0">
                          <a:latin typeface="Arial"/>
                          <a:cs typeface="Arial"/>
                        </a:rPr>
                        <a:t>National Police Chiefs Council guidance on capturing protected characteristics has been received and is under review. The group has developed short-term solutions around training, policies, operational guidance and performance reviews.</a:t>
                      </a:r>
                    </a:p>
                    <a:p>
                      <a:endParaRPr lang="en-GB" sz="1400" b="0">
                        <a:latin typeface="Arial" panose="020B0604020202020204" pitchFamily="34" charset="0"/>
                        <a:cs typeface="Arial" panose="020B0604020202020204" pitchFamily="34" charset="0"/>
                      </a:endParaRPr>
                    </a:p>
                  </a:txBody>
                  <a:tcPr/>
                </a:tc>
                <a:tc>
                  <a:txBody>
                    <a:bodyPr/>
                    <a:lstStyle/>
                    <a:p>
                      <a:r>
                        <a:rPr lang="en-GB" sz="1400" b="0">
                          <a:latin typeface="Arial"/>
                          <a:cs typeface="Arial"/>
                        </a:rPr>
                        <a:t>Work is underway to produce clear guidance, including one-page guides, flowcharts, or process maps, supported by Digital Service Division trainers, Learning and Development and Corporate Communications</a:t>
                      </a:r>
                    </a:p>
                  </a:txBody>
                  <a:tcPr/>
                </a:tc>
                <a:extLst>
                  <a:ext uri="{0D108BD9-81ED-4DB2-BD59-A6C34878D82A}">
                    <a16:rowId xmlns:a16="http://schemas.microsoft.com/office/drawing/2014/main" val="3943764242"/>
                  </a:ext>
                </a:extLst>
              </a:tr>
            </a:tbl>
          </a:graphicData>
        </a:graphic>
      </p:graphicFrame>
    </p:spTree>
    <p:extLst>
      <p:ext uri="{BB962C8B-B14F-4D97-AF65-F5344CB8AC3E}">
        <p14:creationId xmlns:p14="http://schemas.microsoft.com/office/powerpoint/2010/main" val="5479124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128E4-C2E8-0E72-81B2-B3B2EE17C9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4B4EF7-D286-B66F-85E9-D6BA8AA7221B}"/>
              </a:ext>
            </a:extLst>
          </p:cNvPr>
          <p:cNvSpPr>
            <a:spLocks noGrp="1"/>
          </p:cNvSpPr>
          <p:nvPr>
            <p:ph type="title"/>
          </p:nvPr>
        </p:nvSpPr>
        <p:spPr/>
        <p:txBody>
          <a:bodyPr/>
          <a:lstStyle/>
          <a:p>
            <a:r>
              <a:rPr lang="en-GB">
                <a:latin typeface="Arial"/>
                <a:cs typeface="Arial"/>
              </a:rPr>
              <a:t>Area for Improvement 2</a:t>
            </a:r>
            <a:endParaRPr lang="en-GB"/>
          </a:p>
        </p:txBody>
      </p:sp>
      <p:graphicFrame>
        <p:nvGraphicFramePr>
          <p:cNvPr id="3" name="Table 2">
            <a:extLst>
              <a:ext uri="{FF2B5EF4-FFF2-40B4-BE49-F238E27FC236}">
                <a16:creationId xmlns:a16="http://schemas.microsoft.com/office/drawing/2014/main" id="{EB04BE16-E4CB-6B8D-1CCB-D28FE0F92A04}"/>
              </a:ext>
            </a:extLst>
          </p:cNvPr>
          <p:cNvGraphicFramePr>
            <a:graphicFrameLocks noGrp="1"/>
          </p:cNvGraphicFramePr>
          <p:nvPr>
            <p:extLst>
              <p:ext uri="{D42A27DB-BD31-4B8C-83A1-F6EECF244321}">
                <p14:modId xmlns:p14="http://schemas.microsoft.com/office/powerpoint/2010/main" val="1534046430"/>
              </p:ext>
            </p:extLst>
          </p:nvPr>
        </p:nvGraphicFramePr>
        <p:xfrm>
          <a:off x="2031999" y="833652"/>
          <a:ext cx="10072174" cy="5582920"/>
        </p:xfrm>
        <a:graphic>
          <a:graphicData uri="http://schemas.openxmlformats.org/drawingml/2006/table">
            <a:tbl>
              <a:tblPr firstRow="1" bandRow="1">
                <a:tableStyleId>{5C22544A-7EE6-4342-B048-85BDC9FD1C3A}</a:tableStyleId>
              </a:tblPr>
              <a:tblGrid>
                <a:gridCol w="1420119">
                  <a:extLst>
                    <a:ext uri="{9D8B030D-6E8A-4147-A177-3AD203B41FA5}">
                      <a16:colId xmlns:a16="http://schemas.microsoft.com/office/drawing/2014/main" val="3673603327"/>
                    </a:ext>
                  </a:extLst>
                </a:gridCol>
                <a:gridCol w="1489752">
                  <a:extLst>
                    <a:ext uri="{9D8B030D-6E8A-4147-A177-3AD203B41FA5}">
                      <a16:colId xmlns:a16="http://schemas.microsoft.com/office/drawing/2014/main" val="3829461736"/>
                    </a:ext>
                  </a:extLst>
                </a:gridCol>
                <a:gridCol w="2270588">
                  <a:extLst>
                    <a:ext uri="{9D8B030D-6E8A-4147-A177-3AD203B41FA5}">
                      <a16:colId xmlns:a16="http://schemas.microsoft.com/office/drawing/2014/main" val="2669429592"/>
                    </a:ext>
                  </a:extLst>
                </a:gridCol>
                <a:gridCol w="2363056">
                  <a:extLst>
                    <a:ext uri="{9D8B030D-6E8A-4147-A177-3AD203B41FA5}">
                      <a16:colId xmlns:a16="http://schemas.microsoft.com/office/drawing/2014/main" val="1092472654"/>
                    </a:ext>
                  </a:extLst>
                </a:gridCol>
                <a:gridCol w="2528659">
                  <a:extLst>
                    <a:ext uri="{9D8B030D-6E8A-4147-A177-3AD203B41FA5}">
                      <a16:colId xmlns:a16="http://schemas.microsoft.com/office/drawing/2014/main" val="339730294"/>
                    </a:ext>
                  </a:extLst>
                </a:gridCol>
              </a:tblGrid>
              <a:tr h="370840">
                <a:tc>
                  <a:txBody>
                    <a:bodyPr/>
                    <a:lstStyle/>
                    <a:p>
                      <a:r>
                        <a:rPr lang="en-GB" sz="1400">
                          <a:latin typeface="Arial" panose="020B0604020202020204" pitchFamily="34" charset="0"/>
                          <a:cs typeface="Arial" panose="020B0604020202020204" pitchFamily="34" charset="0"/>
                        </a:rPr>
                        <a:t>AFI</a:t>
                      </a:r>
                    </a:p>
                  </a:txBody>
                  <a:tcPr/>
                </a:tc>
                <a:tc>
                  <a:txBody>
                    <a:bodyPr/>
                    <a:lstStyle/>
                    <a:p>
                      <a:r>
                        <a:rPr lang="en-GB" sz="1400">
                          <a:latin typeface="Arial" panose="020B0604020202020204" pitchFamily="34" charset="0"/>
                          <a:cs typeface="Arial" panose="020B0604020202020204" pitchFamily="34" charset="0"/>
                        </a:rPr>
                        <a:t>Owner</a:t>
                      </a:r>
                    </a:p>
                  </a:txBody>
                  <a:tcPr/>
                </a:tc>
                <a:tc>
                  <a:txBody>
                    <a:bodyPr/>
                    <a:lstStyle/>
                    <a:p>
                      <a:r>
                        <a:rPr lang="en-GB" sz="1400">
                          <a:latin typeface="Arial" panose="020B0604020202020204" pitchFamily="34" charset="0"/>
                          <a:cs typeface="Arial" panose="020B0604020202020204" pitchFamily="34" charset="0"/>
                        </a:rPr>
                        <a:t>Overall Position</a:t>
                      </a:r>
                    </a:p>
                  </a:txBody>
                  <a:tcPr/>
                </a:tc>
                <a:tc>
                  <a:txBody>
                    <a:bodyPr/>
                    <a:lstStyle/>
                    <a:p>
                      <a:r>
                        <a:rPr lang="en-GB" sz="1400">
                          <a:latin typeface="Arial" panose="020B0604020202020204" pitchFamily="34" charset="0"/>
                          <a:cs typeface="Arial" panose="020B0604020202020204" pitchFamily="34" charset="0"/>
                        </a:rPr>
                        <a:t>Progress Achieved</a:t>
                      </a:r>
                    </a:p>
                  </a:txBody>
                  <a:tcPr/>
                </a:tc>
                <a:tc>
                  <a:txBody>
                    <a:bodyPr/>
                    <a:lstStyle/>
                    <a:p>
                      <a:r>
                        <a:rPr lang="en-GB" sz="1400">
                          <a:latin typeface="Arial" panose="020B0604020202020204" pitchFamily="34" charset="0"/>
                          <a:cs typeface="Arial" panose="020B0604020202020204" pitchFamily="34" charset="0"/>
                        </a:rPr>
                        <a:t>Next Steps</a:t>
                      </a:r>
                    </a:p>
                  </a:txBody>
                  <a:tcPr/>
                </a:tc>
                <a:extLst>
                  <a:ext uri="{0D108BD9-81ED-4DB2-BD59-A6C34878D82A}">
                    <a16:rowId xmlns:a16="http://schemas.microsoft.com/office/drawing/2014/main" val="2566474092"/>
                  </a:ext>
                </a:extLst>
              </a:tr>
              <a:tr h="370840">
                <a:tc>
                  <a:txBody>
                    <a:bodyPr/>
                    <a:lstStyle/>
                    <a:p>
                      <a:pPr lvl="0">
                        <a:buNone/>
                      </a:pPr>
                      <a:r>
                        <a:rPr lang="en-GB" sz="1400" b="0" i="0" u="none" strike="noStrike" noProof="0">
                          <a:solidFill>
                            <a:srgbClr val="000000"/>
                          </a:solidFill>
                          <a:latin typeface="Arial" panose="020B0604020202020204" pitchFamily="34" charset="0"/>
                          <a:cs typeface="Arial" panose="020B0604020202020204" pitchFamily="34" charset="0"/>
                        </a:rPr>
                        <a:t>The force should make sure it can effectively monitor and understand the use of force</a:t>
                      </a:r>
                    </a:p>
                  </a:txBody>
                  <a:tcPr/>
                </a:tc>
                <a:tc>
                  <a:txBody>
                    <a:bodyPr/>
                    <a:lstStyle/>
                    <a:p>
                      <a:pPr lvl="0" algn="l">
                        <a:lnSpc>
                          <a:spcPct val="100000"/>
                        </a:lnSpc>
                        <a:spcBef>
                          <a:spcPts val="0"/>
                        </a:spcBef>
                        <a:spcAft>
                          <a:spcPts val="0"/>
                        </a:spcAft>
                        <a:buNone/>
                      </a:pPr>
                      <a:r>
                        <a:rPr lang="en-GB" sz="1400" b="0" i="0" u="none" strike="noStrike" noProof="0">
                          <a:solidFill>
                            <a:schemeClr val="tx1"/>
                          </a:solidFill>
                          <a:latin typeface="Arial" panose="020B0604020202020204" pitchFamily="34" charset="0"/>
                          <a:cs typeface="Arial" panose="020B0604020202020204" pitchFamily="34" charset="0"/>
                        </a:rPr>
                        <a:t>Chief Superintendent Neighbourhood</a:t>
                      </a:r>
                    </a:p>
                    <a:p>
                      <a:pPr lvl="0">
                        <a:buNone/>
                      </a:pPr>
                      <a:endParaRPr lang="en-GB" sz="1400" b="0">
                        <a:latin typeface="Arial" panose="020B0604020202020204" pitchFamily="34" charset="0"/>
                        <a:cs typeface="Arial" panose="020B0604020202020204" pitchFamily="34" charset="0"/>
                      </a:endParaRPr>
                    </a:p>
                    <a:p>
                      <a:endParaRPr lang="en-GB" sz="1400" b="0">
                        <a:latin typeface="Arial" panose="020B0604020202020204" pitchFamily="34" charset="0"/>
                        <a:cs typeface="Arial" panose="020B0604020202020204" pitchFamily="34" charset="0"/>
                      </a:endParaRPr>
                    </a:p>
                  </a:txBody>
                  <a:tcPr/>
                </a:tc>
                <a:tc>
                  <a:txBody>
                    <a:bodyPr/>
                    <a:lstStyle/>
                    <a:p>
                      <a:pPr lvl="0">
                        <a:buNone/>
                      </a:pPr>
                      <a:r>
                        <a:rPr lang="en-GB" sz="1400" b="0" i="0" u="none" strike="noStrike" noProof="0">
                          <a:solidFill>
                            <a:srgbClr val="000000"/>
                          </a:solidFill>
                          <a:latin typeface="Arial" panose="020B0604020202020204" pitchFamily="34" charset="0"/>
                          <a:cs typeface="Arial" panose="020B0604020202020204" pitchFamily="34" charset="0"/>
                        </a:rPr>
                        <a:t>The force has made progress through improved data, governance, dip sampling and performance oversight. However, the AFI remains open.</a:t>
                      </a:r>
                    </a:p>
                  </a:txBody>
                  <a:tcPr/>
                </a:tc>
                <a:tc>
                  <a:txBody>
                    <a:bodyPr/>
                    <a:lstStyle/>
                    <a:p>
                      <a:pPr lvl="0" algn="l">
                        <a:lnSpc>
                          <a:spcPct val="100000"/>
                        </a:lnSpc>
                        <a:spcBef>
                          <a:spcPts val="0"/>
                        </a:spcBef>
                        <a:spcAft>
                          <a:spcPts val="0"/>
                        </a:spcAft>
                        <a:buNone/>
                      </a:pPr>
                      <a:r>
                        <a:rPr lang="en-GB" sz="1400" b="0" i="0" u="none" strike="noStrike" noProof="0">
                          <a:solidFill>
                            <a:srgbClr val="000000"/>
                          </a:solidFill>
                          <a:latin typeface="Arial" panose="020B0604020202020204" pitchFamily="34" charset="0"/>
                          <a:cs typeface="Arial" panose="020B0604020202020204" pitchFamily="34" charset="0"/>
                        </a:rPr>
                        <a:t>Monthly monitoring is in place through the Coercive Powers meeting, supported by a strengthened performance pack.</a:t>
                      </a:r>
                    </a:p>
                    <a:p>
                      <a:pPr lvl="0" algn="l">
                        <a:lnSpc>
                          <a:spcPct val="100000"/>
                        </a:lnSpc>
                        <a:spcBef>
                          <a:spcPts val="0"/>
                        </a:spcBef>
                        <a:spcAft>
                          <a:spcPts val="0"/>
                        </a:spcAft>
                        <a:buNone/>
                      </a:pPr>
                      <a:endParaRPr lang="en-GB" sz="1400" b="0" i="0" u="none" strike="noStrike" noProof="0">
                        <a:solidFill>
                          <a:srgbClr val="000000"/>
                        </a:solidFill>
                        <a:latin typeface="Arial" panose="020B0604020202020204" pitchFamily="34" charset="0"/>
                        <a:cs typeface="Arial" panose="020B0604020202020204" pitchFamily="34" charset="0"/>
                      </a:endParaRPr>
                    </a:p>
                    <a:p>
                      <a:pPr lvl="0" algn="l">
                        <a:lnSpc>
                          <a:spcPct val="100000"/>
                        </a:lnSpc>
                        <a:spcBef>
                          <a:spcPts val="0"/>
                        </a:spcBef>
                        <a:spcAft>
                          <a:spcPts val="0"/>
                        </a:spcAft>
                        <a:buNone/>
                      </a:pPr>
                      <a:r>
                        <a:rPr lang="en-GB" sz="1400" b="0" i="0" u="none" strike="noStrike" noProof="0">
                          <a:solidFill>
                            <a:srgbClr val="000000"/>
                          </a:solidFill>
                          <a:latin typeface="Arial" panose="020B0604020202020204" pitchFamily="34" charset="0"/>
                          <a:cs typeface="Arial" panose="020B0604020202020204" pitchFamily="34" charset="0"/>
                        </a:rPr>
                        <a:t>Use of force data quality has improved significantly. Submission rates for use of force forms have improved, with a clear upward trend over the previous 12 months.</a:t>
                      </a:r>
                    </a:p>
                    <a:p>
                      <a:pPr lvl="0" algn="l">
                        <a:lnSpc>
                          <a:spcPct val="100000"/>
                        </a:lnSpc>
                        <a:spcBef>
                          <a:spcPts val="0"/>
                        </a:spcBef>
                        <a:spcAft>
                          <a:spcPts val="0"/>
                        </a:spcAft>
                        <a:buNone/>
                      </a:pPr>
                      <a:endParaRPr lang="en-GB" sz="1400" b="0" i="0" u="none" strike="noStrike" noProof="0">
                        <a:solidFill>
                          <a:srgbClr val="000000"/>
                        </a:solidFill>
                        <a:latin typeface="Arial" panose="020B0604020202020204" pitchFamily="34" charset="0"/>
                        <a:cs typeface="Arial" panose="020B0604020202020204" pitchFamily="34" charset="0"/>
                      </a:endParaRPr>
                    </a:p>
                    <a:p>
                      <a:pPr lvl="0" algn="l">
                        <a:lnSpc>
                          <a:spcPct val="100000"/>
                        </a:lnSpc>
                        <a:spcBef>
                          <a:spcPts val="0"/>
                        </a:spcBef>
                        <a:spcAft>
                          <a:spcPts val="0"/>
                        </a:spcAft>
                        <a:buNone/>
                      </a:pPr>
                      <a:r>
                        <a:rPr lang="en-GB" sz="1400" b="0" i="0" u="none" strike="noStrike" noProof="0">
                          <a:solidFill>
                            <a:srgbClr val="000000"/>
                          </a:solidFill>
                          <a:latin typeface="Arial" panose="020B0604020202020204" pitchFamily="34" charset="0"/>
                          <a:cs typeface="Arial" panose="020B0604020202020204" pitchFamily="34" charset="0"/>
                        </a:rPr>
                        <a:t>Dip sampling is in place with feedback provided to officers. Repeat issues involving officers or supervisors are escalated and tracked. Performance packs now provide greater scrutiny of patterns, trends, disproportionality,</a:t>
                      </a:r>
                      <a:endParaRPr lang="en-GB" sz="1400" b="0">
                        <a:latin typeface="Arial" panose="020B0604020202020204" pitchFamily="34" charset="0"/>
                        <a:cs typeface="Arial" panose="020B0604020202020204" pitchFamily="34" charset="0"/>
                      </a:endParaRPr>
                    </a:p>
                    <a:p>
                      <a:pPr lvl="0" algn="l">
                        <a:lnSpc>
                          <a:spcPct val="100000"/>
                        </a:lnSpc>
                        <a:spcBef>
                          <a:spcPts val="0"/>
                        </a:spcBef>
                        <a:spcAft>
                          <a:spcPts val="0"/>
                        </a:spcAft>
                        <a:buNone/>
                      </a:pPr>
                      <a:r>
                        <a:rPr lang="en-GB" sz="1400" b="0" i="0" u="none" strike="noStrike" noProof="0">
                          <a:solidFill>
                            <a:srgbClr val="000000"/>
                          </a:solidFill>
                          <a:latin typeface="Arial" panose="020B0604020202020204" pitchFamily="34" charset="0"/>
                          <a:cs typeface="Arial" panose="020B0604020202020204" pitchFamily="34" charset="0"/>
                        </a:rPr>
                        <a:t>age and custody data.</a:t>
                      </a:r>
                      <a:endParaRPr lang="en-GB" sz="1400" b="0">
                        <a:latin typeface="Arial" panose="020B0604020202020204" pitchFamily="34" charset="0"/>
                        <a:cs typeface="Arial" panose="020B0604020202020204" pitchFamily="34" charset="0"/>
                      </a:endParaRPr>
                    </a:p>
                  </a:txBody>
                  <a:tcPr/>
                </a:tc>
                <a:tc>
                  <a:txBody>
                    <a:bodyPr/>
                    <a:lstStyle/>
                    <a:p>
                      <a:pPr lvl="0" algn="l">
                        <a:lnSpc>
                          <a:spcPct val="100000"/>
                        </a:lnSpc>
                        <a:spcBef>
                          <a:spcPts val="0"/>
                        </a:spcBef>
                        <a:spcAft>
                          <a:spcPts val="0"/>
                        </a:spcAft>
                        <a:buNone/>
                      </a:pPr>
                      <a:r>
                        <a:rPr lang="en-GB" sz="1400" b="0" i="0" u="none" strike="noStrike" noProof="0">
                          <a:solidFill>
                            <a:schemeClr val="tx1"/>
                          </a:solidFill>
                          <a:latin typeface="Arial" panose="020B0604020202020204" pitchFamily="34" charset="0"/>
                          <a:cs typeface="Arial" panose="020B0604020202020204" pitchFamily="34" charset="0"/>
                        </a:rPr>
                        <a:t>Coercive Powers meeting will continue to oversee steps to improve consistency of supervisory oversight, including BWV review, continue monitoring use of force forms against number of subjects, address self-defined ethnicity recording gaps and ensure safeguarding processes are embedded.</a:t>
                      </a:r>
                    </a:p>
                    <a:p>
                      <a:pPr lvl="0" algn="l">
                        <a:lnSpc>
                          <a:spcPct val="100000"/>
                        </a:lnSpc>
                        <a:spcBef>
                          <a:spcPts val="0"/>
                        </a:spcBef>
                        <a:spcAft>
                          <a:spcPts val="0"/>
                        </a:spcAft>
                        <a:buNone/>
                      </a:pPr>
                      <a:endParaRPr lang="en-GB" sz="1400" b="0" i="0" u="none" strike="noStrike" noProof="0">
                        <a:latin typeface="Arial" panose="020B0604020202020204" pitchFamily="34" charset="0"/>
                        <a:cs typeface="Arial" panose="020B0604020202020204" pitchFamily="34" charset="0"/>
                      </a:endParaRPr>
                    </a:p>
                    <a:p>
                      <a:pPr lvl="0">
                        <a:buNone/>
                      </a:pPr>
                      <a:endParaRPr lang="en-GB" sz="1400" b="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943764242"/>
                  </a:ext>
                </a:extLst>
              </a:tr>
            </a:tbl>
          </a:graphicData>
        </a:graphic>
      </p:graphicFrame>
    </p:spTree>
    <p:extLst>
      <p:ext uri="{BB962C8B-B14F-4D97-AF65-F5344CB8AC3E}">
        <p14:creationId xmlns:p14="http://schemas.microsoft.com/office/powerpoint/2010/main" val="25138794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817E8D-B3FA-400C-9A96-B49CBC2EA7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822A8E-3CF5-9DA4-2954-D8355ECF7862}"/>
              </a:ext>
            </a:extLst>
          </p:cNvPr>
          <p:cNvSpPr>
            <a:spLocks noGrp="1"/>
          </p:cNvSpPr>
          <p:nvPr>
            <p:ph type="title"/>
          </p:nvPr>
        </p:nvSpPr>
        <p:spPr/>
        <p:txBody>
          <a:bodyPr/>
          <a:lstStyle/>
          <a:p>
            <a:r>
              <a:rPr lang="en-GB">
                <a:latin typeface="Arial"/>
                <a:cs typeface="Arial"/>
              </a:rPr>
              <a:t>Area for Improvement 3</a:t>
            </a:r>
            <a:endParaRPr lang="en-GB"/>
          </a:p>
        </p:txBody>
      </p:sp>
      <p:graphicFrame>
        <p:nvGraphicFramePr>
          <p:cNvPr id="3" name="Table 2">
            <a:extLst>
              <a:ext uri="{FF2B5EF4-FFF2-40B4-BE49-F238E27FC236}">
                <a16:creationId xmlns:a16="http://schemas.microsoft.com/office/drawing/2014/main" id="{68120541-B532-FDC5-1419-A5A4A3F505B1}"/>
              </a:ext>
            </a:extLst>
          </p:cNvPr>
          <p:cNvGraphicFramePr>
            <a:graphicFrameLocks noGrp="1"/>
          </p:cNvGraphicFramePr>
          <p:nvPr>
            <p:extLst>
              <p:ext uri="{D42A27DB-BD31-4B8C-83A1-F6EECF244321}">
                <p14:modId xmlns:p14="http://schemas.microsoft.com/office/powerpoint/2010/main" val="1915319941"/>
              </p:ext>
            </p:extLst>
          </p:nvPr>
        </p:nvGraphicFramePr>
        <p:xfrm>
          <a:off x="2031999" y="833652"/>
          <a:ext cx="10072173" cy="4942840"/>
        </p:xfrm>
        <a:graphic>
          <a:graphicData uri="http://schemas.openxmlformats.org/drawingml/2006/table">
            <a:tbl>
              <a:tblPr firstRow="1" bandRow="1">
                <a:tableStyleId>{5C22544A-7EE6-4342-B048-85BDC9FD1C3A}</a:tableStyleId>
              </a:tblPr>
              <a:tblGrid>
                <a:gridCol w="1420118">
                  <a:extLst>
                    <a:ext uri="{9D8B030D-6E8A-4147-A177-3AD203B41FA5}">
                      <a16:colId xmlns:a16="http://schemas.microsoft.com/office/drawing/2014/main" val="3673603327"/>
                    </a:ext>
                  </a:extLst>
                </a:gridCol>
                <a:gridCol w="1489752">
                  <a:extLst>
                    <a:ext uri="{9D8B030D-6E8A-4147-A177-3AD203B41FA5}">
                      <a16:colId xmlns:a16="http://schemas.microsoft.com/office/drawing/2014/main" val="3829461736"/>
                    </a:ext>
                  </a:extLst>
                </a:gridCol>
                <a:gridCol w="2270588">
                  <a:extLst>
                    <a:ext uri="{9D8B030D-6E8A-4147-A177-3AD203B41FA5}">
                      <a16:colId xmlns:a16="http://schemas.microsoft.com/office/drawing/2014/main" val="2669429592"/>
                    </a:ext>
                  </a:extLst>
                </a:gridCol>
                <a:gridCol w="2363056">
                  <a:extLst>
                    <a:ext uri="{9D8B030D-6E8A-4147-A177-3AD203B41FA5}">
                      <a16:colId xmlns:a16="http://schemas.microsoft.com/office/drawing/2014/main" val="1092472654"/>
                    </a:ext>
                  </a:extLst>
                </a:gridCol>
                <a:gridCol w="2528659">
                  <a:extLst>
                    <a:ext uri="{9D8B030D-6E8A-4147-A177-3AD203B41FA5}">
                      <a16:colId xmlns:a16="http://schemas.microsoft.com/office/drawing/2014/main" val="339730294"/>
                    </a:ext>
                  </a:extLst>
                </a:gridCol>
              </a:tblGrid>
              <a:tr h="370840">
                <a:tc>
                  <a:txBody>
                    <a:bodyPr/>
                    <a:lstStyle/>
                    <a:p>
                      <a:r>
                        <a:rPr lang="en-GB" sz="1400">
                          <a:latin typeface="Arial" panose="020B0604020202020204" pitchFamily="34" charset="0"/>
                          <a:cs typeface="Arial" panose="020B0604020202020204" pitchFamily="34" charset="0"/>
                        </a:rPr>
                        <a:t>AFI</a:t>
                      </a:r>
                    </a:p>
                  </a:txBody>
                  <a:tcPr/>
                </a:tc>
                <a:tc>
                  <a:txBody>
                    <a:bodyPr/>
                    <a:lstStyle/>
                    <a:p>
                      <a:r>
                        <a:rPr lang="en-GB" sz="1400">
                          <a:latin typeface="Arial" panose="020B0604020202020204" pitchFamily="34" charset="0"/>
                          <a:cs typeface="Arial" panose="020B0604020202020204" pitchFamily="34" charset="0"/>
                        </a:rPr>
                        <a:t>Owner</a:t>
                      </a:r>
                    </a:p>
                  </a:txBody>
                  <a:tcPr/>
                </a:tc>
                <a:tc>
                  <a:txBody>
                    <a:bodyPr/>
                    <a:lstStyle/>
                    <a:p>
                      <a:r>
                        <a:rPr lang="en-GB" sz="1400">
                          <a:latin typeface="Arial" panose="020B0604020202020204" pitchFamily="34" charset="0"/>
                          <a:cs typeface="Arial" panose="020B0604020202020204" pitchFamily="34" charset="0"/>
                        </a:rPr>
                        <a:t>Overall Position</a:t>
                      </a:r>
                    </a:p>
                  </a:txBody>
                  <a:tcPr/>
                </a:tc>
                <a:tc>
                  <a:txBody>
                    <a:bodyPr/>
                    <a:lstStyle/>
                    <a:p>
                      <a:r>
                        <a:rPr lang="en-GB" sz="1400">
                          <a:latin typeface="Arial" panose="020B0604020202020204" pitchFamily="34" charset="0"/>
                          <a:cs typeface="Arial" panose="020B0604020202020204" pitchFamily="34" charset="0"/>
                        </a:rPr>
                        <a:t>Progress Achieved</a:t>
                      </a:r>
                    </a:p>
                  </a:txBody>
                  <a:tcPr/>
                </a:tc>
                <a:tc>
                  <a:txBody>
                    <a:bodyPr/>
                    <a:lstStyle/>
                    <a:p>
                      <a:r>
                        <a:rPr lang="en-GB" sz="1400">
                          <a:latin typeface="Arial" panose="020B0604020202020204" pitchFamily="34" charset="0"/>
                          <a:cs typeface="Arial" panose="020B0604020202020204" pitchFamily="34" charset="0"/>
                        </a:rPr>
                        <a:t>Next Steps</a:t>
                      </a:r>
                    </a:p>
                  </a:txBody>
                  <a:tcPr/>
                </a:tc>
                <a:extLst>
                  <a:ext uri="{0D108BD9-81ED-4DB2-BD59-A6C34878D82A}">
                    <a16:rowId xmlns:a16="http://schemas.microsoft.com/office/drawing/2014/main" val="2566474092"/>
                  </a:ext>
                </a:extLst>
              </a:tr>
              <a:tr h="370840">
                <a:tc>
                  <a:txBody>
                    <a:bodyPr/>
                    <a:lstStyle/>
                    <a:p>
                      <a:pPr lvl="0" algn="l">
                        <a:lnSpc>
                          <a:spcPct val="100000"/>
                        </a:lnSpc>
                        <a:spcBef>
                          <a:spcPts val="0"/>
                        </a:spcBef>
                        <a:spcAft>
                          <a:spcPts val="0"/>
                        </a:spcAft>
                        <a:buNone/>
                      </a:pPr>
                      <a:r>
                        <a:rPr lang="en-GB" sz="1400" b="0" i="0" u="none" strike="noStrike" noProof="0">
                          <a:solidFill>
                            <a:srgbClr val="000000"/>
                          </a:solidFill>
                          <a:latin typeface="Arial"/>
                          <a:cs typeface="Arial"/>
                        </a:rPr>
                        <a:t>The force needs to make sure its external scrutiny panels for stop and search and use of force meet often enough and are representative of the local population</a:t>
                      </a:r>
                    </a:p>
                    <a:p>
                      <a:pPr lvl="0">
                        <a:buNone/>
                      </a:pPr>
                      <a:endParaRPr lang="en-GB" sz="1400" b="1" i="0" u="none" strike="noStrike" noProof="0">
                        <a:solidFill>
                          <a:srgbClr val="000000"/>
                        </a:solidFill>
                        <a:latin typeface="Arial"/>
                        <a:cs typeface="Arial"/>
                      </a:endParaRPr>
                    </a:p>
                  </a:txBody>
                  <a:tcPr/>
                </a:tc>
                <a:tc>
                  <a:txBody>
                    <a:bodyPr/>
                    <a:lstStyle/>
                    <a:p>
                      <a:pPr lvl="0" algn="l">
                        <a:lnSpc>
                          <a:spcPct val="100000"/>
                        </a:lnSpc>
                        <a:spcBef>
                          <a:spcPts val="0"/>
                        </a:spcBef>
                        <a:spcAft>
                          <a:spcPts val="0"/>
                        </a:spcAft>
                        <a:buNone/>
                      </a:pPr>
                      <a:r>
                        <a:rPr lang="en-GB" sz="1400" b="0" i="0" u="none" strike="noStrike" noProof="0">
                          <a:solidFill>
                            <a:schemeClr val="tx1"/>
                          </a:solidFill>
                          <a:latin typeface="Arial"/>
                          <a:cs typeface="Arial"/>
                        </a:rPr>
                        <a:t>Chief Superintendent Neighbourhood</a:t>
                      </a:r>
                    </a:p>
                    <a:p>
                      <a:pPr lvl="0">
                        <a:buNone/>
                      </a:pPr>
                      <a:endParaRPr lang="en-GB" sz="1400">
                        <a:latin typeface="Arial"/>
                        <a:cs typeface="Arial"/>
                      </a:endParaRPr>
                    </a:p>
                  </a:txBody>
                  <a:tcPr/>
                </a:tc>
                <a:tc>
                  <a:txBody>
                    <a:bodyPr/>
                    <a:lstStyle/>
                    <a:p>
                      <a:pPr lvl="0" algn="l">
                        <a:lnSpc>
                          <a:spcPct val="100000"/>
                        </a:lnSpc>
                        <a:spcBef>
                          <a:spcPts val="0"/>
                        </a:spcBef>
                        <a:spcAft>
                          <a:spcPts val="0"/>
                        </a:spcAft>
                        <a:buNone/>
                      </a:pPr>
                      <a:r>
                        <a:rPr lang="en-GB" sz="1400" b="0" i="0" u="none" strike="noStrike" noProof="0">
                          <a:solidFill>
                            <a:srgbClr val="000000"/>
                          </a:solidFill>
                          <a:latin typeface="Arial"/>
                          <a:cs typeface="Arial"/>
                        </a:rPr>
                        <a:t>The force has made progress by developing terms of reference, engaging community leads and piloting a lived-experience scrutiny forum involving young persons.</a:t>
                      </a:r>
                      <a:endParaRPr lang="en-US"/>
                    </a:p>
                    <a:p>
                      <a:pPr lvl="0" algn="l">
                        <a:lnSpc>
                          <a:spcPct val="100000"/>
                        </a:lnSpc>
                        <a:spcBef>
                          <a:spcPts val="0"/>
                        </a:spcBef>
                        <a:spcAft>
                          <a:spcPts val="0"/>
                        </a:spcAft>
                        <a:buNone/>
                      </a:pPr>
                      <a:endParaRPr lang="en-GB" sz="1400" b="0" i="0" u="none" strike="noStrike" noProof="0">
                        <a:solidFill>
                          <a:srgbClr val="000000"/>
                        </a:solidFill>
                        <a:latin typeface="Arial"/>
                        <a:cs typeface="Arial"/>
                      </a:endParaRPr>
                    </a:p>
                    <a:p>
                      <a:pPr lvl="0" algn="l">
                        <a:lnSpc>
                          <a:spcPct val="100000"/>
                        </a:lnSpc>
                        <a:spcBef>
                          <a:spcPts val="0"/>
                        </a:spcBef>
                        <a:spcAft>
                          <a:spcPts val="0"/>
                        </a:spcAft>
                        <a:buNone/>
                      </a:pPr>
                      <a:r>
                        <a:rPr lang="en-GB" sz="1400" b="0" i="0" u="none" strike="noStrike" noProof="0">
                          <a:solidFill>
                            <a:srgbClr val="000000"/>
                          </a:solidFill>
                          <a:latin typeface="Arial"/>
                          <a:cs typeface="Arial"/>
                        </a:rPr>
                        <a:t>The other independent external scrutiny panel, chaired by the OPCC continues to meet on a quarterly basis and represented by members of the IAG and other individuals where learning is identified and fed back into force.</a:t>
                      </a:r>
                    </a:p>
                    <a:p>
                      <a:pPr lvl="0" algn="l">
                        <a:lnSpc>
                          <a:spcPct val="100000"/>
                        </a:lnSpc>
                        <a:spcBef>
                          <a:spcPts val="0"/>
                        </a:spcBef>
                        <a:spcAft>
                          <a:spcPts val="0"/>
                        </a:spcAft>
                        <a:buNone/>
                      </a:pPr>
                      <a:r>
                        <a:rPr lang="en-GB" sz="1400" b="0" i="0" u="none" strike="noStrike" noProof="0">
                          <a:solidFill>
                            <a:srgbClr val="000000"/>
                          </a:solidFill>
                          <a:latin typeface="Arial"/>
                          <a:cs typeface="Arial"/>
                        </a:rPr>
                        <a:t>However, the AFI remains open.</a:t>
                      </a:r>
                      <a:endParaRPr lang="en-GB"/>
                    </a:p>
                    <a:p>
                      <a:pPr lvl="0">
                        <a:buNone/>
                      </a:pPr>
                      <a:endParaRPr lang="en-GB" sz="1400" b="0" i="0" u="none" strike="noStrike" noProof="0">
                        <a:solidFill>
                          <a:srgbClr val="000000"/>
                        </a:solidFill>
                        <a:latin typeface="Arial"/>
                        <a:cs typeface="Arial"/>
                      </a:endParaRPr>
                    </a:p>
                  </a:txBody>
                  <a:tcPr/>
                </a:tc>
                <a:tc>
                  <a:txBody>
                    <a:bodyPr/>
                    <a:lstStyle/>
                    <a:p>
                      <a:pPr lvl="0" algn="l">
                        <a:lnSpc>
                          <a:spcPct val="100000"/>
                        </a:lnSpc>
                        <a:spcBef>
                          <a:spcPts val="0"/>
                        </a:spcBef>
                        <a:spcAft>
                          <a:spcPts val="0"/>
                        </a:spcAft>
                        <a:buNone/>
                      </a:pPr>
                      <a:r>
                        <a:rPr lang="en-GB" sz="1400" b="0" i="0" u="none" strike="noStrike" noProof="0">
                          <a:solidFill>
                            <a:schemeClr val="tx1"/>
                          </a:solidFill>
                          <a:latin typeface="Arial"/>
                          <a:cs typeface="Arial"/>
                        </a:rPr>
                        <a:t>Terms of reference have been developed for the external scrutiny panel. Community leads have been engaged, with membership intended to include people with lived experience of police interactions.</a:t>
                      </a:r>
                    </a:p>
                    <a:p>
                      <a:pPr lvl="0" algn="l">
                        <a:lnSpc>
                          <a:spcPct val="100000"/>
                        </a:lnSpc>
                        <a:spcBef>
                          <a:spcPts val="0"/>
                        </a:spcBef>
                        <a:spcAft>
                          <a:spcPts val="0"/>
                        </a:spcAft>
                        <a:buNone/>
                      </a:pPr>
                      <a:endParaRPr lang="en-GB" sz="1400" b="0" i="0" u="none" strike="noStrike" noProof="0">
                        <a:solidFill>
                          <a:schemeClr val="tx1"/>
                        </a:solidFill>
                        <a:latin typeface="Arial"/>
                        <a:cs typeface="Arial"/>
                      </a:endParaRPr>
                    </a:p>
                    <a:p>
                      <a:pPr lvl="0" algn="l">
                        <a:lnSpc>
                          <a:spcPct val="100000"/>
                        </a:lnSpc>
                        <a:spcBef>
                          <a:spcPts val="0"/>
                        </a:spcBef>
                        <a:spcAft>
                          <a:spcPts val="0"/>
                        </a:spcAft>
                        <a:buNone/>
                      </a:pPr>
                      <a:r>
                        <a:rPr lang="en-GB" sz="1400" b="0" i="0" u="none" strike="noStrike" noProof="0">
                          <a:solidFill>
                            <a:schemeClr val="tx1"/>
                          </a:solidFill>
                          <a:latin typeface="Arial"/>
                          <a:cs typeface="Arial"/>
                        </a:rPr>
                        <a:t>A pilot panel took place in Pill, Newport in July, with around 25 young people aged 16–22 attending. The OPCC-chaired panel currently meets quarterly, with plans to increase frequency to every two months.</a:t>
                      </a:r>
                    </a:p>
                    <a:p>
                      <a:pPr lvl="0" algn="l">
                        <a:lnSpc>
                          <a:spcPct val="100000"/>
                        </a:lnSpc>
                        <a:spcBef>
                          <a:spcPts val="0"/>
                        </a:spcBef>
                        <a:spcAft>
                          <a:spcPts val="0"/>
                        </a:spcAft>
                        <a:buNone/>
                      </a:pPr>
                      <a:endParaRPr lang="en-GB" sz="1400" b="0" i="0" u="none" strike="noStrike" noProof="0">
                        <a:solidFill>
                          <a:srgbClr val="243569"/>
                        </a:solidFill>
                        <a:latin typeface="Arial"/>
                        <a:cs typeface="Arial"/>
                      </a:endParaRPr>
                    </a:p>
                  </a:txBody>
                  <a:tcPr/>
                </a:tc>
                <a:tc>
                  <a:txBody>
                    <a:bodyPr/>
                    <a:lstStyle/>
                    <a:p>
                      <a:pPr lvl="0" algn="l">
                        <a:lnSpc>
                          <a:spcPct val="100000"/>
                        </a:lnSpc>
                        <a:spcBef>
                          <a:spcPts val="0"/>
                        </a:spcBef>
                        <a:spcAft>
                          <a:spcPts val="0"/>
                        </a:spcAft>
                        <a:buNone/>
                      </a:pPr>
                      <a:r>
                        <a:rPr lang="en-GB" sz="1400" b="0" i="0" u="none" strike="noStrike" noProof="0">
                          <a:solidFill>
                            <a:schemeClr val="tx1"/>
                          </a:solidFill>
                          <a:latin typeface="Arial"/>
                          <a:cs typeface="Arial"/>
                        </a:rPr>
                        <a:t>Next steps including confirming ongoing panel dates and frequency, expand the pilot approach across Gwent, ensure membership is representative of local communities, evidence scrutiny impact and organisational learning.</a:t>
                      </a:r>
                    </a:p>
                    <a:p>
                      <a:pPr lvl="0" algn="l">
                        <a:lnSpc>
                          <a:spcPct val="100000"/>
                        </a:lnSpc>
                        <a:spcBef>
                          <a:spcPts val="0"/>
                        </a:spcBef>
                        <a:spcAft>
                          <a:spcPts val="0"/>
                        </a:spcAft>
                        <a:buNone/>
                      </a:pPr>
                      <a:endParaRPr lang="en-GB" sz="1400" b="0" i="0" u="none" strike="noStrike" noProof="0">
                        <a:solidFill>
                          <a:schemeClr val="tx1"/>
                        </a:solidFill>
                        <a:latin typeface="Arial"/>
                        <a:cs typeface="Arial"/>
                      </a:endParaRPr>
                    </a:p>
                    <a:p>
                      <a:pPr lvl="0">
                        <a:buNone/>
                      </a:pPr>
                      <a:endParaRPr lang="en-GB" sz="1400">
                        <a:latin typeface="Arial"/>
                        <a:cs typeface="Arial"/>
                      </a:endParaRPr>
                    </a:p>
                  </a:txBody>
                  <a:tcPr/>
                </a:tc>
                <a:extLst>
                  <a:ext uri="{0D108BD9-81ED-4DB2-BD59-A6C34878D82A}">
                    <a16:rowId xmlns:a16="http://schemas.microsoft.com/office/drawing/2014/main" val="3943764242"/>
                  </a:ext>
                </a:extLst>
              </a:tr>
            </a:tbl>
          </a:graphicData>
        </a:graphic>
      </p:graphicFrame>
    </p:spTree>
    <p:extLst>
      <p:ext uri="{BB962C8B-B14F-4D97-AF65-F5344CB8AC3E}">
        <p14:creationId xmlns:p14="http://schemas.microsoft.com/office/powerpoint/2010/main" val="23882772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546698-6DBA-8D77-3590-3D719CA663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F98043-255F-36B5-31B2-801D2E150BC3}"/>
              </a:ext>
            </a:extLst>
          </p:cNvPr>
          <p:cNvSpPr>
            <a:spLocks noGrp="1"/>
          </p:cNvSpPr>
          <p:nvPr>
            <p:ph type="title"/>
          </p:nvPr>
        </p:nvSpPr>
        <p:spPr/>
        <p:txBody>
          <a:bodyPr/>
          <a:lstStyle/>
          <a:p>
            <a:r>
              <a:rPr lang="en-GB"/>
              <a:t>Area for Improvement 4</a:t>
            </a:r>
          </a:p>
        </p:txBody>
      </p:sp>
      <p:graphicFrame>
        <p:nvGraphicFramePr>
          <p:cNvPr id="3" name="Table 2">
            <a:extLst>
              <a:ext uri="{FF2B5EF4-FFF2-40B4-BE49-F238E27FC236}">
                <a16:creationId xmlns:a16="http://schemas.microsoft.com/office/drawing/2014/main" id="{5722428D-6CCB-0AFA-C9B4-F291BC0113FE}"/>
              </a:ext>
            </a:extLst>
          </p:cNvPr>
          <p:cNvGraphicFramePr>
            <a:graphicFrameLocks noGrp="1"/>
          </p:cNvGraphicFramePr>
          <p:nvPr>
            <p:extLst>
              <p:ext uri="{D42A27DB-BD31-4B8C-83A1-F6EECF244321}">
                <p14:modId xmlns:p14="http://schemas.microsoft.com/office/powerpoint/2010/main" val="3664196366"/>
              </p:ext>
            </p:extLst>
          </p:nvPr>
        </p:nvGraphicFramePr>
        <p:xfrm>
          <a:off x="2031999" y="833652"/>
          <a:ext cx="10072175" cy="4729480"/>
        </p:xfrm>
        <a:graphic>
          <a:graphicData uri="http://schemas.openxmlformats.org/drawingml/2006/table">
            <a:tbl>
              <a:tblPr firstRow="1" bandRow="1">
                <a:tableStyleId>{5C22544A-7EE6-4342-B048-85BDC9FD1C3A}</a:tableStyleId>
              </a:tblPr>
              <a:tblGrid>
                <a:gridCol w="1420118">
                  <a:extLst>
                    <a:ext uri="{9D8B030D-6E8A-4147-A177-3AD203B41FA5}">
                      <a16:colId xmlns:a16="http://schemas.microsoft.com/office/drawing/2014/main" val="3673603327"/>
                    </a:ext>
                  </a:extLst>
                </a:gridCol>
                <a:gridCol w="1489753">
                  <a:extLst>
                    <a:ext uri="{9D8B030D-6E8A-4147-A177-3AD203B41FA5}">
                      <a16:colId xmlns:a16="http://schemas.microsoft.com/office/drawing/2014/main" val="3829461736"/>
                    </a:ext>
                  </a:extLst>
                </a:gridCol>
                <a:gridCol w="2270588">
                  <a:extLst>
                    <a:ext uri="{9D8B030D-6E8A-4147-A177-3AD203B41FA5}">
                      <a16:colId xmlns:a16="http://schemas.microsoft.com/office/drawing/2014/main" val="2669429592"/>
                    </a:ext>
                  </a:extLst>
                </a:gridCol>
                <a:gridCol w="2363057">
                  <a:extLst>
                    <a:ext uri="{9D8B030D-6E8A-4147-A177-3AD203B41FA5}">
                      <a16:colId xmlns:a16="http://schemas.microsoft.com/office/drawing/2014/main" val="1092472654"/>
                    </a:ext>
                  </a:extLst>
                </a:gridCol>
                <a:gridCol w="2528659">
                  <a:extLst>
                    <a:ext uri="{9D8B030D-6E8A-4147-A177-3AD203B41FA5}">
                      <a16:colId xmlns:a16="http://schemas.microsoft.com/office/drawing/2014/main" val="339730294"/>
                    </a:ext>
                  </a:extLst>
                </a:gridCol>
              </a:tblGrid>
              <a:tr h="370840">
                <a:tc>
                  <a:txBody>
                    <a:bodyPr/>
                    <a:lstStyle/>
                    <a:p>
                      <a:r>
                        <a:rPr lang="en-GB" sz="1400">
                          <a:latin typeface="Arial" panose="020B0604020202020204" pitchFamily="34" charset="0"/>
                          <a:cs typeface="Arial" panose="020B0604020202020204" pitchFamily="34" charset="0"/>
                        </a:rPr>
                        <a:t>AFI</a:t>
                      </a:r>
                    </a:p>
                  </a:txBody>
                  <a:tcPr/>
                </a:tc>
                <a:tc>
                  <a:txBody>
                    <a:bodyPr/>
                    <a:lstStyle/>
                    <a:p>
                      <a:r>
                        <a:rPr lang="en-GB" sz="1400">
                          <a:latin typeface="Arial" panose="020B0604020202020204" pitchFamily="34" charset="0"/>
                          <a:cs typeface="Arial" panose="020B0604020202020204" pitchFamily="34" charset="0"/>
                        </a:rPr>
                        <a:t>Owner</a:t>
                      </a:r>
                    </a:p>
                  </a:txBody>
                  <a:tcPr/>
                </a:tc>
                <a:tc>
                  <a:txBody>
                    <a:bodyPr/>
                    <a:lstStyle/>
                    <a:p>
                      <a:r>
                        <a:rPr lang="en-GB" sz="1400">
                          <a:latin typeface="Arial" panose="020B0604020202020204" pitchFamily="34" charset="0"/>
                          <a:cs typeface="Arial" panose="020B0604020202020204" pitchFamily="34" charset="0"/>
                        </a:rPr>
                        <a:t>Overall Position</a:t>
                      </a:r>
                    </a:p>
                  </a:txBody>
                  <a:tcPr/>
                </a:tc>
                <a:tc>
                  <a:txBody>
                    <a:bodyPr/>
                    <a:lstStyle/>
                    <a:p>
                      <a:r>
                        <a:rPr lang="en-GB" sz="1400">
                          <a:latin typeface="Arial" panose="020B0604020202020204" pitchFamily="34" charset="0"/>
                          <a:cs typeface="Arial" panose="020B0604020202020204" pitchFamily="34" charset="0"/>
                        </a:rPr>
                        <a:t>Progress Achieved</a:t>
                      </a:r>
                    </a:p>
                  </a:txBody>
                  <a:tcPr/>
                </a:tc>
                <a:tc>
                  <a:txBody>
                    <a:bodyPr/>
                    <a:lstStyle/>
                    <a:p>
                      <a:r>
                        <a:rPr lang="en-GB" sz="1400">
                          <a:latin typeface="Arial" panose="020B0604020202020204" pitchFamily="34" charset="0"/>
                          <a:cs typeface="Arial" panose="020B0604020202020204" pitchFamily="34" charset="0"/>
                        </a:rPr>
                        <a:t>Next Steps</a:t>
                      </a:r>
                    </a:p>
                  </a:txBody>
                  <a:tcPr/>
                </a:tc>
                <a:extLst>
                  <a:ext uri="{0D108BD9-81ED-4DB2-BD59-A6C34878D82A}">
                    <a16:rowId xmlns:a16="http://schemas.microsoft.com/office/drawing/2014/main" val="2566474092"/>
                  </a:ext>
                </a:extLst>
              </a:tr>
              <a:tr h="370840">
                <a:tc>
                  <a:txBody>
                    <a:bodyPr/>
                    <a:lstStyle/>
                    <a:p>
                      <a:pPr lvl="0">
                        <a:buNone/>
                      </a:pPr>
                      <a:r>
                        <a:rPr lang="en-GB" sz="1400" b="0" i="0" u="none" strike="noStrike" noProof="0">
                          <a:solidFill>
                            <a:srgbClr val="000000"/>
                          </a:solidFill>
                          <a:latin typeface="Arial" panose="020B0604020202020204" pitchFamily="34" charset="0"/>
                          <a:cs typeface="Arial" panose="020B0604020202020204" pitchFamily="34" charset="0"/>
                        </a:rPr>
                        <a:t>The force should make sure its neighbourhood policing model is sustainable to achieve positive long-term solutions to community problems.</a:t>
                      </a:r>
                    </a:p>
                  </a:txBody>
                  <a:tcPr/>
                </a:tc>
                <a:tc>
                  <a:txBody>
                    <a:bodyPr/>
                    <a:lstStyle/>
                    <a:p>
                      <a:pPr lvl="0" algn="l">
                        <a:lnSpc>
                          <a:spcPct val="100000"/>
                        </a:lnSpc>
                        <a:spcBef>
                          <a:spcPts val="0"/>
                        </a:spcBef>
                        <a:spcAft>
                          <a:spcPts val="0"/>
                        </a:spcAft>
                        <a:buNone/>
                      </a:pPr>
                      <a:r>
                        <a:rPr lang="en-GB" sz="1400" b="0" i="0" u="none" strike="noStrike" noProof="0">
                          <a:solidFill>
                            <a:schemeClr val="tx1"/>
                          </a:solidFill>
                          <a:latin typeface="Arial" panose="020B0604020202020204" pitchFamily="34" charset="0"/>
                          <a:cs typeface="Arial" panose="020B0604020202020204" pitchFamily="34" charset="0"/>
                        </a:rPr>
                        <a:t>Chief Superintendent Neighbourhood</a:t>
                      </a:r>
                    </a:p>
                    <a:p>
                      <a:pPr lvl="0">
                        <a:buNone/>
                      </a:pPr>
                      <a:endParaRPr lang="en-GB" sz="1400">
                        <a:latin typeface="Arial" panose="020B0604020202020204" pitchFamily="34" charset="0"/>
                        <a:cs typeface="Arial" panose="020B0604020202020204" pitchFamily="34" charset="0"/>
                      </a:endParaRPr>
                    </a:p>
                    <a:p>
                      <a:endParaRPr lang="en-GB" sz="1400">
                        <a:latin typeface="Arial" panose="020B0604020202020204" pitchFamily="34" charset="0"/>
                        <a:cs typeface="Arial" panose="020B0604020202020204" pitchFamily="34" charset="0"/>
                      </a:endParaRPr>
                    </a:p>
                  </a:txBody>
                  <a:tcPr/>
                </a:tc>
                <a:tc>
                  <a:txBody>
                    <a:bodyPr/>
                    <a:lstStyle/>
                    <a:p>
                      <a:pPr lvl="0">
                        <a:buNone/>
                      </a:pPr>
                      <a:r>
                        <a:rPr lang="en-GB" sz="1400" b="0" i="0" u="none" strike="noStrike" noProof="0">
                          <a:solidFill>
                            <a:srgbClr val="000000"/>
                          </a:solidFill>
                          <a:latin typeface="Arial" panose="020B0604020202020204" pitchFamily="34" charset="0"/>
                          <a:cs typeface="Arial" panose="020B0604020202020204" pitchFamily="34" charset="0"/>
                        </a:rPr>
                        <a:t>The force has made progress through improved governance, abstraction monitoring and problem-solving support. However, the AFI remains open.</a:t>
                      </a:r>
                    </a:p>
                  </a:txBody>
                  <a:tcPr/>
                </a:tc>
                <a:tc>
                  <a:txBody>
                    <a:bodyPr/>
                    <a:lstStyle/>
                    <a:p>
                      <a:pPr lvl="0" algn="l">
                        <a:lnSpc>
                          <a:spcPct val="100000"/>
                        </a:lnSpc>
                        <a:spcBef>
                          <a:spcPts val="0"/>
                        </a:spcBef>
                        <a:spcAft>
                          <a:spcPts val="0"/>
                        </a:spcAft>
                        <a:buNone/>
                      </a:pPr>
                      <a:r>
                        <a:rPr lang="en-GB" sz="1400" b="0" i="0" u="none" strike="noStrike" noProof="0">
                          <a:latin typeface="Arial" panose="020B0604020202020204" pitchFamily="34" charset="0"/>
                          <a:cs typeface="Arial" panose="020B0604020202020204" pitchFamily="34" charset="0"/>
                        </a:rPr>
                        <a:t>An abstraction policy is in place, with abstractions recorded through Neighbourhood Matters and reported to Engagement Board.</a:t>
                      </a:r>
                      <a:endParaRPr lang="en-GB" sz="1400" b="1" i="0" u="none" strike="noStrike" noProof="0">
                        <a:latin typeface="Arial" panose="020B0604020202020204" pitchFamily="34" charset="0"/>
                        <a:cs typeface="Arial" panose="020B0604020202020204" pitchFamily="34" charset="0"/>
                      </a:endParaRPr>
                    </a:p>
                    <a:p>
                      <a:pPr lvl="0" algn="l">
                        <a:lnSpc>
                          <a:spcPct val="100000"/>
                        </a:lnSpc>
                        <a:spcBef>
                          <a:spcPts val="0"/>
                        </a:spcBef>
                        <a:spcAft>
                          <a:spcPts val="0"/>
                        </a:spcAft>
                        <a:buNone/>
                      </a:pPr>
                      <a:endParaRPr lang="en-GB" sz="1400" b="1" i="0" u="none" strike="noStrike" noProof="0">
                        <a:latin typeface="Arial" panose="020B0604020202020204" pitchFamily="34" charset="0"/>
                        <a:cs typeface="Arial" panose="020B0604020202020204" pitchFamily="34" charset="0"/>
                      </a:endParaRPr>
                    </a:p>
                    <a:p>
                      <a:pPr lvl="0" algn="l">
                        <a:lnSpc>
                          <a:spcPct val="100000"/>
                        </a:lnSpc>
                        <a:spcBef>
                          <a:spcPts val="0"/>
                        </a:spcBef>
                        <a:spcAft>
                          <a:spcPts val="0"/>
                        </a:spcAft>
                        <a:buNone/>
                      </a:pPr>
                      <a:r>
                        <a:rPr lang="en-GB" sz="1400" b="0" i="0" u="none" strike="noStrike" noProof="0">
                          <a:latin typeface="Arial"/>
                          <a:cs typeface="Arial"/>
                        </a:rPr>
                        <a:t>The Neighbourhood Strategy is in place. Governance is supported through the Engaged Neighbourhoods monthly meeting which is chaired at Chief Superintendent level.</a:t>
                      </a:r>
                      <a:endParaRPr lang="en-GB" sz="1400" b="1" i="0" u="none" strike="noStrike" noProof="0">
                        <a:latin typeface="Arial"/>
                        <a:cs typeface="Arial"/>
                      </a:endParaRPr>
                    </a:p>
                    <a:p>
                      <a:pPr lvl="0" algn="l">
                        <a:lnSpc>
                          <a:spcPct val="100000"/>
                        </a:lnSpc>
                        <a:spcBef>
                          <a:spcPts val="0"/>
                        </a:spcBef>
                        <a:spcAft>
                          <a:spcPts val="0"/>
                        </a:spcAft>
                        <a:buNone/>
                      </a:pPr>
                      <a:endParaRPr lang="en-GB" sz="1400" b="1" i="0" u="none" strike="noStrike" noProof="0">
                        <a:latin typeface="Arial" panose="020B0604020202020204" pitchFamily="34" charset="0"/>
                        <a:cs typeface="Arial" panose="020B0604020202020204" pitchFamily="34" charset="0"/>
                      </a:endParaRPr>
                    </a:p>
                    <a:p>
                      <a:pPr lvl="0" algn="l">
                        <a:lnSpc>
                          <a:spcPct val="100000"/>
                        </a:lnSpc>
                        <a:spcBef>
                          <a:spcPts val="0"/>
                        </a:spcBef>
                        <a:spcAft>
                          <a:spcPts val="0"/>
                        </a:spcAft>
                        <a:buNone/>
                      </a:pPr>
                      <a:r>
                        <a:rPr lang="en-GB" sz="1400" b="0" i="0" u="none" strike="noStrike" noProof="0">
                          <a:latin typeface="Arial" panose="020B0604020202020204" pitchFamily="34" charset="0"/>
                          <a:cs typeface="Arial" panose="020B0604020202020204" pitchFamily="34" charset="0"/>
                        </a:rPr>
                        <a:t>Abstraction monitoring has improved, with hours lost captured and broken down by abstraction type.</a:t>
                      </a:r>
                      <a:endParaRPr lang="en-GB" sz="1400">
                        <a:latin typeface="Arial" panose="020B0604020202020204" pitchFamily="34" charset="0"/>
                        <a:cs typeface="Arial" panose="020B0604020202020204" pitchFamily="34" charset="0"/>
                      </a:endParaRPr>
                    </a:p>
                    <a:p>
                      <a:pPr lvl="0">
                        <a:buNone/>
                      </a:pPr>
                      <a:endParaRPr lang="en-GB" sz="1400">
                        <a:latin typeface="Arial" panose="020B0604020202020204" pitchFamily="34" charset="0"/>
                        <a:cs typeface="Arial" panose="020B0604020202020204" pitchFamily="34" charset="0"/>
                      </a:endParaRPr>
                    </a:p>
                  </a:txBody>
                  <a:tcPr/>
                </a:tc>
                <a:tc>
                  <a:txBody>
                    <a:bodyPr/>
                    <a:lstStyle/>
                    <a:p>
                      <a:pPr lvl="0" algn="l">
                        <a:lnSpc>
                          <a:spcPct val="100000"/>
                        </a:lnSpc>
                        <a:spcBef>
                          <a:spcPts val="0"/>
                        </a:spcBef>
                        <a:spcAft>
                          <a:spcPts val="0"/>
                        </a:spcAft>
                        <a:buNone/>
                      </a:pPr>
                      <a:r>
                        <a:rPr lang="en-GB" sz="1400" b="0" i="0" u="none" strike="noStrike" noProof="0">
                          <a:latin typeface="Arial" panose="020B0604020202020204" pitchFamily="34" charset="0"/>
                          <a:cs typeface="Arial" panose="020B0604020202020204" pitchFamily="34" charset="0"/>
                        </a:rPr>
                        <a:t>The force will continue to monitor abstractions and their impact on capacity and embed the Neighbourhood Policing Guarantee and uplift programme.</a:t>
                      </a:r>
                      <a:endParaRPr lang="en-GB" sz="1400">
                        <a:latin typeface="Arial" panose="020B0604020202020204" pitchFamily="34" charset="0"/>
                        <a:cs typeface="Arial" panose="020B0604020202020204" pitchFamily="34" charset="0"/>
                      </a:endParaRPr>
                    </a:p>
                    <a:p>
                      <a:pPr lvl="0">
                        <a:buNone/>
                      </a:pPr>
                      <a:endParaRPr lang="en-GB" sz="14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943764242"/>
                  </a:ext>
                </a:extLst>
              </a:tr>
            </a:tbl>
          </a:graphicData>
        </a:graphic>
      </p:graphicFrame>
    </p:spTree>
    <p:extLst>
      <p:ext uri="{BB962C8B-B14F-4D97-AF65-F5344CB8AC3E}">
        <p14:creationId xmlns:p14="http://schemas.microsoft.com/office/powerpoint/2010/main" val="25717020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F3C86-863C-A995-BD57-5698A0D456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98F70E-3891-B7AA-B913-DEDFD9E478B9}"/>
              </a:ext>
            </a:extLst>
          </p:cNvPr>
          <p:cNvSpPr>
            <a:spLocks noGrp="1"/>
          </p:cNvSpPr>
          <p:nvPr>
            <p:ph type="title"/>
          </p:nvPr>
        </p:nvSpPr>
        <p:spPr/>
        <p:txBody>
          <a:bodyPr/>
          <a:lstStyle/>
          <a:p>
            <a:r>
              <a:rPr lang="en-GB">
                <a:latin typeface="Arial"/>
                <a:cs typeface="Arial"/>
              </a:rPr>
              <a:t>Area for Improvement 5</a:t>
            </a:r>
            <a:endParaRPr lang="en-GB"/>
          </a:p>
        </p:txBody>
      </p:sp>
      <p:graphicFrame>
        <p:nvGraphicFramePr>
          <p:cNvPr id="3" name="Table 2">
            <a:extLst>
              <a:ext uri="{FF2B5EF4-FFF2-40B4-BE49-F238E27FC236}">
                <a16:creationId xmlns:a16="http://schemas.microsoft.com/office/drawing/2014/main" id="{5B1ED239-4017-004A-2F66-4D489F7A8D70}"/>
              </a:ext>
            </a:extLst>
          </p:cNvPr>
          <p:cNvGraphicFramePr>
            <a:graphicFrameLocks noGrp="1"/>
          </p:cNvGraphicFramePr>
          <p:nvPr>
            <p:extLst>
              <p:ext uri="{D42A27DB-BD31-4B8C-83A1-F6EECF244321}">
                <p14:modId xmlns:p14="http://schemas.microsoft.com/office/powerpoint/2010/main" val="1854002154"/>
              </p:ext>
            </p:extLst>
          </p:nvPr>
        </p:nvGraphicFramePr>
        <p:xfrm>
          <a:off x="2031999" y="833652"/>
          <a:ext cx="10072175" cy="5582920"/>
        </p:xfrm>
        <a:graphic>
          <a:graphicData uri="http://schemas.openxmlformats.org/drawingml/2006/table">
            <a:tbl>
              <a:tblPr firstRow="1" bandRow="1">
                <a:tableStyleId>{5C22544A-7EE6-4342-B048-85BDC9FD1C3A}</a:tableStyleId>
              </a:tblPr>
              <a:tblGrid>
                <a:gridCol w="1420118">
                  <a:extLst>
                    <a:ext uri="{9D8B030D-6E8A-4147-A177-3AD203B41FA5}">
                      <a16:colId xmlns:a16="http://schemas.microsoft.com/office/drawing/2014/main" val="3673603327"/>
                    </a:ext>
                  </a:extLst>
                </a:gridCol>
                <a:gridCol w="1489753">
                  <a:extLst>
                    <a:ext uri="{9D8B030D-6E8A-4147-A177-3AD203B41FA5}">
                      <a16:colId xmlns:a16="http://schemas.microsoft.com/office/drawing/2014/main" val="3829461736"/>
                    </a:ext>
                  </a:extLst>
                </a:gridCol>
                <a:gridCol w="2270588">
                  <a:extLst>
                    <a:ext uri="{9D8B030D-6E8A-4147-A177-3AD203B41FA5}">
                      <a16:colId xmlns:a16="http://schemas.microsoft.com/office/drawing/2014/main" val="2669429592"/>
                    </a:ext>
                  </a:extLst>
                </a:gridCol>
                <a:gridCol w="2363057">
                  <a:extLst>
                    <a:ext uri="{9D8B030D-6E8A-4147-A177-3AD203B41FA5}">
                      <a16:colId xmlns:a16="http://schemas.microsoft.com/office/drawing/2014/main" val="1092472654"/>
                    </a:ext>
                  </a:extLst>
                </a:gridCol>
                <a:gridCol w="2528659">
                  <a:extLst>
                    <a:ext uri="{9D8B030D-6E8A-4147-A177-3AD203B41FA5}">
                      <a16:colId xmlns:a16="http://schemas.microsoft.com/office/drawing/2014/main" val="339730294"/>
                    </a:ext>
                  </a:extLst>
                </a:gridCol>
              </a:tblGrid>
              <a:tr h="370840">
                <a:tc>
                  <a:txBody>
                    <a:bodyPr/>
                    <a:lstStyle/>
                    <a:p>
                      <a:r>
                        <a:rPr lang="en-GB" sz="1400">
                          <a:latin typeface="Arial" panose="020B0604020202020204" pitchFamily="34" charset="0"/>
                          <a:cs typeface="Arial" panose="020B0604020202020204" pitchFamily="34" charset="0"/>
                        </a:rPr>
                        <a:t>AFI</a:t>
                      </a:r>
                    </a:p>
                  </a:txBody>
                  <a:tcPr/>
                </a:tc>
                <a:tc>
                  <a:txBody>
                    <a:bodyPr/>
                    <a:lstStyle/>
                    <a:p>
                      <a:r>
                        <a:rPr lang="en-GB" sz="1400">
                          <a:latin typeface="Arial" panose="020B0604020202020204" pitchFamily="34" charset="0"/>
                          <a:cs typeface="Arial" panose="020B0604020202020204" pitchFamily="34" charset="0"/>
                        </a:rPr>
                        <a:t>Owner</a:t>
                      </a:r>
                    </a:p>
                  </a:txBody>
                  <a:tcPr/>
                </a:tc>
                <a:tc>
                  <a:txBody>
                    <a:bodyPr/>
                    <a:lstStyle/>
                    <a:p>
                      <a:r>
                        <a:rPr lang="en-GB" sz="1400">
                          <a:latin typeface="Arial" panose="020B0604020202020204" pitchFamily="34" charset="0"/>
                          <a:cs typeface="Arial" panose="020B0604020202020204" pitchFamily="34" charset="0"/>
                        </a:rPr>
                        <a:t>Overall Position</a:t>
                      </a:r>
                    </a:p>
                  </a:txBody>
                  <a:tcPr/>
                </a:tc>
                <a:tc>
                  <a:txBody>
                    <a:bodyPr/>
                    <a:lstStyle/>
                    <a:p>
                      <a:r>
                        <a:rPr lang="en-GB" sz="1400">
                          <a:latin typeface="Arial" panose="020B0604020202020204" pitchFamily="34" charset="0"/>
                          <a:cs typeface="Arial" panose="020B0604020202020204" pitchFamily="34" charset="0"/>
                        </a:rPr>
                        <a:t>Progress Achieved</a:t>
                      </a:r>
                    </a:p>
                  </a:txBody>
                  <a:tcPr/>
                </a:tc>
                <a:tc>
                  <a:txBody>
                    <a:bodyPr/>
                    <a:lstStyle/>
                    <a:p>
                      <a:r>
                        <a:rPr lang="en-GB" sz="1400">
                          <a:latin typeface="Arial" panose="020B0604020202020204" pitchFamily="34" charset="0"/>
                          <a:cs typeface="Arial" panose="020B0604020202020204" pitchFamily="34" charset="0"/>
                        </a:rPr>
                        <a:t>Next Steps</a:t>
                      </a:r>
                    </a:p>
                  </a:txBody>
                  <a:tcPr/>
                </a:tc>
                <a:extLst>
                  <a:ext uri="{0D108BD9-81ED-4DB2-BD59-A6C34878D82A}">
                    <a16:rowId xmlns:a16="http://schemas.microsoft.com/office/drawing/2014/main" val="2566474092"/>
                  </a:ext>
                </a:extLst>
              </a:tr>
              <a:tr h="370840">
                <a:tc>
                  <a:txBody>
                    <a:bodyPr/>
                    <a:lstStyle/>
                    <a:p>
                      <a:pPr lvl="0">
                        <a:buNone/>
                      </a:pPr>
                      <a:r>
                        <a:rPr lang="en-GB" sz="1400" b="0" i="0" u="none" strike="noStrike" noProof="0">
                          <a:solidFill>
                            <a:srgbClr val="000000"/>
                          </a:solidFill>
                          <a:latin typeface="Arial" panose="020B0604020202020204" pitchFamily="34" charset="0"/>
                          <a:cs typeface="Arial" panose="020B0604020202020204" pitchFamily="34" charset="0"/>
                        </a:rPr>
                        <a:t>The force’s systems and management processes need to support effective problem-solving</a:t>
                      </a:r>
                    </a:p>
                  </a:txBody>
                  <a:tcPr/>
                </a:tc>
                <a:tc>
                  <a:txBody>
                    <a:bodyPr/>
                    <a:lstStyle/>
                    <a:p>
                      <a:pPr lvl="0" algn="l">
                        <a:lnSpc>
                          <a:spcPct val="100000"/>
                        </a:lnSpc>
                        <a:spcBef>
                          <a:spcPts val="0"/>
                        </a:spcBef>
                        <a:spcAft>
                          <a:spcPts val="0"/>
                        </a:spcAft>
                        <a:buNone/>
                      </a:pPr>
                      <a:r>
                        <a:rPr lang="en-GB" sz="1400" b="0" i="0" u="none" strike="noStrike" noProof="0">
                          <a:solidFill>
                            <a:schemeClr val="tx1"/>
                          </a:solidFill>
                          <a:latin typeface="Arial" panose="020B0604020202020204" pitchFamily="34" charset="0"/>
                          <a:cs typeface="Arial" panose="020B0604020202020204" pitchFamily="34" charset="0"/>
                        </a:rPr>
                        <a:t>Chief Superintendent Neighbourhood</a:t>
                      </a:r>
                    </a:p>
                    <a:p>
                      <a:pPr lvl="0">
                        <a:buNone/>
                      </a:pPr>
                      <a:endParaRPr lang="en-GB" sz="1400">
                        <a:latin typeface="Arial" panose="020B0604020202020204" pitchFamily="34" charset="0"/>
                        <a:cs typeface="Arial" panose="020B0604020202020204" pitchFamily="34" charset="0"/>
                      </a:endParaRPr>
                    </a:p>
                    <a:p>
                      <a:endParaRPr lang="en-GB" sz="1400">
                        <a:latin typeface="Arial" panose="020B0604020202020204" pitchFamily="34" charset="0"/>
                        <a:cs typeface="Arial" panose="020B0604020202020204" pitchFamily="34" charset="0"/>
                      </a:endParaRPr>
                    </a:p>
                  </a:txBody>
                  <a:tcPr/>
                </a:tc>
                <a:tc>
                  <a:txBody>
                    <a:bodyPr/>
                    <a:lstStyle/>
                    <a:p>
                      <a:pPr lvl="0">
                        <a:buNone/>
                      </a:pPr>
                      <a:r>
                        <a:rPr lang="en-GB" sz="1400" b="0" i="0" u="none" strike="noStrike" noProof="0">
                          <a:solidFill>
                            <a:srgbClr val="000000"/>
                          </a:solidFill>
                          <a:latin typeface="Arial" panose="020B0604020202020204" pitchFamily="34" charset="0"/>
                          <a:cs typeface="Arial" panose="020B0604020202020204" pitchFamily="34" charset="0"/>
                        </a:rPr>
                        <a:t>The force has made progress through dedicated coordination, training, audits and governance. However, the AFI remains open.</a:t>
                      </a:r>
                    </a:p>
                  </a:txBody>
                  <a:tcPr/>
                </a:tc>
                <a:tc>
                  <a:txBody>
                    <a:bodyPr/>
                    <a:lstStyle/>
                    <a:p>
                      <a:pPr lvl="0" algn="l">
                        <a:lnSpc>
                          <a:spcPct val="100000"/>
                        </a:lnSpc>
                        <a:spcBef>
                          <a:spcPts val="0"/>
                        </a:spcBef>
                        <a:spcAft>
                          <a:spcPts val="0"/>
                        </a:spcAft>
                        <a:buNone/>
                      </a:pPr>
                      <a:r>
                        <a:rPr lang="en-GB" sz="1400" b="0" i="0" u="none" strike="noStrike" noProof="0">
                          <a:latin typeface="Arial" panose="020B0604020202020204" pitchFamily="34" charset="0"/>
                          <a:cs typeface="Arial" panose="020B0604020202020204" pitchFamily="34" charset="0"/>
                        </a:rPr>
                        <a:t>Problem-solving oversight has been strengthened through a dedicated Problem-Oriented Policing (POP) Coordinator, monthly reviews and quarterly Governance and Assurance reviews.</a:t>
                      </a:r>
                      <a:endParaRPr lang="en-GB" sz="1400" b="1" i="0" u="none" strike="noStrike" noProof="0">
                        <a:latin typeface="Arial" panose="020B0604020202020204" pitchFamily="34" charset="0"/>
                        <a:cs typeface="Arial" panose="020B0604020202020204" pitchFamily="34" charset="0"/>
                      </a:endParaRPr>
                    </a:p>
                    <a:p>
                      <a:pPr lvl="0" algn="l">
                        <a:lnSpc>
                          <a:spcPct val="100000"/>
                        </a:lnSpc>
                        <a:spcBef>
                          <a:spcPts val="0"/>
                        </a:spcBef>
                        <a:spcAft>
                          <a:spcPts val="0"/>
                        </a:spcAft>
                        <a:buNone/>
                      </a:pPr>
                      <a:endParaRPr lang="en-GB" sz="1400" b="1" i="0" u="none" strike="noStrike" noProof="0">
                        <a:latin typeface="Arial" panose="020B0604020202020204" pitchFamily="34" charset="0"/>
                        <a:cs typeface="Arial" panose="020B0604020202020204" pitchFamily="34" charset="0"/>
                      </a:endParaRPr>
                    </a:p>
                    <a:p>
                      <a:pPr lvl="0" algn="l">
                        <a:lnSpc>
                          <a:spcPct val="100000"/>
                        </a:lnSpc>
                        <a:spcBef>
                          <a:spcPts val="0"/>
                        </a:spcBef>
                        <a:spcAft>
                          <a:spcPts val="0"/>
                        </a:spcAft>
                        <a:buNone/>
                      </a:pPr>
                      <a:r>
                        <a:rPr lang="en-GB" sz="1400" b="0" i="0" u="none" strike="noStrike" noProof="0">
                          <a:latin typeface="Arial"/>
                          <a:cs typeface="Arial"/>
                        </a:rPr>
                        <a:t>POP activity is reported into the Engaged Neighbourhoods meeting, and Neighbourhood Policing Programme (NPP) 2 training has commenced. Problem-solving training is also being delivered to officers, staff and partner agencies.</a:t>
                      </a:r>
                    </a:p>
                    <a:p>
                      <a:pPr lvl="0" algn="l">
                        <a:lnSpc>
                          <a:spcPct val="100000"/>
                        </a:lnSpc>
                        <a:spcBef>
                          <a:spcPts val="0"/>
                        </a:spcBef>
                        <a:spcAft>
                          <a:spcPts val="0"/>
                        </a:spcAft>
                        <a:buNone/>
                      </a:pPr>
                      <a:endParaRPr lang="en-GB" sz="1400" b="0" i="0" u="none" strike="noStrike" noProof="0">
                        <a:latin typeface="Arial" panose="020B0604020202020204" pitchFamily="34" charset="0"/>
                        <a:cs typeface="Arial" panose="020B0604020202020204" pitchFamily="34" charset="0"/>
                      </a:endParaRPr>
                    </a:p>
                    <a:p>
                      <a:pPr lvl="0" algn="l">
                        <a:lnSpc>
                          <a:spcPct val="100000"/>
                        </a:lnSpc>
                        <a:spcBef>
                          <a:spcPts val="0"/>
                        </a:spcBef>
                        <a:spcAft>
                          <a:spcPts val="0"/>
                        </a:spcAft>
                        <a:buNone/>
                      </a:pPr>
                      <a:r>
                        <a:rPr lang="en-GB" sz="1400" b="0" i="0" u="none" strike="noStrike" noProof="0">
                          <a:latin typeface="Arial" panose="020B0604020202020204" pitchFamily="34" charset="0"/>
                          <a:cs typeface="Arial" panose="020B0604020202020204" pitchFamily="34" charset="0"/>
                        </a:rPr>
                        <a:t>Governance has improved through monthly tracking, audits and senior oversight.</a:t>
                      </a:r>
                      <a:endParaRPr lang="en-GB" sz="1400" b="1" i="0" u="none" strike="noStrike" noProof="0">
                        <a:latin typeface="Arial" panose="020B0604020202020204" pitchFamily="34" charset="0"/>
                        <a:cs typeface="Arial" panose="020B0604020202020204" pitchFamily="34" charset="0"/>
                      </a:endParaRPr>
                    </a:p>
                  </a:txBody>
                  <a:tcPr/>
                </a:tc>
                <a:tc>
                  <a:txBody>
                    <a:bodyPr/>
                    <a:lstStyle/>
                    <a:p>
                      <a:pPr lvl="0" algn="l">
                        <a:lnSpc>
                          <a:spcPct val="100000"/>
                        </a:lnSpc>
                        <a:spcBef>
                          <a:spcPts val="0"/>
                        </a:spcBef>
                        <a:spcAft>
                          <a:spcPts val="0"/>
                        </a:spcAft>
                        <a:buNone/>
                      </a:pPr>
                      <a:r>
                        <a:rPr lang="en-GB" sz="1400" b="0" i="0" u="none" strike="noStrike" noProof="0">
                          <a:latin typeface="Arial" panose="020B0604020202020204" pitchFamily="34" charset="0"/>
                          <a:cs typeface="Arial" panose="020B0604020202020204" pitchFamily="34" charset="0"/>
                        </a:rPr>
                        <a:t>The force will continue to improve consistency in POP plan ownership, reviews and supervisory oversight, continue monthly and quarterly review arrangements and sharing good practice </a:t>
                      </a:r>
                      <a:r>
                        <a:rPr lang="en-GB" sz="1400" b="0" i="0" u="none" strike="noStrike" noProof="0">
                          <a:solidFill>
                            <a:srgbClr val="000000"/>
                          </a:solidFill>
                          <a:latin typeface="Arial" panose="020B0604020202020204" pitchFamily="34" charset="0"/>
                          <a:cs typeface="Arial" panose="020B0604020202020204" pitchFamily="34" charset="0"/>
                        </a:rPr>
                        <a:t>and learning across teams.</a:t>
                      </a:r>
                      <a:endParaRPr lang="en-GB" sz="1400">
                        <a:latin typeface="Arial" panose="020B0604020202020204" pitchFamily="34" charset="0"/>
                        <a:cs typeface="Arial" panose="020B0604020202020204" pitchFamily="34" charset="0"/>
                      </a:endParaRPr>
                    </a:p>
                    <a:p>
                      <a:pPr lvl="0">
                        <a:buNone/>
                      </a:pPr>
                      <a:endParaRPr lang="en-GB" sz="14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943764242"/>
                  </a:ext>
                </a:extLst>
              </a:tr>
            </a:tbl>
          </a:graphicData>
        </a:graphic>
      </p:graphicFrame>
    </p:spTree>
    <p:extLst>
      <p:ext uri="{BB962C8B-B14F-4D97-AF65-F5344CB8AC3E}">
        <p14:creationId xmlns:p14="http://schemas.microsoft.com/office/powerpoint/2010/main" val="33764546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4C3EA8-4270-1A30-4159-4E225FD211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5D1093-32DD-DD4C-C744-6251F79B5A7D}"/>
              </a:ext>
            </a:extLst>
          </p:cNvPr>
          <p:cNvSpPr>
            <a:spLocks noGrp="1"/>
          </p:cNvSpPr>
          <p:nvPr>
            <p:ph type="title"/>
          </p:nvPr>
        </p:nvSpPr>
        <p:spPr/>
        <p:txBody>
          <a:bodyPr/>
          <a:lstStyle/>
          <a:p>
            <a:r>
              <a:rPr lang="en-GB">
                <a:latin typeface="Arial"/>
                <a:cs typeface="Arial"/>
              </a:rPr>
              <a:t>Area for Improvement 6 </a:t>
            </a:r>
            <a:endParaRPr lang="en-GB"/>
          </a:p>
        </p:txBody>
      </p:sp>
      <p:graphicFrame>
        <p:nvGraphicFramePr>
          <p:cNvPr id="3" name="Table 2">
            <a:extLst>
              <a:ext uri="{FF2B5EF4-FFF2-40B4-BE49-F238E27FC236}">
                <a16:creationId xmlns:a16="http://schemas.microsoft.com/office/drawing/2014/main" id="{B555D51C-841E-D53F-56C8-BC2FB491D5AE}"/>
              </a:ext>
            </a:extLst>
          </p:cNvPr>
          <p:cNvGraphicFramePr>
            <a:graphicFrameLocks noGrp="1"/>
          </p:cNvGraphicFramePr>
          <p:nvPr>
            <p:extLst>
              <p:ext uri="{D42A27DB-BD31-4B8C-83A1-F6EECF244321}">
                <p14:modId xmlns:p14="http://schemas.microsoft.com/office/powerpoint/2010/main" val="938034022"/>
              </p:ext>
            </p:extLst>
          </p:nvPr>
        </p:nvGraphicFramePr>
        <p:xfrm>
          <a:off x="2031999" y="833652"/>
          <a:ext cx="10072175" cy="5582920"/>
        </p:xfrm>
        <a:graphic>
          <a:graphicData uri="http://schemas.openxmlformats.org/drawingml/2006/table">
            <a:tbl>
              <a:tblPr firstRow="1" bandRow="1">
                <a:tableStyleId>{5C22544A-7EE6-4342-B048-85BDC9FD1C3A}</a:tableStyleId>
              </a:tblPr>
              <a:tblGrid>
                <a:gridCol w="1420118">
                  <a:extLst>
                    <a:ext uri="{9D8B030D-6E8A-4147-A177-3AD203B41FA5}">
                      <a16:colId xmlns:a16="http://schemas.microsoft.com/office/drawing/2014/main" val="3673603327"/>
                    </a:ext>
                  </a:extLst>
                </a:gridCol>
                <a:gridCol w="1489753">
                  <a:extLst>
                    <a:ext uri="{9D8B030D-6E8A-4147-A177-3AD203B41FA5}">
                      <a16:colId xmlns:a16="http://schemas.microsoft.com/office/drawing/2014/main" val="3829461736"/>
                    </a:ext>
                  </a:extLst>
                </a:gridCol>
                <a:gridCol w="2270588">
                  <a:extLst>
                    <a:ext uri="{9D8B030D-6E8A-4147-A177-3AD203B41FA5}">
                      <a16:colId xmlns:a16="http://schemas.microsoft.com/office/drawing/2014/main" val="2669429592"/>
                    </a:ext>
                  </a:extLst>
                </a:gridCol>
                <a:gridCol w="2363057">
                  <a:extLst>
                    <a:ext uri="{9D8B030D-6E8A-4147-A177-3AD203B41FA5}">
                      <a16:colId xmlns:a16="http://schemas.microsoft.com/office/drawing/2014/main" val="1092472654"/>
                    </a:ext>
                  </a:extLst>
                </a:gridCol>
                <a:gridCol w="2528659">
                  <a:extLst>
                    <a:ext uri="{9D8B030D-6E8A-4147-A177-3AD203B41FA5}">
                      <a16:colId xmlns:a16="http://schemas.microsoft.com/office/drawing/2014/main" val="339730294"/>
                    </a:ext>
                  </a:extLst>
                </a:gridCol>
              </a:tblGrid>
              <a:tr h="370840">
                <a:tc>
                  <a:txBody>
                    <a:bodyPr/>
                    <a:lstStyle/>
                    <a:p>
                      <a:r>
                        <a:rPr lang="en-GB" sz="1400">
                          <a:latin typeface="Arial" panose="020B0604020202020204" pitchFamily="34" charset="0"/>
                          <a:cs typeface="Arial" panose="020B0604020202020204" pitchFamily="34" charset="0"/>
                        </a:rPr>
                        <a:t>AFI</a:t>
                      </a:r>
                    </a:p>
                  </a:txBody>
                  <a:tcPr/>
                </a:tc>
                <a:tc>
                  <a:txBody>
                    <a:bodyPr/>
                    <a:lstStyle/>
                    <a:p>
                      <a:r>
                        <a:rPr lang="en-GB" sz="1400">
                          <a:latin typeface="Arial" panose="020B0604020202020204" pitchFamily="34" charset="0"/>
                          <a:cs typeface="Arial" panose="020B0604020202020204" pitchFamily="34" charset="0"/>
                        </a:rPr>
                        <a:t>Owner</a:t>
                      </a:r>
                    </a:p>
                  </a:txBody>
                  <a:tcPr/>
                </a:tc>
                <a:tc>
                  <a:txBody>
                    <a:bodyPr/>
                    <a:lstStyle/>
                    <a:p>
                      <a:r>
                        <a:rPr lang="en-GB" sz="1400">
                          <a:latin typeface="Arial" panose="020B0604020202020204" pitchFamily="34" charset="0"/>
                          <a:cs typeface="Arial" panose="020B0604020202020204" pitchFamily="34" charset="0"/>
                        </a:rPr>
                        <a:t>Overall Position</a:t>
                      </a:r>
                    </a:p>
                  </a:txBody>
                  <a:tcPr/>
                </a:tc>
                <a:tc>
                  <a:txBody>
                    <a:bodyPr/>
                    <a:lstStyle/>
                    <a:p>
                      <a:r>
                        <a:rPr lang="en-GB" sz="1400">
                          <a:latin typeface="Arial" panose="020B0604020202020204" pitchFamily="34" charset="0"/>
                          <a:cs typeface="Arial" panose="020B0604020202020204" pitchFamily="34" charset="0"/>
                        </a:rPr>
                        <a:t>Progress Achieved</a:t>
                      </a:r>
                    </a:p>
                  </a:txBody>
                  <a:tcPr/>
                </a:tc>
                <a:tc>
                  <a:txBody>
                    <a:bodyPr/>
                    <a:lstStyle/>
                    <a:p>
                      <a:r>
                        <a:rPr lang="en-GB" sz="1400">
                          <a:latin typeface="Arial" panose="020B0604020202020204" pitchFamily="34" charset="0"/>
                          <a:cs typeface="Arial" panose="020B0604020202020204" pitchFamily="34" charset="0"/>
                        </a:rPr>
                        <a:t>Next Steps</a:t>
                      </a:r>
                    </a:p>
                  </a:txBody>
                  <a:tcPr/>
                </a:tc>
                <a:extLst>
                  <a:ext uri="{0D108BD9-81ED-4DB2-BD59-A6C34878D82A}">
                    <a16:rowId xmlns:a16="http://schemas.microsoft.com/office/drawing/2014/main" val="2566474092"/>
                  </a:ext>
                </a:extLst>
              </a:tr>
              <a:tr h="370840">
                <a:tc>
                  <a:txBody>
                    <a:bodyPr/>
                    <a:lstStyle/>
                    <a:p>
                      <a:pPr lvl="0">
                        <a:buNone/>
                      </a:pPr>
                      <a:r>
                        <a:rPr lang="en-GB" sz="1400" b="0" i="0" u="none" strike="noStrike" noProof="0">
                          <a:solidFill>
                            <a:srgbClr val="000000"/>
                          </a:solidFill>
                          <a:latin typeface="Arial" panose="020B0604020202020204" pitchFamily="34" charset="0"/>
                          <a:cs typeface="Arial" panose="020B0604020202020204" pitchFamily="34" charset="0"/>
                        </a:rPr>
                        <a:t>The force needs to attend calls for service within its published attendance times, effectively supervise incidents and update callers if there are delays.</a:t>
                      </a:r>
                    </a:p>
                  </a:txBody>
                  <a:tcPr/>
                </a:tc>
                <a:tc>
                  <a:txBody>
                    <a:bodyPr/>
                    <a:lstStyle/>
                    <a:p>
                      <a:pPr algn="l" fontAlgn="b">
                        <a:buNone/>
                      </a:pPr>
                      <a:r>
                        <a:rPr lang="en-GB" sz="1400" b="0" i="0" u="none" strike="noStrike">
                          <a:solidFill>
                            <a:srgbClr val="000000"/>
                          </a:solidFill>
                          <a:effectLst/>
                          <a:latin typeface="Arial" panose="020B0604020202020204" pitchFamily="34" charset="0"/>
                          <a:cs typeface="Arial" panose="020B0604020202020204" pitchFamily="34" charset="0"/>
                        </a:rPr>
                        <a:t>Chief Superintendent Response</a:t>
                      </a:r>
                    </a:p>
                  </a:txBody>
                  <a:tcPr marL="6350" marR="6350" marT="6350" marB="0"/>
                </a:tc>
                <a:tc>
                  <a:txBody>
                    <a:bodyPr/>
                    <a:lstStyle/>
                    <a:p>
                      <a:pPr lvl="0">
                        <a:buNone/>
                      </a:pPr>
                      <a:r>
                        <a:rPr lang="en-GB" sz="1400" b="0" i="0" u="none" strike="noStrike" noProof="0">
                          <a:solidFill>
                            <a:srgbClr val="000000"/>
                          </a:solidFill>
                          <a:latin typeface="Arial" panose="020B0604020202020204" pitchFamily="34" charset="0"/>
                          <a:cs typeface="Arial" panose="020B0604020202020204" pitchFamily="34" charset="0"/>
                        </a:rPr>
                        <a:t>The force has made sustained progress on emergency and priority attendance. However, the AFI remains open.</a:t>
                      </a:r>
                    </a:p>
                  </a:txBody>
                  <a:tcPr/>
                </a:tc>
                <a:tc>
                  <a:txBody>
                    <a:bodyPr/>
                    <a:lstStyle/>
                    <a:p>
                      <a:pPr lvl="0" algn="l">
                        <a:lnSpc>
                          <a:spcPct val="100000"/>
                        </a:lnSpc>
                        <a:spcBef>
                          <a:spcPts val="0"/>
                        </a:spcBef>
                        <a:spcAft>
                          <a:spcPts val="0"/>
                        </a:spcAft>
                        <a:buNone/>
                      </a:pPr>
                      <a:r>
                        <a:rPr lang="en-GB" sz="1400" b="0" i="0" u="none" strike="noStrike" noProof="0">
                          <a:solidFill>
                            <a:srgbClr val="000000"/>
                          </a:solidFill>
                          <a:latin typeface="Arial" panose="020B0604020202020204" pitchFamily="34" charset="0"/>
                          <a:cs typeface="Arial" panose="020B0604020202020204" pitchFamily="34" charset="0"/>
                        </a:rPr>
                        <a:t>Attendance at emergency and priority calls has improved and is monitored through daily management meetings, pacesetter meetings and monthly performance packs.</a:t>
                      </a:r>
                    </a:p>
                    <a:p>
                      <a:pPr lvl="0" algn="l">
                        <a:lnSpc>
                          <a:spcPct val="100000"/>
                        </a:lnSpc>
                        <a:spcBef>
                          <a:spcPts val="0"/>
                        </a:spcBef>
                        <a:spcAft>
                          <a:spcPts val="0"/>
                        </a:spcAft>
                        <a:buNone/>
                      </a:pPr>
                      <a:r>
                        <a:rPr lang="en-GB" sz="1400" b="0" i="0" u="none" strike="noStrike" noProof="0">
                          <a:solidFill>
                            <a:srgbClr val="000000"/>
                          </a:solidFill>
                          <a:latin typeface="Arial" panose="020B0604020202020204" pitchFamily="34" charset="0"/>
                          <a:cs typeface="Arial" panose="020B0604020202020204" pitchFamily="34" charset="0"/>
                        </a:rPr>
                        <a:t>Emergency and priority calls are consistently being attended within published timeframes. A Power BI dashboard has been developed to oversee performance.</a:t>
                      </a:r>
                    </a:p>
                    <a:p>
                      <a:pPr lvl="0" algn="l">
                        <a:lnSpc>
                          <a:spcPct val="100000"/>
                        </a:lnSpc>
                        <a:spcBef>
                          <a:spcPts val="0"/>
                        </a:spcBef>
                        <a:spcAft>
                          <a:spcPts val="0"/>
                        </a:spcAft>
                        <a:buNone/>
                      </a:pPr>
                      <a:r>
                        <a:rPr lang="en-GB" sz="1400" b="0" i="0" u="none" strike="noStrike" noProof="0">
                          <a:solidFill>
                            <a:srgbClr val="000000"/>
                          </a:solidFill>
                          <a:latin typeface="Arial" panose="020B0604020202020204" pitchFamily="34" charset="0"/>
                          <a:cs typeface="Arial" panose="020B0604020202020204" pitchFamily="34" charset="0"/>
                        </a:rPr>
                        <a:t>The FCC has been restructured around dispatch, with clearer functional responsibilities. Quality assurance is in place for recontact and reassess, with daily dip sampling and one-to-one feedback.</a:t>
                      </a:r>
                    </a:p>
                  </a:txBody>
                  <a:tcPr/>
                </a:tc>
                <a:tc>
                  <a:txBody>
                    <a:bodyPr/>
                    <a:lstStyle/>
                    <a:p>
                      <a:pPr lvl="0">
                        <a:buNone/>
                      </a:pPr>
                      <a:r>
                        <a:rPr lang="en-GB" sz="1400">
                          <a:latin typeface="Arial" panose="020B0604020202020204" pitchFamily="34" charset="0"/>
                          <a:cs typeface="Arial" panose="020B0604020202020204" pitchFamily="34" charset="0"/>
                        </a:rPr>
                        <a:t>The force will take steps to improve recontact and reassess compliance, continue work on routine and scheduled call attendance, implement BI metrics for recontact and reassess, reality test the new FCC supervisory model, and continue work to divert demand to online channels.</a:t>
                      </a:r>
                    </a:p>
                    <a:p>
                      <a:pPr lvl="0">
                        <a:buNone/>
                      </a:pPr>
                      <a:endParaRPr lang="en-GB" sz="14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943764242"/>
                  </a:ext>
                </a:extLst>
              </a:tr>
            </a:tbl>
          </a:graphicData>
        </a:graphic>
      </p:graphicFrame>
    </p:spTree>
    <p:extLst>
      <p:ext uri="{BB962C8B-B14F-4D97-AF65-F5344CB8AC3E}">
        <p14:creationId xmlns:p14="http://schemas.microsoft.com/office/powerpoint/2010/main" val="29397856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512B15-88FB-370F-CD42-A54F7EBF96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3BB4F8-6604-C0E5-DFEC-17010B293DBE}"/>
              </a:ext>
            </a:extLst>
          </p:cNvPr>
          <p:cNvSpPr>
            <a:spLocks noGrp="1"/>
          </p:cNvSpPr>
          <p:nvPr>
            <p:ph type="title"/>
          </p:nvPr>
        </p:nvSpPr>
        <p:spPr/>
        <p:txBody>
          <a:bodyPr/>
          <a:lstStyle/>
          <a:p>
            <a:r>
              <a:rPr lang="en-GB">
                <a:latin typeface="Arial"/>
                <a:cs typeface="Arial"/>
              </a:rPr>
              <a:t>Area for Improvement 7 </a:t>
            </a:r>
            <a:endParaRPr lang="en-GB"/>
          </a:p>
        </p:txBody>
      </p:sp>
      <p:graphicFrame>
        <p:nvGraphicFramePr>
          <p:cNvPr id="3" name="Table 2">
            <a:extLst>
              <a:ext uri="{FF2B5EF4-FFF2-40B4-BE49-F238E27FC236}">
                <a16:creationId xmlns:a16="http://schemas.microsoft.com/office/drawing/2014/main" id="{B6C537A9-F6FD-75A6-8F67-0284DA2E481F}"/>
              </a:ext>
            </a:extLst>
          </p:cNvPr>
          <p:cNvGraphicFramePr>
            <a:graphicFrameLocks noGrp="1"/>
          </p:cNvGraphicFramePr>
          <p:nvPr>
            <p:extLst>
              <p:ext uri="{D42A27DB-BD31-4B8C-83A1-F6EECF244321}">
                <p14:modId xmlns:p14="http://schemas.microsoft.com/office/powerpoint/2010/main" val="356133846"/>
              </p:ext>
            </p:extLst>
          </p:nvPr>
        </p:nvGraphicFramePr>
        <p:xfrm>
          <a:off x="2031999" y="919480"/>
          <a:ext cx="10072175" cy="4089400"/>
        </p:xfrm>
        <a:graphic>
          <a:graphicData uri="http://schemas.openxmlformats.org/drawingml/2006/table">
            <a:tbl>
              <a:tblPr firstRow="1" bandRow="1">
                <a:tableStyleId>{5C22544A-7EE6-4342-B048-85BDC9FD1C3A}</a:tableStyleId>
              </a:tblPr>
              <a:tblGrid>
                <a:gridCol w="1420118">
                  <a:extLst>
                    <a:ext uri="{9D8B030D-6E8A-4147-A177-3AD203B41FA5}">
                      <a16:colId xmlns:a16="http://schemas.microsoft.com/office/drawing/2014/main" val="3673603327"/>
                    </a:ext>
                  </a:extLst>
                </a:gridCol>
                <a:gridCol w="1489753">
                  <a:extLst>
                    <a:ext uri="{9D8B030D-6E8A-4147-A177-3AD203B41FA5}">
                      <a16:colId xmlns:a16="http://schemas.microsoft.com/office/drawing/2014/main" val="3829461736"/>
                    </a:ext>
                  </a:extLst>
                </a:gridCol>
                <a:gridCol w="2270588">
                  <a:extLst>
                    <a:ext uri="{9D8B030D-6E8A-4147-A177-3AD203B41FA5}">
                      <a16:colId xmlns:a16="http://schemas.microsoft.com/office/drawing/2014/main" val="2669429592"/>
                    </a:ext>
                  </a:extLst>
                </a:gridCol>
                <a:gridCol w="2363057">
                  <a:extLst>
                    <a:ext uri="{9D8B030D-6E8A-4147-A177-3AD203B41FA5}">
                      <a16:colId xmlns:a16="http://schemas.microsoft.com/office/drawing/2014/main" val="1092472654"/>
                    </a:ext>
                  </a:extLst>
                </a:gridCol>
                <a:gridCol w="2528659">
                  <a:extLst>
                    <a:ext uri="{9D8B030D-6E8A-4147-A177-3AD203B41FA5}">
                      <a16:colId xmlns:a16="http://schemas.microsoft.com/office/drawing/2014/main" val="339730294"/>
                    </a:ext>
                  </a:extLst>
                </a:gridCol>
              </a:tblGrid>
              <a:tr h="370840">
                <a:tc>
                  <a:txBody>
                    <a:bodyPr/>
                    <a:lstStyle/>
                    <a:p>
                      <a:r>
                        <a:rPr lang="en-GB" sz="1400">
                          <a:latin typeface="Arial" panose="020B0604020202020204" pitchFamily="34" charset="0"/>
                          <a:cs typeface="Arial" panose="020B0604020202020204" pitchFamily="34" charset="0"/>
                        </a:rPr>
                        <a:t>AFI</a:t>
                      </a:r>
                    </a:p>
                  </a:txBody>
                  <a:tcPr/>
                </a:tc>
                <a:tc>
                  <a:txBody>
                    <a:bodyPr/>
                    <a:lstStyle/>
                    <a:p>
                      <a:r>
                        <a:rPr lang="en-GB" sz="1400">
                          <a:latin typeface="Arial" panose="020B0604020202020204" pitchFamily="34" charset="0"/>
                          <a:cs typeface="Arial" panose="020B0604020202020204" pitchFamily="34" charset="0"/>
                        </a:rPr>
                        <a:t>Owner</a:t>
                      </a:r>
                    </a:p>
                  </a:txBody>
                  <a:tcPr/>
                </a:tc>
                <a:tc>
                  <a:txBody>
                    <a:bodyPr/>
                    <a:lstStyle/>
                    <a:p>
                      <a:r>
                        <a:rPr lang="en-GB" sz="1400">
                          <a:latin typeface="Arial" panose="020B0604020202020204" pitchFamily="34" charset="0"/>
                          <a:cs typeface="Arial" panose="020B0604020202020204" pitchFamily="34" charset="0"/>
                        </a:rPr>
                        <a:t>Overall Position</a:t>
                      </a:r>
                    </a:p>
                  </a:txBody>
                  <a:tcPr/>
                </a:tc>
                <a:tc>
                  <a:txBody>
                    <a:bodyPr/>
                    <a:lstStyle/>
                    <a:p>
                      <a:r>
                        <a:rPr lang="en-GB" sz="1400">
                          <a:latin typeface="Arial" panose="020B0604020202020204" pitchFamily="34" charset="0"/>
                          <a:cs typeface="Arial" panose="020B0604020202020204" pitchFamily="34" charset="0"/>
                        </a:rPr>
                        <a:t>Progress Achieved</a:t>
                      </a:r>
                    </a:p>
                  </a:txBody>
                  <a:tcPr/>
                </a:tc>
                <a:tc>
                  <a:txBody>
                    <a:bodyPr/>
                    <a:lstStyle/>
                    <a:p>
                      <a:r>
                        <a:rPr lang="en-GB" sz="1400">
                          <a:latin typeface="Arial" panose="020B0604020202020204" pitchFamily="34" charset="0"/>
                          <a:cs typeface="Arial" panose="020B0604020202020204" pitchFamily="34" charset="0"/>
                        </a:rPr>
                        <a:t>Next Steps</a:t>
                      </a:r>
                    </a:p>
                  </a:txBody>
                  <a:tcPr/>
                </a:tc>
                <a:extLst>
                  <a:ext uri="{0D108BD9-81ED-4DB2-BD59-A6C34878D82A}">
                    <a16:rowId xmlns:a16="http://schemas.microsoft.com/office/drawing/2014/main" val="2566474092"/>
                  </a:ext>
                </a:extLst>
              </a:tr>
              <a:tr h="370840">
                <a:tc>
                  <a:txBody>
                    <a:bodyPr/>
                    <a:lstStyle/>
                    <a:p>
                      <a:pPr lvl="0">
                        <a:buNone/>
                      </a:pPr>
                      <a:r>
                        <a:rPr lang="en-GB" sz="1400" b="0" i="0" u="none" strike="noStrike" noProof="0">
                          <a:solidFill>
                            <a:srgbClr val="000000"/>
                          </a:solidFill>
                          <a:latin typeface="Arial" panose="020B0604020202020204" pitchFamily="34" charset="0"/>
                          <a:cs typeface="Arial" panose="020B0604020202020204" pitchFamily="34" charset="0"/>
                        </a:rPr>
                        <a:t>The force needs to make sure that officers and staff assess and report the risk of harm to children and adults thoroughly and promptly.</a:t>
                      </a:r>
                    </a:p>
                  </a:txBody>
                  <a:tcPr/>
                </a:tc>
                <a:tc>
                  <a:txBody>
                    <a:bodyPr/>
                    <a:lstStyle/>
                    <a:p>
                      <a:pPr algn="l" fontAlgn="b">
                        <a:buNone/>
                      </a:pPr>
                      <a:r>
                        <a:rPr lang="en-GB" sz="1400" b="0" i="0" u="none" strike="noStrike">
                          <a:solidFill>
                            <a:srgbClr val="000000"/>
                          </a:solidFill>
                          <a:effectLst/>
                          <a:latin typeface="Arial" panose="020B0604020202020204" pitchFamily="34" charset="0"/>
                          <a:cs typeface="Arial" panose="020B0604020202020204" pitchFamily="34" charset="0"/>
                        </a:rPr>
                        <a:t>Chief Superintendent Response</a:t>
                      </a:r>
                    </a:p>
                  </a:txBody>
                  <a:tcPr marL="6350" marR="6350" marT="6350" marB="0"/>
                </a:tc>
                <a:tc>
                  <a:txBody>
                    <a:bodyPr/>
                    <a:lstStyle/>
                    <a:p>
                      <a:pPr lvl="0">
                        <a:buNone/>
                      </a:pPr>
                      <a:r>
                        <a:rPr lang="en-GB" sz="1400" b="0" i="0" u="none" strike="noStrike" noProof="0">
                          <a:solidFill>
                            <a:srgbClr val="000000"/>
                          </a:solidFill>
                          <a:latin typeface="Arial" panose="020B0604020202020204" pitchFamily="34" charset="0"/>
                          <a:cs typeface="Arial" panose="020B0604020202020204" pitchFamily="34" charset="0"/>
                        </a:rPr>
                        <a:t>The force has made progress through improved DASH/DARA monitoring, PPN review activity and vulnerability governance. However, the AFI remains open.</a:t>
                      </a:r>
                    </a:p>
                  </a:txBody>
                  <a:tcPr/>
                </a:tc>
                <a:tc>
                  <a:txBody>
                    <a:bodyPr/>
                    <a:lstStyle/>
                    <a:p>
                      <a:pPr lvl="0" algn="l">
                        <a:lnSpc>
                          <a:spcPct val="100000"/>
                        </a:lnSpc>
                        <a:spcBef>
                          <a:spcPts val="0"/>
                        </a:spcBef>
                        <a:spcAft>
                          <a:spcPts val="0"/>
                        </a:spcAft>
                        <a:buNone/>
                      </a:pPr>
                      <a:r>
                        <a:rPr lang="en-GB" sz="1400" b="0" i="0" u="none" strike="noStrike" noProof="0">
                          <a:solidFill>
                            <a:srgbClr val="000000"/>
                          </a:solidFill>
                          <a:latin typeface="Arial" panose="020B0604020202020204" pitchFamily="34" charset="0"/>
                          <a:cs typeface="Arial" panose="020B0604020202020204" pitchFamily="34" charset="0"/>
                        </a:rPr>
                        <a:t>Monthly Response performance meetings are in place. DASH/DARA compliance is monitored through vulnerability governance.</a:t>
                      </a:r>
                      <a:endParaRPr lang="en-GB" sz="1400" b="1" i="0" u="none" strike="noStrike" noProof="0">
                        <a:solidFill>
                          <a:srgbClr val="000000"/>
                        </a:solidFill>
                        <a:latin typeface="Arial" panose="020B0604020202020204" pitchFamily="34" charset="0"/>
                        <a:cs typeface="Arial" panose="020B0604020202020204" pitchFamily="34" charset="0"/>
                      </a:endParaRPr>
                    </a:p>
                    <a:p>
                      <a:pPr lvl="0" algn="l">
                        <a:lnSpc>
                          <a:spcPct val="100000"/>
                        </a:lnSpc>
                        <a:spcBef>
                          <a:spcPts val="0"/>
                        </a:spcBef>
                        <a:spcAft>
                          <a:spcPts val="0"/>
                        </a:spcAft>
                        <a:buNone/>
                      </a:pPr>
                      <a:endParaRPr lang="en-GB" sz="1400" b="0" i="0" u="none" strike="noStrike" noProof="0">
                        <a:solidFill>
                          <a:srgbClr val="000000"/>
                        </a:solidFill>
                        <a:latin typeface="Arial" panose="020B0604020202020204" pitchFamily="34" charset="0"/>
                        <a:cs typeface="Arial" panose="020B0604020202020204" pitchFamily="34" charset="0"/>
                      </a:endParaRPr>
                    </a:p>
                    <a:p>
                      <a:pPr lvl="0" algn="l">
                        <a:lnSpc>
                          <a:spcPct val="100000"/>
                        </a:lnSpc>
                        <a:spcBef>
                          <a:spcPts val="0"/>
                        </a:spcBef>
                        <a:spcAft>
                          <a:spcPts val="0"/>
                        </a:spcAft>
                        <a:buNone/>
                      </a:pPr>
                      <a:r>
                        <a:rPr lang="en-GB" sz="1400" b="0" i="0" u="none" strike="noStrike" noProof="0">
                          <a:solidFill>
                            <a:srgbClr val="000000"/>
                          </a:solidFill>
                          <a:latin typeface="Arial" panose="020B0604020202020204" pitchFamily="34" charset="0"/>
                          <a:cs typeface="Arial" panose="020B0604020202020204" pitchFamily="34" charset="0"/>
                        </a:rPr>
                        <a:t>The force introduced the DARA risk assessment tool in December 2025. PPN submissions are being monitored.</a:t>
                      </a:r>
                      <a:endParaRPr lang="en-GB" sz="1400" b="1" i="0" u="none" strike="noStrike" noProof="0">
                        <a:solidFill>
                          <a:srgbClr val="000000"/>
                        </a:solidFill>
                        <a:latin typeface="Arial" panose="020B0604020202020204" pitchFamily="34" charset="0"/>
                        <a:cs typeface="Arial" panose="020B0604020202020204" pitchFamily="34" charset="0"/>
                      </a:endParaRPr>
                    </a:p>
                    <a:p>
                      <a:pPr lvl="0" algn="l">
                        <a:lnSpc>
                          <a:spcPct val="100000"/>
                        </a:lnSpc>
                        <a:spcBef>
                          <a:spcPts val="0"/>
                        </a:spcBef>
                        <a:spcAft>
                          <a:spcPts val="0"/>
                        </a:spcAft>
                        <a:buNone/>
                      </a:pPr>
                      <a:endParaRPr lang="en-GB" sz="1400" b="0" i="0" u="none" strike="noStrike" noProof="0">
                        <a:solidFill>
                          <a:srgbClr val="000000"/>
                        </a:solidFill>
                        <a:latin typeface="Arial" panose="020B0604020202020204" pitchFamily="34" charset="0"/>
                        <a:cs typeface="Arial" panose="020B0604020202020204" pitchFamily="34" charset="0"/>
                      </a:endParaRPr>
                    </a:p>
                    <a:p>
                      <a:pPr lvl="0" algn="l">
                        <a:lnSpc>
                          <a:spcPct val="100000"/>
                        </a:lnSpc>
                        <a:spcBef>
                          <a:spcPts val="0"/>
                        </a:spcBef>
                        <a:spcAft>
                          <a:spcPts val="0"/>
                        </a:spcAft>
                        <a:buNone/>
                      </a:pPr>
                      <a:r>
                        <a:rPr lang="en-GB" sz="1400" b="0" i="0" u="none" strike="noStrike" noProof="0">
                          <a:solidFill>
                            <a:srgbClr val="000000"/>
                          </a:solidFill>
                          <a:latin typeface="Arial" panose="020B0604020202020204" pitchFamily="34" charset="0"/>
                          <a:cs typeface="Arial" panose="020B0604020202020204" pitchFamily="34" charset="0"/>
                        </a:rPr>
                        <a:t>A vulnerability lead has been appointed for response teams.</a:t>
                      </a:r>
                      <a:endParaRPr lang="en-GB" sz="1400">
                        <a:latin typeface="Arial" panose="020B0604020202020204" pitchFamily="34" charset="0"/>
                        <a:cs typeface="Arial" panose="020B0604020202020204" pitchFamily="34" charset="0"/>
                      </a:endParaRPr>
                    </a:p>
                    <a:p>
                      <a:pPr lvl="0" algn="l">
                        <a:lnSpc>
                          <a:spcPct val="100000"/>
                        </a:lnSpc>
                        <a:spcBef>
                          <a:spcPts val="0"/>
                        </a:spcBef>
                        <a:spcAft>
                          <a:spcPts val="0"/>
                        </a:spcAft>
                        <a:buNone/>
                      </a:pPr>
                      <a:endParaRPr lang="en-GB" sz="1400" b="0" i="0" u="none" strike="noStrike" noProof="0">
                        <a:solidFill>
                          <a:srgbClr val="000000"/>
                        </a:solidFill>
                        <a:latin typeface="Arial" panose="020B0604020202020204" pitchFamily="34" charset="0"/>
                        <a:cs typeface="Arial" panose="020B0604020202020204" pitchFamily="34" charset="0"/>
                      </a:endParaRPr>
                    </a:p>
                  </a:txBody>
                  <a:tcPr/>
                </a:tc>
                <a:tc>
                  <a:txBody>
                    <a:bodyPr/>
                    <a:lstStyle/>
                    <a:p>
                      <a:pPr lvl="0" algn="l">
                        <a:lnSpc>
                          <a:spcPct val="100000"/>
                        </a:lnSpc>
                        <a:spcBef>
                          <a:spcPts val="0"/>
                        </a:spcBef>
                        <a:spcAft>
                          <a:spcPts val="0"/>
                        </a:spcAft>
                        <a:buNone/>
                      </a:pPr>
                      <a:r>
                        <a:rPr lang="en-GB" sz="1400" b="0" i="0" u="none" strike="noStrike" noProof="0">
                          <a:latin typeface="Arial" panose="020B0604020202020204" pitchFamily="34" charset="0"/>
                          <a:cs typeface="Arial" panose="020B0604020202020204" pitchFamily="34" charset="0"/>
                        </a:rPr>
                        <a:t>Further work is required to improve data, quality assurance and consistency.</a:t>
                      </a:r>
                      <a:endParaRPr lang="en-GB" sz="1400" b="1" i="0" u="none" strike="noStrike" noProof="0">
                        <a:latin typeface="Arial" panose="020B0604020202020204" pitchFamily="34" charset="0"/>
                        <a:cs typeface="Arial" panose="020B0604020202020204" pitchFamily="34" charset="0"/>
                      </a:endParaRPr>
                    </a:p>
                    <a:p>
                      <a:pPr lvl="0" algn="l">
                        <a:lnSpc>
                          <a:spcPct val="100000"/>
                        </a:lnSpc>
                        <a:spcBef>
                          <a:spcPts val="0"/>
                        </a:spcBef>
                        <a:spcAft>
                          <a:spcPts val="0"/>
                        </a:spcAft>
                        <a:buNone/>
                      </a:pPr>
                      <a:endParaRPr lang="en-GB" sz="1400" b="1" i="0" u="none" strike="noStrike" noProof="0">
                        <a:latin typeface="Arial" panose="020B0604020202020204" pitchFamily="34" charset="0"/>
                        <a:cs typeface="Arial" panose="020B0604020202020204" pitchFamily="34" charset="0"/>
                      </a:endParaRPr>
                    </a:p>
                    <a:p>
                      <a:pPr lvl="0">
                        <a:buNone/>
                      </a:pPr>
                      <a:endParaRPr lang="en-GB" sz="14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943764242"/>
                  </a:ext>
                </a:extLst>
              </a:tr>
            </a:tbl>
          </a:graphicData>
        </a:graphic>
      </p:graphicFrame>
    </p:spTree>
    <p:extLst>
      <p:ext uri="{BB962C8B-B14F-4D97-AF65-F5344CB8AC3E}">
        <p14:creationId xmlns:p14="http://schemas.microsoft.com/office/powerpoint/2010/main" val="5462702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5EBA00-1AEF-63C9-F7CB-1AB40DB3DD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3E88D6-9B7E-1E06-F24E-BB32C82605A3}"/>
              </a:ext>
            </a:extLst>
          </p:cNvPr>
          <p:cNvSpPr>
            <a:spLocks noGrp="1"/>
          </p:cNvSpPr>
          <p:nvPr>
            <p:ph type="title"/>
          </p:nvPr>
        </p:nvSpPr>
        <p:spPr/>
        <p:txBody>
          <a:bodyPr/>
          <a:lstStyle/>
          <a:p>
            <a:r>
              <a:rPr lang="en-GB">
                <a:latin typeface="Arial"/>
                <a:cs typeface="Arial"/>
              </a:rPr>
              <a:t>Area for Improvement 8</a:t>
            </a:r>
            <a:endParaRPr lang="en-GB"/>
          </a:p>
        </p:txBody>
      </p:sp>
      <p:graphicFrame>
        <p:nvGraphicFramePr>
          <p:cNvPr id="3" name="Table 2">
            <a:extLst>
              <a:ext uri="{FF2B5EF4-FFF2-40B4-BE49-F238E27FC236}">
                <a16:creationId xmlns:a16="http://schemas.microsoft.com/office/drawing/2014/main" id="{C09F74D7-61AF-CBBA-FCB1-FCFB7210FA37}"/>
              </a:ext>
            </a:extLst>
          </p:cNvPr>
          <p:cNvGraphicFramePr>
            <a:graphicFrameLocks noGrp="1"/>
          </p:cNvGraphicFramePr>
          <p:nvPr>
            <p:extLst>
              <p:ext uri="{D42A27DB-BD31-4B8C-83A1-F6EECF244321}">
                <p14:modId xmlns:p14="http://schemas.microsoft.com/office/powerpoint/2010/main" val="3972609454"/>
              </p:ext>
            </p:extLst>
          </p:nvPr>
        </p:nvGraphicFramePr>
        <p:xfrm>
          <a:off x="2031999" y="833652"/>
          <a:ext cx="10072175" cy="6009640"/>
        </p:xfrm>
        <a:graphic>
          <a:graphicData uri="http://schemas.openxmlformats.org/drawingml/2006/table">
            <a:tbl>
              <a:tblPr firstRow="1" bandRow="1">
                <a:tableStyleId>{5C22544A-7EE6-4342-B048-85BDC9FD1C3A}</a:tableStyleId>
              </a:tblPr>
              <a:tblGrid>
                <a:gridCol w="1420118">
                  <a:extLst>
                    <a:ext uri="{9D8B030D-6E8A-4147-A177-3AD203B41FA5}">
                      <a16:colId xmlns:a16="http://schemas.microsoft.com/office/drawing/2014/main" val="3673603327"/>
                    </a:ext>
                  </a:extLst>
                </a:gridCol>
                <a:gridCol w="1489753">
                  <a:extLst>
                    <a:ext uri="{9D8B030D-6E8A-4147-A177-3AD203B41FA5}">
                      <a16:colId xmlns:a16="http://schemas.microsoft.com/office/drawing/2014/main" val="3829461736"/>
                    </a:ext>
                  </a:extLst>
                </a:gridCol>
                <a:gridCol w="2270588">
                  <a:extLst>
                    <a:ext uri="{9D8B030D-6E8A-4147-A177-3AD203B41FA5}">
                      <a16:colId xmlns:a16="http://schemas.microsoft.com/office/drawing/2014/main" val="2669429592"/>
                    </a:ext>
                  </a:extLst>
                </a:gridCol>
                <a:gridCol w="2363057">
                  <a:extLst>
                    <a:ext uri="{9D8B030D-6E8A-4147-A177-3AD203B41FA5}">
                      <a16:colId xmlns:a16="http://schemas.microsoft.com/office/drawing/2014/main" val="1092472654"/>
                    </a:ext>
                  </a:extLst>
                </a:gridCol>
                <a:gridCol w="2528659">
                  <a:extLst>
                    <a:ext uri="{9D8B030D-6E8A-4147-A177-3AD203B41FA5}">
                      <a16:colId xmlns:a16="http://schemas.microsoft.com/office/drawing/2014/main" val="339730294"/>
                    </a:ext>
                  </a:extLst>
                </a:gridCol>
              </a:tblGrid>
              <a:tr h="370840">
                <a:tc>
                  <a:txBody>
                    <a:bodyPr/>
                    <a:lstStyle/>
                    <a:p>
                      <a:r>
                        <a:rPr lang="en-GB" sz="1400">
                          <a:latin typeface="Arial" panose="020B0604020202020204" pitchFamily="34" charset="0"/>
                          <a:cs typeface="Arial" panose="020B0604020202020204" pitchFamily="34" charset="0"/>
                        </a:rPr>
                        <a:t>AFI</a:t>
                      </a:r>
                    </a:p>
                  </a:txBody>
                  <a:tcPr/>
                </a:tc>
                <a:tc>
                  <a:txBody>
                    <a:bodyPr/>
                    <a:lstStyle/>
                    <a:p>
                      <a:r>
                        <a:rPr lang="en-GB" sz="1400">
                          <a:latin typeface="Arial" panose="020B0604020202020204" pitchFamily="34" charset="0"/>
                          <a:cs typeface="Arial" panose="020B0604020202020204" pitchFamily="34" charset="0"/>
                        </a:rPr>
                        <a:t>Owner</a:t>
                      </a:r>
                    </a:p>
                  </a:txBody>
                  <a:tcPr/>
                </a:tc>
                <a:tc>
                  <a:txBody>
                    <a:bodyPr/>
                    <a:lstStyle/>
                    <a:p>
                      <a:r>
                        <a:rPr lang="en-GB" sz="1400">
                          <a:latin typeface="Arial" panose="020B0604020202020204" pitchFamily="34" charset="0"/>
                          <a:cs typeface="Arial" panose="020B0604020202020204" pitchFamily="34" charset="0"/>
                        </a:rPr>
                        <a:t>Overall Position</a:t>
                      </a:r>
                    </a:p>
                  </a:txBody>
                  <a:tcPr/>
                </a:tc>
                <a:tc>
                  <a:txBody>
                    <a:bodyPr/>
                    <a:lstStyle/>
                    <a:p>
                      <a:r>
                        <a:rPr lang="en-GB" sz="1400">
                          <a:latin typeface="Arial" panose="020B0604020202020204" pitchFamily="34" charset="0"/>
                          <a:cs typeface="Arial" panose="020B0604020202020204" pitchFamily="34" charset="0"/>
                        </a:rPr>
                        <a:t>Progress Achieved</a:t>
                      </a:r>
                    </a:p>
                  </a:txBody>
                  <a:tcPr/>
                </a:tc>
                <a:tc>
                  <a:txBody>
                    <a:bodyPr/>
                    <a:lstStyle/>
                    <a:p>
                      <a:r>
                        <a:rPr lang="en-GB" sz="1400">
                          <a:latin typeface="Arial" panose="020B0604020202020204" pitchFamily="34" charset="0"/>
                          <a:cs typeface="Arial" panose="020B0604020202020204" pitchFamily="34" charset="0"/>
                        </a:rPr>
                        <a:t>Next Steps</a:t>
                      </a:r>
                    </a:p>
                  </a:txBody>
                  <a:tcPr/>
                </a:tc>
                <a:extLst>
                  <a:ext uri="{0D108BD9-81ED-4DB2-BD59-A6C34878D82A}">
                    <a16:rowId xmlns:a16="http://schemas.microsoft.com/office/drawing/2014/main" val="2566474092"/>
                  </a:ext>
                </a:extLst>
              </a:tr>
              <a:tr h="370840">
                <a:tc>
                  <a:txBody>
                    <a:bodyPr/>
                    <a:lstStyle/>
                    <a:p>
                      <a:pPr lvl="0">
                        <a:buNone/>
                      </a:pPr>
                      <a:r>
                        <a:rPr lang="en-GB" sz="1400" b="0" i="0" u="none" strike="noStrike" noProof="0">
                          <a:solidFill>
                            <a:srgbClr val="000000"/>
                          </a:solidFill>
                          <a:latin typeface="Arial" panose="020B0604020202020204" pitchFamily="34" charset="0"/>
                          <a:cs typeface="Arial" panose="020B0604020202020204" pitchFamily="34" charset="0"/>
                        </a:rPr>
                        <a:t>The force should make sure it takes all investigative opportunities by creating plans and improving supervision.</a:t>
                      </a:r>
                    </a:p>
                  </a:txBody>
                  <a:tcPr/>
                </a:tc>
                <a:tc>
                  <a:txBody>
                    <a:bodyPr/>
                    <a:lstStyle/>
                    <a:p>
                      <a:r>
                        <a:rPr lang="en-GB" sz="1400">
                          <a:latin typeface="Arial" panose="020B0604020202020204" pitchFamily="34" charset="0"/>
                          <a:cs typeface="Arial" panose="020B0604020202020204" pitchFamily="34" charset="0"/>
                        </a:rPr>
                        <a:t>Detective Superintendent Investigations and Victims</a:t>
                      </a:r>
                    </a:p>
                  </a:txBody>
                  <a:tcPr/>
                </a:tc>
                <a:tc>
                  <a:txBody>
                    <a:bodyPr/>
                    <a:lstStyle/>
                    <a:p>
                      <a:pPr lvl="0">
                        <a:buNone/>
                      </a:pPr>
                      <a:r>
                        <a:rPr lang="en-GB" sz="1400" b="0" i="0" u="none" strike="noStrike" noProof="0">
                          <a:solidFill>
                            <a:srgbClr val="000000"/>
                          </a:solidFill>
                          <a:latin typeface="Arial" panose="020B0604020202020204" pitchFamily="34" charset="0"/>
                          <a:cs typeface="Arial" panose="020B0604020202020204" pitchFamily="34" charset="0"/>
                        </a:rPr>
                        <a:t>The force has made progress through revised templates, supervisor training and strengthened governance. However, the AFI remains open.</a:t>
                      </a:r>
                    </a:p>
                  </a:txBody>
                  <a:tcPr/>
                </a:tc>
                <a:tc>
                  <a:txBody>
                    <a:bodyPr/>
                    <a:lstStyle/>
                    <a:p>
                      <a:pPr lvl="0" algn="l">
                        <a:lnSpc>
                          <a:spcPct val="100000"/>
                        </a:lnSpc>
                        <a:spcBef>
                          <a:spcPts val="0"/>
                        </a:spcBef>
                        <a:spcAft>
                          <a:spcPts val="0"/>
                        </a:spcAft>
                        <a:buNone/>
                      </a:pPr>
                      <a:r>
                        <a:rPr lang="en-GB" sz="1400" b="0" i="0" u="none" strike="noStrike" noProof="0">
                          <a:solidFill>
                            <a:srgbClr val="000000"/>
                          </a:solidFill>
                          <a:latin typeface="Arial" panose="020B0604020202020204" pitchFamily="34" charset="0"/>
                          <a:cs typeface="Arial" panose="020B0604020202020204" pitchFamily="34" charset="0"/>
                        </a:rPr>
                        <a:t>Work has focused on strengthening investigation planning through the revised Niche template (Investigation Framework 01) and improving supervisory ownership through the Supervisor Update templates 01–03 review framework.</a:t>
                      </a:r>
                      <a:endParaRPr lang="en-GB" sz="1400" b="1" i="0" u="none" strike="noStrike" noProof="0">
                        <a:solidFill>
                          <a:srgbClr val="000000"/>
                        </a:solidFill>
                        <a:latin typeface="Arial" panose="020B0604020202020204" pitchFamily="34" charset="0"/>
                        <a:cs typeface="Arial" panose="020B0604020202020204" pitchFamily="34" charset="0"/>
                      </a:endParaRPr>
                    </a:p>
                    <a:p>
                      <a:pPr lvl="0" algn="l">
                        <a:lnSpc>
                          <a:spcPct val="100000"/>
                        </a:lnSpc>
                        <a:spcBef>
                          <a:spcPts val="0"/>
                        </a:spcBef>
                        <a:spcAft>
                          <a:spcPts val="0"/>
                        </a:spcAft>
                        <a:buNone/>
                      </a:pPr>
                      <a:endParaRPr lang="en-GB" sz="1400" b="1" i="0" u="none" strike="noStrike" noProof="0">
                        <a:solidFill>
                          <a:srgbClr val="000000"/>
                        </a:solidFill>
                        <a:latin typeface="Arial" panose="020B0604020202020204" pitchFamily="34" charset="0"/>
                        <a:cs typeface="Arial" panose="020B0604020202020204" pitchFamily="34" charset="0"/>
                      </a:endParaRPr>
                    </a:p>
                    <a:p>
                      <a:pPr lvl="0" algn="l">
                        <a:lnSpc>
                          <a:spcPct val="100000"/>
                        </a:lnSpc>
                        <a:spcBef>
                          <a:spcPts val="0"/>
                        </a:spcBef>
                        <a:spcAft>
                          <a:spcPts val="0"/>
                        </a:spcAft>
                        <a:buNone/>
                      </a:pPr>
                      <a:r>
                        <a:rPr lang="en-GB" sz="1400" b="0" i="0" u="none" strike="noStrike" noProof="0">
                          <a:solidFill>
                            <a:srgbClr val="000000"/>
                          </a:solidFill>
                          <a:latin typeface="Arial" panose="020B0604020202020204" pitchFamily="34" charset="0"/>
                          <a:cs typeface="Arial" panose="020B0604020202020204" pitchFamily="34" charset="0"/>
                        </a:rPr>
                        <a:t>Oversight is supported through superintendent-led performance meetings and Investigation Standards governance. The Professionalising Investigations Programme (PIP) 1 supervisor programme is being delivered, and Quality Service Review (QSR) Investigations is in testing phase.</a:t>
                      </a:r>
                      <a:endParaRPr lang="en-GB" sz="1400">
                        <a:latin typeface="Arial" panose="020B0604020202020204" pitchFamily="34" charset="0"/>
                        <a:cs typeface="Arial" panose="020B0604020202020204" pitchFamily="34" charset="0"/>
                      </a:endParaRPr>
                    </a:p>
                    <a:p>
                      <a:pPr lvl="0" algn="l">
                        <a:lnSpc>
                          <a:spcPct val="100000"/>
                        </a:lnSpc>
                        <a:spcBef>
                          <a:spcPts val="0"/>
                        </a:spcBef>
                        <a:spcAft>
                          <a:spcPts val="0"/>
                        </a:spcAft>
                        <a:buNone/>
                      </a:pPr>
                      <a:endParaRPr lang="en-GB" sz="1400" b="0" i="0" u="none" strike="noStrike" noProof="0">
                        <a:solidFill>
                          <a:srgbClr val="000000"/>
                        </a:solidFill>
                        <a:latin typeface="Arial" panose="020B0604020202020204" pitchFamily="34" charset="0"/>
                        <a:cs typeface="Arial" panose="020B0604020202020204" pitchFamily="34" charset="0"/>
                      </a:endParaRPr>
                    </a:p>
                    <a:p>
                      <a:pPr lvl="0" algn="l">
                        <a:lnSpc>
                          <a:spcPct val="100000"/>
                        </a:lnSpc>
                        <a:spcBef>
                          <a:spcPts val="0"/>
                        </a:spcBef>
                        <a:spcAft>
                          <a:spcPts val="0"/>
                        </a:spcAft>
                        <a:buNone/>
                      </a:pPr>
                      <a:endParaRPr lang="en-GB" sz="1400" b="0" i="0" u="none" strike="noStrike" noProof="0">
                        <a:solidFill>
                          <a:srgbClr val="000000"/>
                        </a:solidFill>
                        <a:latin typeface="Arial" panose="020B0604020202020204" pitchFamily="34" charset="0"/>
                        <a:cs typeface="Arial" panose="020B0604020202020204" pitchFamily="34" charset="0"/>
                      </a:endParaRPr>
                    </a:p>
                  </a:txBody>
                  <a:tcPr/>
                </a:tc>
                <a:tc>
                  <a:txBody>
                    <a:bodyPr/>
                    <a:lstStyle/>
                    <a:p>
                      <a:pPr lvl="0" algn="l">
                        <a:lnSpc>
                          <a:spcPct val="100000"/>
                        </a:lnSpc>
                        <a:spcBef>
                          <a:spcPts val="0"/>
                        </a:spcBef>
                        <a:spcAft>
                          <a:spcPts val="0"/>
                        </a:spcAft>
                        <a:buNone/>
                      </a:pPr>
                      <a:r>
                        <a:rPr lang="en-GB" sz="1400" b="0" i="0" u="none" strike="noStrike" noProof="0">
                          <a:latin typeface="Arial"/>
                          <a:cs typeface="Arial"/>
                        </a:rPr>
                        <a:t>The Quality of Investigations and Victims Change Programme will work to embed SU01–SU03 consistently across teams, monitor compliance through performance meetings, "QSR Investigations" reviews and Investigation Standards Meeting and ensure effective training compliance and performance management at PIP1 and PIP2 level.</a:t>
                      </a:r>
                      <a:endParaRPr lang="en-GB" sz="1400">
                        <a:latin typeface="Arial"/>
                        <a:cs typeface="Arial"/>
                      </a:endParaRPr>
                    </a:p>
                  </a:txBody>
                  <a:tcPr/>
                </a:tc>
                <a:extLst>
                  <a:ext uri="{0D108BD9-81ED-4DB2-BD59-A6C34878D82A}">
                    <a16:rowId xmlns:a16="http://schemas.microsoft.com/office/drawing/2014/main" val="3943764242"/>
                  </a:ext>
                </a:extLst>
              </a:tr>
            </a:tbl>
          </a:graphicData>
        </a:graphic>
      </p:graphicFrame>
    </p:spTree>
    <p:extLst>
      <p:ext uri="{BB962C8B-B14F-4D97-AF65-F5344CB8AC3E}">
        <p14:creationId xmlns:p14="http://schemas.microsoft.com/office/powerpoint/2010/main" val="31977123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F18F42B2AE5CA46A49B8FE2E28CF54D" ma:contentTypeVersion="3" ma:contentTypeDescription="Create a new document." ma:contentTypeScope="" ma:versionID="bae008a4cbd89a6abbd3ba59d7eeec23">
  <xsd:schema xmlns:xsd="http://www.w3.org/2001/XMLSchema" xmlns:xs="http://www.w3.org/2001/XMLSchema" xmlns:p="http://schemas.microsoft.com/office/2006/metadata/properties" xmlns:ns2="e24ad573-17c5-4165-b03e-ce4e17f26247" targetNamespace="http://schemas.microsoft.com/office/2006/metadata/properties" ma:root="true" ma:fieldsID="443faea474f2b6af77cf0e5b53705b40" ns2:_="">
    <xsd:import namespace="e24ad573-17c5-4165-b03e-ce4e17f26247"/>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24ad573-17c5-4165-b03e-ce4e17f2624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50B5837-E1B7-4B47-B50B-1B60B4637C44}"/>
</file>

<file path=customXml/itemProps2.xml><?xml version="1.0" encoding="utf-8"?>
<ds:datastoreItem xmlns:ds="http://schemas.openxmlformats.org/officeDocument/2006/customXml" ds:itemID="{5C9B8C3E-6F13-448F-AEB9-AA18F4B56321}">
  <ds:schemaRefs>
    <ds:schemaRef ds:uri="http://schemas.microsoft.com/sharepoint/v3/contenttype/forms"/>
  </ds:schemaRefs>
</ds:datastoreItem>
</file>

<file path=customXml/itemProps3.xml><?xml version="1.0" encoding="utf-8"?>
<ds:datastoreItem xmlns:ds="http://schemas.openxmlformats.org/officeDocument/2006/customXml" ds:itemID="{D6922D09-B425-40AA-A2DA-18B16301DF73}">
  <ds:schemaRefs>
    <ds:schemaRef ds:uri="http://purl.org/dc/elements/1.1/"/>
    <ds:schemaRef ds:uri="http://schemas.microsoft.com/office/2006/metadata/properties"/>
    <ds:schemaRef ds:uri="http://schemas.microsoft.com/office/2006/documentManagement/types"/>
    <ds:schemaRef ds:uri="http://schemas.microsoft.com/sharepoint/v3"/>
    <ds:schemaRef ds:uri="http://purl.org/dc/terms/"/>
    <ds:schemaRef ds:uri="http://schemas.openxmlformats.org/package/2006/metadata/core-properties"/>
    <ds:schemaRef ds:uri="040931f7-e1aa-4e84-879c-580689d01546"/>
    <ds:schemaRef ds:uri="http://purl.org/dc/dcmitype/"/>
    <ds:schemaRef ds:uri="http://schemas.microsoft.com/office/infopath/2007/PartnerControls"/>
    <ds:schemaRef ds:uri="d7504cff-f0d5-4d51-a07e-6dc518c68690"/>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2917</Words>
  <Application>Microsoft Office PowerPoint</Application>
  <PresentationFormat>Widescreen</PresentationFormat>
  <Paragraphs>280</Paragraphs>
  <Slides>19</Slides>
  <Notes>1</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HMICFRS Inspection Progress Report</vt:lpstr>
      <vt:lpstr>Area for Improvement 1</vt:lpstr>
      <vt:lpstr>Area for Improvement 2</vt:lpstr>
      <vt:lpstr>Area for Improvement 3</vt:lpstr>
      <vt:lpstr>Area for Improvement 4</vt:lpstr>
      <vt:lpstr>Area for Improvement 5</vt:lpstr>
      <vt:lpstr>Area for Improvement 6 </vt:lpstr>
      <vt:lpstr>Area for Improvement 7 </vt:lpstr>
      <vt:lpstr>Area for Improvement 8</vt:lpstr>
      <vt:lpstr>Area for Improvement 9</vt:lpstr>
      <vt:lpstr>Area for Improvement 10</vt:lpstr>
      <vt:lpstr>Area for Improvement 11</vt:lpstr>
      <vt:lpstr>Area for Improvement 12</vt:lpstr>
      <vt:lpstr>Area for Improvement 13</vt:lpstr>
      <vt:lpstr>Area for Improvement 14</vt:lpstr>
      <vt:lpstr>Area for Improvement 15</vt:lpstr>
      <vt:lpstr>Area for Improvement 16</vt:lpstr>
      <vt:lpstr>Area for Improvement 17</vt:lpstr>
      <vt:lpstr>Area for Improvement 18</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Design Department</dc:creator>
  <cp:lastModifiedBy>Eagle, Kate</cp:lastModifiedBy>
  <cp:revision>2</cp:revision>
  <dcterms:created xsi:type="dcterms:W3CDTF">2020-09-14T11:38:00Z</dcterms:created>
  <dcterms:modified xsi:type="dcterms:W3CDTF">2026-09-02T12:15:44Z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2acd28b-79a3-4a0f-b0ff-4b75658b1549_Enabled">
    <vt:lpwstr>true</vt:lpwstr>
  </property>
  <property fmtid="{D5CDD505-2E9C-101B-9397-08002B2CF9AE}" pid="3" name="MSIP_Label_f2acd28b-79a3-4a0f-b0ff-4b75658b1549_SetDate">
    <vt:lpwstr>2022-12-22T12:14:24Z</vt:lpwstr>
  </property>
  <property fmtid="{D5CDD505-2E9C-101B-9397-08002B2CF9AE}" pid="4" name="MSIP_Label_f2acd28b-79a3-4a0f-b0ff-4b75658b1549_Method">
    <vt:lpwstr>Standard</vt:lpwstr>
  </property>
  <property fmtid="{D5CDD505-2E9C-101B-9397-08002B2CF9AE}" pid="5" name="MSIP_Label_f2acd28b-79a3-4a0f-b0ff-4b75658b1549_Name">
    <vt:lpwstr>OFFICIAL</vt:lpwstr>
  </property>
  <property fmtid="{D5CDD505-2E9C-101B-9397-08002B2CF9AE}" pid="6" name="MSIP_Label_f2acd28b-79a3-4a0f-b0ff-4b75658b1549_SiteId">
    <vt:lpwstr>e46c8472-ef5d-4b63-bc74-4a60db42c371</vt:lpwstr>
  </property>
  <property fmtid="{D5CDD505-2E9C-101B-9397-08002B2CF9AE}" pid="7" name="MSIP_Label_f2acd28b-79a3-4a0f-b0ff-4b75658b1549_ActionId">
    <vt:lpwstr>c7d6b744-cb94-4c85-ac79-75173bec863f</vt:lpwstr>
  </property>
  <property fmtid="{D5CDD505-2E9C-101B-9397-08002B2CF9AE}" pid="8" name="MSIP_Label_f2acd28b-79a3-4a0f-b0ff-4b75658b1549_ContentBits">
    <vt:lpwstr>0</vt:lpwstr>
  </property>
  <property fmtid="{D5CDD505-2E9C-101B-9397-08002B2CF9AE}" pid="9" name="ContentTypeId">
    <vt:lpwstr>0x010100BF18F42B2AE5CA46A49B8FE2E28CF54D</vt:lpwstr>
  </property>
  <property fmtid="{D5CDD505-2E9C-101B-9397-08002B2CF9AE}" pid="10" name="MediaServiceImageTags">
    <vt:lpwstr/>
  </property>
  <property fmtid="{D5CDD505-2E9C-101B-9397-08002B2CF9AE}" pid="11" name="Order">
    <vt:lpwstr>1955300.00000000</vt:lpwstr>
  </property>
  <property fmtid="{D5CDD505-2E9C-101B-9397-08002B2CF9AE}" pid="12" name="xd_ProgID">
    <vt:lpwstr/>
  </property>
  <property fmtid="{D5CDD505-2E9C-101B-9397-08002B2CF9AE}" pid="13" name="_SourceUrl">
    <vt:lpwstr/>
  </property>
  <property fmtid="{D5CDD505-2E9C-101B-9397-08002B2CF9AE}" pid="14" name="_SharedFileIndex">
    <vt:lpwstr/>
  </property>
  <property fmtid="{D5CDD505-2E9C-101B-9397-08002B2CF9AE}" pid="15" name="ComplianceAssetId">
    <vt:lpwstr/>
  </property>
  <property fmtid="{D5CDD505-2E9C-101B-9397-08002B2CF9AE}" pid="16" name="TemplateUrl">
    <vt:lpwstr/>
  </property>
  <property fmtid="{D5CDD505-2E9C-101B-9397-08002B2CF9AE}" pid="17" name="_ExtendedDescription">
    <vt:lpwstr/>
  </property>
  <property fmtid="{D5CDD505-2E9C-101B-9397-08002B2CF9AE}" pid="18" name="TriggerFlowInfo">
    <vt:lpwstr/>
  </property>
  <property fmtid="{D5CDD505-2E9C-101B-9397-08002B2CF9AE}" pid="19" name="xd_Signature">
    <vt:lpwstr/>
  </property>
</Properties>
</file>