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48"/>
  </p:notesMasterIdLst>
  <p:sldIdLst>
    <p:sldId id="633" r:id="rId5"/>
    <p:sldId id="547" r:id="rId6"/>
    <p:sldId id="581" r:id="rId7"/>
    <p:sldId id="702" r:id="rId8"/>
    <p:sldId id="582" r:id="rId9"/>
    <p:sldId id="583" r:id="rId10"/>
    <p:sldId id="584" r:id="rId11"/>
    <p:sldId id="585" r:id="rId12"/>
    <p:sldId id="586" r:id="rId13"/>
    <p:sldId id="548" r:id="rId14"/>
    <p:sldId id="669" r:id="rId15"/>
    <p:sldId id="588" r:id="rId16"/>
    <p:sldId id="670" r:id="rId17"/>
    <p:sldId id="650" r:id="rId18"/>
    <p:sldId id="560" r:id="rId19"/>
    <p:sldId id="651" r:id="rId20"/>
    <p:sldId id="652" r:id="rId21"/>
    <p:sldId id="653" r:id="rId22"/>
    <p:sldId id="587" r:id="rId23"/>
    <p:sldId id="654" r:id="rId24"/>
    <p:sldId id="655" r:id="rId25"/>
    <p:sldId id="656" r:id="rId26"/>
    <p:sldId id="657" r:id="rId27"/>
    <p:sldId id="562" r:id="rId28"/>
    <p:sldId id="744" r:id="rId29"/>
    <p:sldId id="745" r:id="rId30"/>
    <p:sldId id="746" r:id="rId31"/>
    <p:sldId id="747" r:id="rId32"/>
    <p:sldId id="748" r:id="rId33"/>
    <p:sldId id="759" r:id="rId34"/>
    <p:sldId id="735" r:id="rId35"/>
    <p:sldId id="710" r:id="rId36"/>
    <p:sldId id="667" r:id="rId37"/>
    <p:sldId id="660" r:id="rId38"/>
    <p:sldId id="661" r:id="rId39"/>
    <p:sldId id="358" r:id="rId40"/>
    <p:sldId id="556" r:id="rId41"/>
    <p:sldId id="712" r:id="rId42"/>
    <p:sldId id="760" r:id="rId43"/>
    <p:sldId id="761" r:id="rId44"/>
    <p:sldId id="762" r:id="rId45"/>
    <p:sldId id="752" r:id="rId46"/>
    <p:sldId id="75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62344"/>
    <a:srgbClr val="B4C7E7"/>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84019" autoAdjust="0"/>
  </p:normalViewPr>
  <p:slideViewPr>
    <p:cSldViewPr snapToGrid="0">
      <p:cViewPr varScale="1">
        <p:scale>
          <a:sx n="121" d="100"/>
          <a:sy n="121" d="100"/>
        </p:scale>
        <p:origin x="114" y="25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D, Gareth" userId="b9f24fb5-47d1-49b7-afae-dc2c8d4ecd1d" providerId="ADAL" clId="{F854721A-C038-47C7-B25C-344E562D273C}"/>
    <pc:docChg chg="modSld">
      <pc:chgData name="Jenkins D, Gareth" userId="b9f24fb5-47d1-49b7-afae-dc2c8d4ecd1d" providerId="ADAL" clId="{F854721A-C038-47C7-B25C-344E562D273C}" dt="2025-01-29T13:45:17.917" v="3" actId="20577"/>
      <pc:docMkLst>
        <pc:docMk/>
      </pc:docMkLst>
      <pc:sldChg chg="modSp mod">
        <pc:chgData name="Jenkins D, Gareth" userId="b9f24fb5-47d1-49b7-afae-dc2c8d4ecd1d" providerId="ADAL" clId="{F854721A-C038-47C7-B25C-344E562D273C}" dt="2025-01-29T13:45:17.917" v="3" actId="20577"/>
        <pc:sldMkLst>
          <pc:docMk/>
          <pc:sldMk cId="3651804536" sldId="762"/>
        </pc:sldMkLst>
        <pc:spChg chg="mod">
          <ac:chgData name="Jenkins D, Gareth" userId="b9f24fb5-47d1-49b7-afae-dc2c8d4ecd1d" providerId="ADAL" clId="{F854721A-C038-47C7-B25C-344E562D273C}" dt="2025-01-29T13:45:17.917" v="3" actId="20577"/>
          <ac:spMkLst>
            <pc:docMk/>
            <pc:sldMk cId="3651804536" sldId="762"/>
            <ac:spMk id="6" creationId="{E2836ADB-700B-39CF-29FD-EEB1972654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03/03/2025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dirty="0"/>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sz="1000" b="1"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AB3717A-C6E4-1C46-B1FA-B9E4FCE2618A}" type="slidenum">
              <a:rPr lang="en-US" smtClean="0"/>
              <a:t>1</a:t>
            </a:fld>
            <a:endParaRPr lang="en-US" dirty="0"/>
          </a:p>
        </p:txBody>
      </p:sp>
    </p:spTree>
    <p:extLst>
      <p:ext uri="{BB962C8B-B14F-4D97-AF65-F5344CB8AC3E}">
        <p14:creationId xmlns:p14="http://schemas.microsoft.com/office/powerpoint/2010/main" val="1869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82839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3245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407110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16</a:t>
            </a:fld>
            <a:endParaRPr lang="en-GB" altLang="en-US"/>
          </a:p>
        </p:txBody>
      </p:sp>
    </p:spTree>
    <p:extLst>
      <p:ext uri="{BB962C8B-B14F-4D97-AF65-F5344CB8AC3E}">
        <p14:creationId xmlns:p14="http://schemas.microsoft.com/office/powerpoint/2010/main" val="47412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33824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83143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35996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241790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74251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65194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solidFill>
                <a:schemeClr val="tx1">
                  <a:lumMod val="75000"/>
                  <a:lumOff val="25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522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solidFill>
                <a:schemeClr val="tx1">
                  <a:lumMod val="75000"/>
                  <a:lumOff val="25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89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608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solidFill>
                <a:schemeClr val="tx1">
                  <a:lumMod val="75000"/>
                  <a:lumOff val="25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0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91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30</a:t>
            </a:fld>
            <a:endParaRPr lang="en-GB" altLang="en-US"/>
          </a:p>
        </p:txBody>
      </p:sp>
    </p:spTree>
    <p:extLst>
      <p:ext uri="{BB962C8B-B14F-4D97-AF65-F5344CB8AC3E}">
        <p14:creationId xmlns:p14="http://schemas.microsoft.com/office/powerpoint/2010/main" val="1132560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A688E8C-C64C-4DD8-A692-0CE8878ED299}" type="slidenum">
              <a:rPr lang="en-GB" smtClean="0"/>
              <a:pPr>
                <a:defRPr/>
              </a:pPr>
              <a:t>31</a:t>
            </a:fld>
            <a:endParaRPr lang="en-GB"/>
          </a:p>
        </p:txBody>
      </p:sp>
    </p:spTree>
    <p:extLst>
      <p:ext uri="{BB962C8B-B14F-4D97-AF65-F5344CB8AC3E}">
        <p14:creationId xmlns:p14="http://schemas.microsoft.com/office/powerpoint/2010/main" val="327325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1803779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33</a:t>
            </a:fld>
            <a:endParaRPr lang="en-GB" altLang="en-US"/>
          </a:p>
        </p:txBody>
      </p:sp>
    </p:spTree>
    <p:extLst>
      <p:ext uri="{BB962C8B-B14F-4D97-AF65-F5344CB8AC3E}">
        <p14:creationId xmlns:p14="http://schemas.microsoft.com/office/powerpoint/2010/main" val="208429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34</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35</a:t>
            </a:fld>
            <a:endParaRPr lang="en-GB" altLang="en-US"/>
          </a:p>
        </p:txBody>
      </p:sp>
    </p:spTree>
    <p:extLst>
      <p:ext uri="{BB962C8B-B14F-4D97-AF65-F5344CB8AC3E}">
        <p14:creationId xmlns:p14="http://schemas.microsoft.com/office/powerpoint/2010/main" val="1074253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0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50F5FC-E147-40D2-8896-859AAE52C314}" type="slidenum">
              <a:rPr lang="en-GB" smtClean="0"/>
              <a:t>36</a:t>
            </a:fld>
            <a:endParaRPr lang="en-GB"/>
          </a:p>
        </p:txBody>
      </p:sp>
    </p:spTree>
    <p:extLst>
      <p:ext uri="{BB962C8B-B14F-4D97-AF65-F5344CB8AC3E}">
        <p14:creationId xmlns:p14="http://schemas.microsoft.com/office/powerpoint/2010/main" val="1535185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3945291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2499962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3183435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42</a:t>
            </a:fld>
            <a:endParaRPr lang="en-GB" altLang="en-US" dirty="0"/>
          </a:p>
        </p:txBody>
      </p:sp>
    </p:spTree>
    <p:extLst>
      <p:ext uri="{BB962C8B-B14F-4D97-AF65-F5344CB8AC3E}">
        <p14:creationId xmlns:p14="http://schemas.microsoft.com/office/powerpoint/2010/main" val="2983643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43</a:t>
            </a:fld>
            <a:endParaRPr lang="en-GB" altLang="en-US" dirty="0"/>
          </a:p>
        </p:txBody>
      </p:sp>
    </p:spTree>
    <p:extLst>
      <p:ext uri="{BB962C8B-B14F-4D97-AF65-F5344CB8AC3E}">
        <p14:creationId xmlns:p14="http://schemas.microsoft.com/office/powerpoint/2010/main" val="297830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dirty="0"/>
          </a:p>
        </p:txBody>
      </p:sp>
    </p:spTree>
    <p:extLst>
      <p:ext uri="{BB962C8B-B14F-4D97-AF65-F5344CB8AC3E}">
        <p14:creationId xmlns:p14="http://schemas.microsoft.com/office/powerpoint/2010/main" val="216317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dirty="0"/>
          </a:p>
        </p:txBody>
      </p:sp>
    </p:spTree>
    <p:extLst>
      <p:ext uri="{BB962C8B-B14F-4D97-AF65-F5344CB8AC3E}">
        <p14:creationId xmlns:p14="http://schemas.microsoft.com/office/powerpoint/2010/main" val="296231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dirty="0"/>
          </a:p>
        </p:txBody>
      </p:sp>
    </p:spTree>
    <p:extLst>
      <p:ext uri="{BB962C8B-B14F-4D97-AF65-F5344CB8AC3E}">
        <p14:creationId xmlns:p14="http://schemas.microsoft.com/office/powerpoint/2010/main" val="213309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dirty="0"/>
          </a:p>
        </p:txBody>
      </p:sp>
    </p:spTree>
    <p:extLst>
      <p:ext uri="{BB962C8B-B14F-4D97-AF65-F5344CB8AC3E}">
        <p14:creationId xmlns:p14="http://schemas.microsoft.com/office/powerpoint/2010/main" val="4074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46552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16577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8260-203B-7FC3-D3B8-1CC1DAE711C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5FB0BCC-3B99-C3FF-AECF-9D8FC63FA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B959C6-772A-3764-B01D-4DDBC073F566}"/>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5" name="Footer Placeholder 4">
            <a:extLst>
              <a:ext uri="{FF2B5EF4-FFF2-40B4-BE49-F238E27FC236}">
                <a16:creationId xmlns:a16="http://schemas.microsoft.com/office/drawing/2014/main" id="{634E0FE4-EE64-9BBF-5890-3A0069BB983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A6F6BF-0A0F-863C-E89B-976F3136D3EA}"/>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66092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3028-5958-05C9-D8A8-5347D7805D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BF7DB7-0D00-E5AE-43D7-95F643237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9280C1-98EA-5CE9-3810-2769F0E5CB9E}"/>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5" name="Footer Placeholder 4">
            <a:extLst>
              <a:ext uri="{FF2B5EF4-FFF2-40B4-BE49-F238E27FC236}">
                <a16:creationId xmlns:a16="http://schemas.microsoft.com/office/drawing/2014/main" id="{B3B101AD-E262-8FEB-673C-E25DECFB06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73E6CB-AE05-70BD-3869-CF184E7D6969}"/>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20083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0C021-C739-EB65-EE5B-79F61F808B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4DC68D-C1FC-F9F7-DAFB-6A035A54CD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AA021-EA6A-B375-28D6-F9EBE2C75EBB}"/>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5" name="Footer Placeholder 4">
            <a:extLst>
              <a:ext uri="{FF2B5EF4-FFF2-40B4-BE49-F238E27FC236}">
                <a16:creationId xmlns:a16="http://schemas.microsoft.com/office/drawing/2014/main" id="{5045B7CB-46D8-A83C-B718-7FDC084E5F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0215D8-3165-F378-86EE-C58A3F234DCF}"/>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977894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CE98D-965B-764C-BE45-1882026B918A}"/>
              </a:ext>
            </a:extLst>
          </p:cNvPr>
          <p:cNvPicPr>
            <a:picLocks noChangeAspect="1"/>
          </p:cNvPicPr>
          <p:nvPr userDrawn="1"/>
        </p:nvPicPr>
        <p:blipFill>
          <a:blip r:embed="rId2"/>
          <a:srcRect/>
          <a:stretch/>
        </p:blipFill>
        <p:spPr>
          <a:xfrm>
            <a:off x="-31759" y="-32581"/>
            <a:ext cx="12243512" cy="6916377"/>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dirty="0"/>
              <a:t>CLICK TO EDIT.</a:t>
            </a:r>
            <a:br>
              <a:rPr lang="en-GB" dirty="0"/>
            </a:br>
            <a:r>
              <a:rPr lang="en-GB" dirty="0"/>
              <a:t>ARIAL: BOLD. 48 Pt.</a:t>
            </a:r>
            <a:br>
              <a:rPr lang="en-GB" dirty="0"/>
            </a:br>
            <a:r>
              <a:rPr lang="en-GB" dirty="0"/>
              <a:t>UPPER CASE.</a:t>
            </a:r>
            <a:endParaRPr lang="en-US" dirty="0"/>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dirty="0"/>
              <a:t>11/11/2023 or 2023 | 24</a:t>
            </a:r>
          </a:p>
        </p:txBody>
      </p:sp>
    </p:spTree>
    <p:extLst>
      <p:ext uri="{BB962C8B-B14F-4D97-AF65-F5344CB8AC3E}">
        <p14:creationId xmlns:p14="http://schemas.microsoft.com/office/powerpoint/2010/main" val="376022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03C7-C6CA-DF88-6405-E14C36271F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ECBEE8-ABC3-B8F3-F2D7-B41CD1A97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272513-72E8-9868-058D-F46F4E7E9BBF}"/>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5" name="Footer Placeholder 4">
            <a:extLst>
              <a:ext uri="{FF2B5EF4-FFF2-40B4-BE49-F238E27FC236}">
                <a16:creationId xmlns:a16="http://schemas.microsoft.com/office/drawing/2014/main" id="{5E75C26B-C5A3-69E5-0FC7-2FBD5112F6E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A6C0C0-5F14-0451-1A7E-39DDCCDEFE85}"/>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78202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99AE-51AF-DB98-1540-38FD9DD78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46DB90-2687-E9E9-5BEE-DF99A4F85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D54229-798D-B179-D3D3-F703DF8312EB}"/>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5" name="Footer Placeholder 4">
            <a:extLst>
              <a:ext uri="{FF2B5EF4-FFF2-40B4-BE49-F238E27FC236}">
                <a16:creationId xmlns:a16="http://schemas.microsoft.com/office/drawing/2014/main" id="{BD7C0C22-ECFE-9C64-2083-4228C870B1C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673FD-17C7-5A9A-BB19-F2DD4A7C19C8}"/>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41121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C000-11B3-19CB-9C07-759E78D715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2E3917-75D9-8CB6-8873-08448749DA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D414AD-C4CF-0495-A640-A636FEAD2E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FB1B6E-E161-4D69-C8C7-38D43F70027F}"/>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6" name="Footer Placeholder 5">
            <a:extLst>
              <a:ext uri="{FF2B5EF4-FFF2-40B4-BE49-F238E27FC236}">
                <a16:creationId xmlns:a16="http://schemas.microsoft.com/office/drawing/2014/main" id="{99B6B1C7-4076-8667-0E9A-12E11B51F0F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3A500F6-5202-BA1E-008F-E459CD95622A}"/>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11232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24BC-EF05-4910-8292-E2FD3619E7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810CA7-E7C8-2E16-61D2-55C284825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47395-449E-16E0-0737-7BB54C2C1C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6D2E1C-C000-EB26-E3A7-D8075963C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105D88-24B4-71A0-274D-E9FA71B698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1ACE7D-0492-3329-3AC4-2DB415094139}"/>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8" name="Footer Placeholder 7">
            <a:extLst>
              <a:ext uri="{FF2B5EF4-FFF2-40B4-BE49-F238E27FC236}">
                <a16:creationId xmlns:a16="http://schemas.microsoft.com/office/drawing/2014/main" id="{644C4015-D406-C4F0-A116-7847164D598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AAF4E3E-6E75-33A8-31AD-842FC54A1D27}"/>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69030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BD9F-1B5C-E2B4-7144-D861F0FC16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760266-7AAC-8334-D3DA-DF42EA89D957}"/>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4" name="Footer Placeholder 3">
            <a:extLst>
              <a:ext uri="{FF2B5EF4-FFF2-40B4-BE49-F238E27FC236}">
                <a16:creationId xmlns:a16="http://schemas.microsoft.com/office/drawing/2014/main" id="{F3A6DB0D-695E-0C75-93EB-B1E290D567A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8565BA4-A553-404B-03CB-95737DB9D3D1}"/>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92055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88730-B5F8-305D-0484-C050A5FB5887}"/>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3" name="Footer Placeholder 2">
            <a:extLst>
              <a:ext uri="{FF2B5EF4-FFF2-40B4-BE49-F238E27FC236}">
                <a16:creationId xmlns:a16="http://schemas.microsoft.com/office/drawing/2014/main" id="{068808C9-78DD-0F1B-2273-08F0AA6C1A5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23C80DE-83D6-8CD4-6AFA-9008AF862219}"/>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63968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C1F4-6D33-12DB-9BB3-4A512AEF9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9D8A8A-F384-0431-327A-B39FF110F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2B2349-1749-D097-BEB1-EB69096E1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46201-A883-ABE7-C53F-24141EC64DE2}"/>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6" name="Footer Placeholder 5">
            <a:extLst>
              <a:ext uri="{FF2B5EF4-FFF2-40B4-BE49-F238E27FC236}">
                <a16:creationId xmlns:a16="http://schemas.microsoft.com/office/drawing/2014/main" id="{E3F567C8-7D97-B81B-19C5-4C349EA281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D2081D-FF07-AC3C-1121-3AF7D230CA97}"/>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42587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80B1-EE35-2C5F-EB62-3C24B3E78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CC5460-56A4-E682-232A-196B0DA41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967A86E-1DE7-705B-1689-76CE5C905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19504-C5C8-EF72-F627-9C208ADFF970}"/>
              </a:ext>
            </a:extLst>
          </p:cNvPr>
          <p:cNvSpPr>
            <a:spLocks noGrp="1"/>
          </p:cNvSpPr>
          <p:nvPr>
            <p:ph type="dt" sz="half" idx="10"/>
          </p:nvPr>
        </p:nvSpPr>
        <p:spPr/>
        <p:txBody>
          <a:bodyPr/>
          <a:lstStyle/>
          <a:p>
            <a:fld id="{EDA9B4E5-CC49-4D85-9621-3FF79E8DBE9E}" type="datetimeFigureOut">
              <a:rPr lang="en-GB" smtClean="0"/>
              <a:t>03/03/2025</a:t>
            </a:fld>
            <a:endParaRPr lang="en-GB" dirty="0"/>
          </a:p>
        </p:txBody>
      </p:sp>
      <p:sp>
        <p:nvSpPr>
          <p:cNvPr id="6" name="Footer Placeholder 5">
            <a:extLst>
              <a:ext uri="{FF2B5EF4-FFF2-40B4-BE49-F238E27FC236}">
                <a16:creationId xmlns:a16="http://schemas.microsoft.com/office/drawing/2014/main" id="{1F904010-B67C-6964-570F-C2F73BF2CD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5C38565-9809-150E-32DC-70F3BF9186D7}"/>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100252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2F608-F9F3-9982-A3FB-C5A9CD934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2A632B-9BF5-8049-030E-F50918F0E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F28902A-C552-076C-272A-99DCD7BC5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9B4E5-CC49-4D85-9621-3FF79E8DBE9E}" type="datetimeFigureOut">
              <a:rPr lang="en-GB" smtClean="0"/>
              <a:t>03/03/2025</a:t>
            </a:fld>
            <a:endParaRPr lang="en-GB" dirty="0"/>
          </a:p>
        </p:txBody>
      </p:sp>
      <p:sp>
        <p:nvSpPr>
          <p:cNvPr id="5" name="Footer Placeholder 4">
            <a:extLst>
              <a:ext uri="{FF2B5EF4-FFF2-40B4-BE49-F238E27FC236}">
                <a16:creationId xmlns:a16="http://schemas.microsoft.com/office/drawing/2014/main" id="{1D6E4818-F308-7C35-7293-E585340D5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AD6692A-5EE6-7D02-11A0-311AAB943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6F59D-5BFF-4675-BE29-46B11AAD11B3}" type="slidenum">
              <a:rPr lang="en-GB" smtClean="0"/>
              <a:t>‹#›</a:t>
            </a:fld>
            <a:endParaRPr lang="en-GB" dirty="0"/>
          </a:p>
        </p:txBody>
      </p:sp>
    </p:spTree>
    <p:extLst>
      <p:ext uri="{BB962C8B-B14F-4D97-AF65-F5344CB8AC3E}">
        <p14:creationId xmlns:p14="http://schemas.microsoft.com/office/powerpoint/2010/main" val="1602503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dirty="0"/>
              <a:t>Strategy Performance Board</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Quarter 3 </a:t>
            </a:r>
            <a:r>
              <a:rPr lang="en-US" dirty="0">
                <a:latin typeface="Arial"/>
                <a:cs typeface="Arial"/>
              </a:rPr>
              <a:t>2024-25</a:t>
            </a:r>
          </a:p>
        </p:txBody>
      </p:sp>
    </p:spTree>
    <p:extLst>
      <p:ext uri="{BB962C8B-B14F-4D97-AF65-F5344CB8AC3E}">
        <p14:creationId xmlns:p14="http://schemas.microsoft.com/office/powerpoint/2010/main" val="61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dirty="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0800" y="1163490"/>
            <a:ext cx="9638398" cy="1169551"/>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Most Serious Violence</a:t>
            </a:r>
          </a:p>
          <a:p>
            <a:pPr marL="342900" indent="-342900" eaLnBrk="1" fontAlgn="auto" hangingPunct="1">
              <a:spcBef>
                <a:spcPts val="0"/>
              </a:spcBef>
              <a:spcAft>
                <a:spcPts val="0"/>
              </a:spcAft>
              <a:buFont typeface="+mj-lt"/>
              <a:buAutoNum type="arabicPeriod"/>
              <a:defRPr/>
            </a:pPr>
            <a:r>
              <a:rPr lang="en-GB" sz="1400" dirty="0">
                <a:latin typeface="+mn-lt"/>
              </a:rPr>
              <a:t>Serious Violence </a:t>
            </a:r>
          </a:p>
          <a:p>
            <a:pPr marL="342900" indent="-342900" eaLnBrk="1" fontAlgn="auto" hangingPunct="1">
              <a:spcBef>
                <a:spcPts val="0"/>
              </a:spcBef>
              <a:spcAft>
                <a:spcPts val="0"/>
              </a:spcAft>
              <a:buFont typeface="+mj-lt"/>
              <a:buAutoNum type="arabicPeriod"/>
              <a:defRPr/>
            </a:pPr>
            <a:r>
              <a:rPr lang="en-GB" sz="1400" dirty="0" err="1">
                <a:latin typeface="+mn-lt"/>
              </a:rPr>
              <a:t>VAWG</a:t>
            </a:r>
            <a:r>
              <a:rPr lang="en-GB" sz="1400" dirty="0">
                <a:latin typeface="+mn-lt"/>
              </a:rPr>
              <a:t> Domestic Priority Offences</a:t>
            </a:r>
          </a:p>
          <a:p>
            <a:pPr marL="342900" indent="-342900" eaLnBrk="1" fontAlgn="auto" hangingPunct="1">
              <a:spcBef>
                <a:spcPts val="0"/>
              </a:spcBef>
              <a:spcAft>
                <a:spcPts val="0"/>
              </a:spcAft>
              <a:buFont typeface="+mj-lt"/>
              <a:buAutoNum type="arabicPeriod"/>
              <a:defRPr/>
            </a:pPr>
            <a:r>
              <a:rPr lang="en-GB" sz="1400" dirty="0">
                <a:latin typeface="+mn-lt"/>
              </a:rPr>
              <a:t>Drug Supply and Organised Crime</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460800" y="2826575"/>
            <a:ext cx="10802213" cy="1446550"/>
          </a:xfrm>
          <a:prstGeom prst="rect">
            <a:avLst/>
          </a:prstGeom>
          <a:noFill/>
        </p:spPr>
        <p:txBody>
          <a:bodyPr wrap="square" rtlCol="0">
            <a:spAutoFit/>
          </a:bodyPr>
          <a:lstStyle/>
          <a:p>
            <a:pPr algn="just"/>
            <a:r>
              <a:rPr lang="en-GB" sz="1400" b="1" dirty="0">
                <a:effectLst/>
                <a:latin typeface="+mn-lt"/>
                <a:ea typeface="Calibri" panose="020F0502020204030204" pitchFamily="34" charset="0"/>
              </a:rPr>
              <a:t>Key Commitments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Reduce the number of repeat victims of child criminal and sexual exploitation.</a:t>
            </a:r>
          </a:p>
          <a:p>
            <a:pPr marL="285750" indent="-285750" algn="just">
              <a:buFont typeface="Arial" panose="020B0604020202020204" pitchFamily="34" charset="0"/>
              <a:buChar char="•"/>
            </a:pPr>
            <a:r>
              <a:rPr lang="en-GB" sz="1400" dirty="0">
                <a:ea typeface="Calibri" panose="020F0502020204030204" pitchFamily="34" charset="0"/>
              </a:rPr>
              <a:t>I</a:t>
            </a:r>
            <a:r>
              <a:rPr lang="en-GB" sz="1400" dirty="0">
                <a:effectLst/>
                <a:latin typeface="+mn-lt"/>
                <a:ea typeface="Calibri" panose="020F0502020204030204" pitchFamily="34" charset="0"/>
              </a:rPr>
              <a:t>ncrease disruption of serious organised crime, and reinvest assets seized back into communities.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Improve the overall criminal justice response to violence against women, domestic abuse and sexual violence.</a:t>
            </a:r>
          </a:p>
          <a:p>
            <a:pPr marL="285750" indent="-285750" algn="just">
              <a:buFont typeface="Arial" panose="020B0604020202020204" pitchFamily="34" charset="0"/>
              <a:buChar char="•"/>
            </a:pPr>
            <a:r>
              <a:rPr lang="en-GB" sz="1400" dirty="0">
                <a:effectLst/>
                <a:latin typeface="+mn-lt"/>
                <a:ea typeface="Calibri" panose="020F0502020204030204" pitchFamily="34" charset="0"/>
              </a:rPr>
              <a:t>Commission and invest in services that work with perpetrators of serious crime to prevent and reduce re-offending.</a:t>
            </a:r>
          </a:p>
          <a:p>
            <a:endParaRPr lang="en-GB" dirty="0"/>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Combat Serious Crime</a:t>
            </a:r>
          </a:p>
        </p:txBody>
      </p:sp>
    </p:spTree>
    <p:extLst>
      <p:ext uri="{BB962C8B-B14F-4D97-AF65-F5344CB8AC3E}">
        <p14:creationId xmlns:p14="http://schemas.microsoft.com/office/powerpoint/2010/main" val="57124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5213CCA0-B0B3-D1AC-BF36-077A3E3073F1}"/>
              </a:ext>
            </a:extLst>
          </p:cNvPr>
          <p:cNvSpPr txBox="1">
            <a:spLocks noChangeArrowheads="1"/>
          </p:cNvSpPr>
          <p:nvPr/>
        </p:nvSpPr>
        <p:spPr bwMode="auto">
          <a:xfrm>
            <a:off x="617068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Most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6" cy="260071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Most Serious Violence offences consist of homicide, grievous bodily harm with intent, and causing death by dangerous driving. A reduction of 13.0% has been recorded for these offences during Q3 2024-25 when compared to the quarter prior, with 21 fewer crimes recorded for a total of 140. This establishes a downward trend following Q1 2024-25. Conversely, an increase of 4.5% (six additional offences) can be observed when comparing Q3 2024-25 against the same quarter during the previous financial year. A further increase of 24.4% has been recorded when comparing the current FYTD against the previous FYTD, with 94 additional offences reported for a total of 480.</a:t>
            </a: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sz="600" dirty="0">
              <a:solidFill>
                <a:srgbClr val="FF0000"/>
              </a:solidFill>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quarter prior, the solved rate for Most Serious Violence offences has </a:t>
            </a:r>
            <a:r>
              <a:rPr lang="en-GB" altLang="en-US" sz="1100" dirty="0">
                <a:latin typeface="Arial"/>
                <a:cs typeface="Arial"/>
              </a:rPr>
              <a:t>fallen by 2.4 </a:t>
            </a:r>
            <a:r>
              <a:rPr kumimoji="0" lang="en-GB" altLang="en-US" sz="1100" b="0" i="0" u="none" strike="noStrike" kern="1200" cap="none" spc="0" normalizeH="0" baseline="0" noProof="0" dirty="0">
                <a:ln>
                  <a:noFill/>
                </a:ln>
                <a:effectLst/>
                <a:uLnTx/>
                <a:uFillTx/>
                <a:latin typeface="Arial"/>
                <a:ea typeface="+mn-ea"/>
                <a:cs typeface="Arial"/>
              </a:rPr>
              <a:t>percentage points to </a:t>
            </a:r>
            <a:r>
              <a:rPr lang="en-GB" altLang="en-US" sz="1100" dirty="0">
                <a:latin typeface="Arial"/>
                <a:cs typeface="Arial"/>
              </a:rPr>
              <a:t>20.0</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with eight fewer crimes solved for a total of 28. This disrupts the upward trend observed following Q4 2023-24. A more prominent reduction of 3.9 percentage points can be observed when comparing Q3 2024-25 against the same quarter during the previous financial year, with four fewer crimes solved. </a:t>
            </a:r>
            <a:r>
              <a:rPr lang="en-GB" altLang="en-US" sz="1100" dirty="0">
                <a:latin typeface="Arial" panose="020B0604020202020204" pitchFamily="34" charset="0"/>
                <a:cs typeface="Arial" panose="020B0604020202020204" pitchFamily="34" charset="0"/>
              </a:rPr>
              <a:t>The solved rate for the current FYTD also stands at 20.0%, a reduction of 0.5 percentage points when compared to the previous FYTD, albeit with 17 additional crimes solved for a total of 96.</a:t>
            </a:r>
          </a:p>
          <a:p>
            <a:pPr algn="just">
              <a:lnSpc>
                <a:spcPct val="100000"/>
              </a:lnSpc>
              <a:spcBef>
                <a:spcPct val="0"/>
              </a:spcBef>
              <a:buNone/>
              <a:defRPr/>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defRPr/>
            </a:pPr>
            <a:r>
              <a:rPr lang="en-GB" altLang="en-US" sz="1100" dirty="0">
                <a:latin typeface="Arial"/>
                <a:cs typeface="Arial"/>
              </a:rPr>
              <a:t>During the quarter, officers responded to an incident near </a:t>
            </a:r>
            <a:r>
              <a:rPr lang="en-GB" altLang="en-US" sz="1100" dirty="0" err="1">
                <a:latin typeface="Arial"/>
                <a:cs typeface="Arial"/>
              </a:rPr>
              <a:t>Maindee</a:t>
            </a:r>
            <a:r>
              <a:rPr lang="en-GB" altLang="en-US" sz="1100" dirty="0">
                <a:latin typeface="Arial"/>
                <a:cs typeface="Arial"/>
              </a:rPr>
              <a:t> Police Station, wherein a male had been stabbed multiple times and the offender had fled the scene. The officers managed to treat the victim's injuries, whilst also obtaining sufficient information (a nickname) to establish a possible offender. This information was rapidly relayed to other officers, resulting in the offender being arrested approximately 40 minutes later on George Street Bridge, with the weapon being located a short distance away. The offender was charged with attempted murder the same day.</a:t>
            </a:r>
          </a:p>
        </p:txBody>
      </p:sp>
      <p:graphicFrame>
        <p:nvGraphicFramePr>
          <p:cNvPr id="5" name="Table 4">
            <a:extLst>
              <a:ext uri="{FF2B5EF4-FFF2-40B4-BE49-F238E27FC236}">
                <a16:creationId xmlns:a16="http://schemas.microsoft.com/office/drawing/2014/main" id="{A454483A-ED78-1023-9BB2-1BC61EABCDDD}"/>
              </a:ext>
            </a:extLst>
          </p:cNvPr>
          <p:cNvGraphicFramePr>
            <a:graphicFrameLocks/>
          </p:cNvGraphicFramePr>
          <p:nvPr>
            <p:extLst>
              <p:ext uri="{D42A27DB-BD31-4B8C-83A1-F6EECF244321}">
                <p14:modId xmlns:p14="http://schemas.microsoft.com/office/powerpoint/2010/main" val="1581064246"/>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179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E57B0D60-229B-4908-ED50-9E4F9AB5A643}"/>
              </a:ext>
            </a:extLst>
          </p:cNvPr>
          <p:cNvGraphicFramePr>
            <a:graphicFrameLocks/>
          </p:cNvGraphicFramePr>
          <p:nvPr>
            <p:extLst>
              <p:ext uri="{D42A27DB-BD31-4B8C-83A1-F6EECF244321}">
                <p14:modId xmlns:p14="http://schemas.microsoft.com/office/powerpoint/2010/main" val="3839625393"/>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17.9%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9" name="Picture 8">
            <a:extLst>
              <a:ext uri="{FF2B5EF4-FFF2-40B4-BE49-F238E27FC236}">
                <a16:creationId xmlns:a16="http://schemas.microsoft.com/office/drawing/2014/main" id="{6A27ACE5-0A6C-C308-DDA4-0055E8E01737}"/>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10" name="Picture 9">
            <a:extLst>
              <a:ext uri="{FF2B5EF4-FFF2-40B4-BE49-F238E27FC236}">
                <a16:creationId xmlns:a16="http://schemas.microsoft.com/office/drawing/2014/main" id="{D0F9A64D-5727-8B1B-6EB0-A7BAAEF5AED8}"/>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972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463FBDDB-F420-A757-03F5-61089D135511}"/>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4" cy="243143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kumimoji="0" lang="en-GB" altLang="en-US" sz="1100" b="0" i="0" u="none" strike="noStrike" kern="1200" cap="none" spc="0" normalizeH="0" baseline="0" noProof="0" dirty="0">
                <a:ln>
                  <a:noFill/>
                </a:ln>
                <a:effectLst/>
                <a:uLnTx/>
                <a:uFillTx/>
                <a:latin typeface="Arial"/>
                <a:ea typeface="+mn-ea"/>
                <a:cs typeface="Arial"/>
              </a:rPr>
              <a:t>Serious Violence </a:t>
            </a:r>
            <a:r>
              <a:rPr lang="en-GB" altLang="en-US" sz="1100" dirty="0">
                <a:latin typeface="Arial"/>
                <a:cs typeface="Arial"/>
              </a:rPr>
              <a:t>offences</a:t>
            </a:r>
            <a:r>
              <a:rPr kumimoji="0" lang="en-GB" altLang="en-US" sz="1100" b="0" i="0" u="none" strike="noStrike" kern="1200" cap="none" spc="0" normalizeH="0" baseline="0" noProof="0" dirty="0">
                <a:ln>
                  <a:noFill/>
                </a:ln>
                <a:effectLst/>
                <a:uLnTx/>
                <a:uFillTx/>
                <a:latin typeface="Arial"/>
                <a:ea typeface="+mn-ea"/>
                <a:cs typeface="Arial"/>
              </a:rPr>
              <a:t> consist of </a:t>
            </a:r>
            <a:r>
              <a:rPr lang="en-GB" altLang="en-US" sz="1100" i="0" dirty="0">
                <a:latin typeface="Arial"/>
                <a:cs typeface="Arial"/>
              </a:rPr>
              <a:t>section</a:t>
            </a:r>
            <a:r>
              <a:rPr kumimoji="0" lang="en-GB" altLang="en-US" sz="1100" b="0" u="none" strike="noStrike" kern="1200" cap="none" spc="0" normalizeH="0" baseline="0" noProof="0" dirty="0">
                <a:ln>
                  <a:noFill/>
                </a:ln>
                <a:effectLst/>
                <a:uLnTx/>
                <a:uFillTx/>
                <a:latin typeface="Arial"/>
                <a:ea typeface="+mn-ea"/>
                <a:cs typeface="Arial"/>
              </a:rPr>
              <a:t> 18 grievous bodily harm with intent</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i="0" dirty="0">
                <a:latin typeface="Arial"/>
                <a:cs typeface="Arial"/>
              </a:rPr>
              <a:t>section</a:t>
            </a:r>
            <a:r>
              <a:rPr kumimoji="0" lang="en-GB" altLang="en-US" sz="1100" b="0" u="none" strike="noStrike" kern="1200" cap="none" spc="0" normalizeH="0" baseline="0" noProof="0" dirty="0">
                <a:ln>
                  <a:noFill/>
                </a:ln>
                <a:effectLst/>
                <a:uLnTx/>
                <a:uFillTx/>
                <a:latin typeface="Arial"/>
                <a:ea typeface="+mn-ea"/>
                <a:cs typeface="Arial"/>
              </a:rPr>
              <a:t> 20 malicious </a:t>
            </a:r>
            <a:r>
              <a:rPr lang="en-GB" altLang="en-US" sz="1100" dirty="0">
                <a:latin typeface="Arial"/>
                <a:cs typeface="Arial"/>
              </a:rPr>
              <a:t>wounding</a:t>
            </a:r>
            <a:r>
              <a:rPr kumimoji="0" lang="en-GB" altLang="en-US" sz="1100" b="0" u="none" strike="noStrike" kern="1200" cap="none" spc="0" normalizeH="0" baseline="0" noProof="0" dirty="0">
                <a:ln>
                  <a:noFill/>
                </a:ln>
                <a:effectLst/>
                <a:uLnTx/>
                <a:uFillTx/>
                <a:latin typeface="Arial"/>
                <a:ea typeface="+mn-ea"/>
                <a:cs typeface="Arial"/>
              </a:rPr>
              <a:t> without intent</a:t>
            </a:r>
            <a:r>
              <a:rPr kumimoji="0" lang="en-GB" altLang="en-US" sz="1100" b="0" i="0" u="none" strike="noStrike" kern="1200" cap="none" spc="0" normalizeH="0" baseline="0" noProof="0" dirty="0">
                <a:ln>
                  <a:noFill/>
                </a:ln>
                <a:effectLst/>
                <a:uLnTx/>
                <a:uFillTx/>
                <a:latin typeface="Arial"/>
                <a:ea typeface="+mn-ea"/>
                <a:cs typeface="Arial"/>
              </a:rPr>
              <a:t>, and </a:t>
            </a:r>
            <a:r>
              <a:rPr kumimoji="0" lang="en-GB" altLang="en-US" sz="1100" b="0" u="none" strike="noStrike" kern="1200" cap="none" spc="0" normalizeH="0" baseline="0" noProof="0" dirty="0">
                <a:ln>
                  <a:noFill/>
                </a:ln>
                <a:effectLst/>
                <a:uLnTx/>
                <a:uFillTx/>
                <a:latin typeface="Arial"/>
                <a:ea typeface="+mn-ea"/>
                <a:cs typeface="Arial"/>
              </a:rPr>
              <a:t>personal robbery</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These offences have seen a reduction of 12.7% during Q3 2024-25 when compared to the quarter prior, with 32 fewer offences recorded for a total of 219. This reduction establishes a downward trend following Q1 2024-25. Conversely, an increase of 9.0% (18 additional offences) can be observed when comparing Q3 2024-25 against the same quarter during the previous financial year. A further increase of 19.9% has been recorded when comparing the current FYTD against the previous FYTD, with 123 additional offences recorded for a total of 742.</a:t>
            </a:r>
          </a:p>
          <a:p>
            <a:pPr algn="just" eaLnBrk="1" hangingPunct="1">
              <a:lnSpc>
                <a:spcPct val="100000"/>
              </a:lnSpc>
              <a:spcBef>
                <a:spcPct val="0"/>
              </a:spcBef>
              <a:buFontTx/>
              <a:buNone/>
            </a:pPr>
            <a:endParaRPr lang="en-GB" altLang="en-US" sz="600" dirty="0">
              <a:solidFill>
                <a:srgbClr val="FF0000"/>
              </a:solidFill>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quarter prior, the solved rate for Serious Violence offences has </a:t>
            </a:r>
            <a:r>
              <a:rPr lang="en-GB" altLang="en-US" sz="1100" dirty="0">
                <a:latin typeface="Arial"/>
                <a:cs typeface="Arial"/>
              </a:rPr>
              <a:t>fallen by 0.2 </a:t>
            </a:r>
            <a:r>
              <a:rPr kumimoji="0" lang="en-GB" altLang="en-US" sz="1100" b="0" i="0" u="none" strike="noStrike" kern="1200" cap="none" spc="0" normalizeH="0" baseline="0" noProof="0" dirty="0">
                <a:ln>
                  <a:noFill/>
                </a:ln>
                <a:effectLst/>
                <a:uLnTx/>
                <a:uFillTx/>
                <a:latin typeface="Arial"/>
                <a:ea typeface="+mn-ea"/>
                <a:cs typeface="Arial"/>
              </a:rPr>
              <a:t>percentage points to 16.9%, with six fewer crimes solved for a total of 37. A more prominent reduction of 2.5 percentage points can be observed when comparing Q3 2024-25 against the same quarter during the previous financial year, with two fewer crimes solved. </a:t>
            </a:r>
            <a:r>
              <a:rPr kumimoji="0" lang="en-GB" alt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t>
            </a:r>
            <a:r>
              <a:rPr lang="en-GB" altLang="en-US" sz="1100" dirty="0">
                <a:latin typeface="Arial" panose="020B0604020202020204" pitchFamily="34" charset="0"/>
                <a:cs typeface="Arial" panose="020B0604020202020204" pitchFamily="34" charset="0"/>
              </a:rPr>
              <a:t>he solved rate for the current FYTD stands at 16.8%, a reduction of 1.6 percentage points when compared to the previous FYTD. Despite this reduction in solved rate, 11 additional crimes have been solved during the current FYTD for a total of 125.</a:t>
            </a:r>
          </a:p>
          <a:p>
            <a:pPr algn="just">
              <a:lnSpc>
                <a:spcPct val="100000"/>
              </a:lnSpc>
              <a:spcBef>
                <a:spcPct val="0"/>
              </a:spcBef>
              <a:buNone/>
              <a:defRPr/>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defRPr/>
            </a:pPr>
            <a:r>
              <a:rPr lang="en-GB" altLang="en-US" sz="1100" dirty="0">
                <a:latin typeface="Arial" panose="020B0604020202020204" pitchFamily="34" charset="0"/>
                <a:cs typeface="Arial" panose="020B0604020202020204" pitchFamily="34" charset="0"/>
              </a:rPr>
              <a:t>During November, specialist officers joined the neighbourhood policing team in </a:t>
            </a:r>
            <a:r>
              <a:rPr lang="en-GB" altLang="en-US" sz="1100" dirty="0" err="1">
                <a:latin typeface="Arial" panose="020B0604020202020204" pitchFamily="34" charset="0"/>
                <a:cs typeface="Arial" panose="020B0604020202020204" pitchFamily="34" charset="0"/>
              </a:rPr>
              <a:t>Pillgwenlly</a:t>
            </a:r>
            <a:r>
              <a:rPr lang="en-GB" altLang="en-US" sz="1100" dirty="0">
                <a:latin typeface="Arial" panose="020B0604020202020204" pitchFamily="34" charset="0"/>
                <a:cs typeface="Arial" panose="020B0604020202020204" pitchFamily="34" charset="0"/>
              </a:rPr>
              <a:t>, Newport to carry out a weapons search as part of Operation Sceptre. Officers performed a thorough search of the hedges, undergrowth, street furniture, drains, and guttering along Francis Drive, recovering two knives and a handsaw in the process. It is hoped that the removal of these concealed or discarded weapons from the area will help prevent serious assaults and other violent crime within the local community. </a:t>
            </a:r>
          </a:p>
        </p:txBody>
      </p:sp>
      <p:graphicFrame>
        <p:nvGraphicFramePr>
          <p:cNvPr id="5" name="Table 4">
            <a:extLst>
              <a:ext uri="{FF2B5EF4-FFF2-40B4-BE49-F238E27FC236}">
                <a16:creationId xmlns:a16="http://schemas.microsoft.com/office/drawing/2014/main" id="{2A956A16-48CC-4FAD-C6EC-6DC1C4540939}"/>
              </a:ext>
            </a:extLst>
          </p:cNvPr>
          <p:cNvGraphicFramePr>
            <a:graphicFrameLocks/>
          </p:cNvGraphicFramePr>
          <p:nvPr>
            <p:extLst>
              <p:ext uri="{D42A27DB-BD31-4B8C-83A1-F6EECF244321}">
                <p14:modId xmlns:p14="http://schemas.microsoft.com/office/powerpoint/2010/main" val="1969208635"/>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272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6743974A-3B85-7D5C-C3C0-6ED282DBB047}"/>
              </a:ext>
            </a:extLst>
          </p:cNvPr>
          <p:cNvGraphicFramePr>
            <a:graphicFrameLocks/>
          </p:cNvGraphicFramePr>
          <p:nvPr>
            <p:extLst>
              <p:ext uri="{D42A27DB-BD31-4B8C-83A1-F6EECF244321}">
                <p14:modId xmlns:p14="http://schemas.microsoft.com/office/powerpoint/2010/main" val="2512178034"/>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19.9%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17.1%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F0147387-1BB2-8E6C-A048-805FC5AD2D12}"/>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3" name="Picture 2">
            <a:extLst>
              <a:ext uri="{FF2B5EF4-FFF2-40B4-BE49-F238E27FC236}">
                <a16:creationId xmlns:a16="http://schemas.microsoft.com/office/drawing/2014/main" id="{06B85003-7119-8F3F-13C9-440A6492C1A6}"/>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62651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solidFill>
                  <a:prstClr val="white"/>
                </a:solidFill>
                <a:latin typeface="Arial" panose="020B0604020202020204"/>
              </a:rPr>
              <a:t>3</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err="1">
                <a:ln>
                  <a:noFill/>
                </a:ln>
                <a:solidFill>
                  <a:prstClr val="white"/>
                </a:solidFill>
                <a:effectLst/>
                <a:uLnTx/>
                <a:uFillTx/>
                <a:latin typeface="Arial" panose="020B0604020202020204"/>
                <a:ea typeface="+mn-ea"/>
                <a:cs typeface="+mn-cs"/>
              </a:rPr>
              <a:t>VAWG</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0400" y="773364"/>
            <a:ext cx="5907600" cy="3893374"/>
          </a:xfrm>
          <a:prstGeom prst="rect">
            <a:avLst/>
          </a:prstGeom>
          <a:noFill/>
          <a:ln w="15875">
            <a:solidFill>
              <a:schemeClr val="accent1"/>
            </a:solidFill>
            <a:miter lim="800000"/>
          </a:ln>
        </p:spPr>
        <p:txBody>
          <a:bodyPr wrap="square" rtlCol="0">
            <a:spAutoFit/>
          </a:bodyPr>
          <a:lstStyle/>
          <a:p>
            <a:pPr algn="just"/>
            <a:r>
              <a:rPr lang="en-GB" sz="1300" b="1" i="1" dirty="0"/>
              <a:t>Overview</a:t>
            </a:r>
          </a:p>
          <a:p>
            <a:pPr algn="just"/>
            <a:endParaRPr lang="en-GB" sz="600" b="1" i="1"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graph displays the number of Violence against Women and Girls (</a:t>
            </a:r>
            <a:r>
              <a:rPr kumimoji="0" lang="en-GB" sz="1100" strike="noStrike" kern="1200" cap="none" spc="0" normalizeH="0" baseline="0" noProof="0" dirty="0" err="1">
                <a:ln>
                  <a:noFill/>
                </a:ln>
                <a:effectLst/>
                <a:uLnTx/>
                <a:uFillTx/>
                <a:latin typeface="Arial" panose="020B0604020202020204" pitchFamily="34" charset="0"/>
                <a:cs typeface="Arial" panose="020B0604020202020204" pitchFamily="34" charset="0"/>
              </a:rPr>
              <a:t>VAWG</a:t>
            </a: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 priority offences which have been assigned a domestic abuse qualifier, have at least one female victim linked, and in which the victim and offender were both aged 16 years or over</a:t>
            </a:r>
            <a:r>
              <a:rPr lang="en-GB" sz="1100" dirty="0">
                <a:latin typeface="Arial" panose="020B0604020202020204" pitchFamily="34" charset="0"/>
                <a:cs typeface="Arial" panose="020B0604020202020204" pitchFamily="34" charset="0"/>
              </a:rPr>
              <a:t>.*</a:t>
            </a:r>
            <a:endPar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a:defRPr/>
            </a:pPr>
            <a:r>
              <a:rPr kumimoji="0" lang="en-GB" sz="1100" strike="noStrike" kern="1200" cap="none" spc="0" normalizeH="0" baseline="0" noProof="0" dirty="0">
                <a:ln>
                  <a:noFill/>
                </a:ln>
                <a:effectLst/>
                <a:uLnTx/>
                <a:uFillTx/>
                <a:latin typeface="+mn-lt"/>
                <a:cs typeface="Arial" panose="020B0604020202020204" pitchFamily="34" charset="0"/>
              </a:rPr>
              <a:t>During Q3 2024-25 1,098 of these offences were recorded</a:t>
            </a:r>
            <a:r>
              <a:rPr lang="en-GB" sz="1100" dirty="0">
                <a:cs typeface="Arial" panose="020B0604020202020204" pitchFamily="34" charset="0"/>
              </a:rPr>
              <a:t>, representing a reduction of 2.7% (30 fewer offences) when compared to the quarter prior</a:t>
            </a:r>
            <a:r>
              <a:rPr kumimoji="0" lang="en-GB" sz="1100" strike="noStrike" kern="1200" cap="none" spc="0" normalizeH="0" baseline="0" noProof="0" dirty="0">
                <a:ln>
                  <a:noFill/>
                </a:ln>
                <a:effectLst/>
                <a:uLnTx/>
                <a:uFillTx/>
                <a:latin typeface="+mn-lt"/>
                <a:cs typeface="Arial" panose="020B0604020202020204" pitchFamily="34" charset="0"/>
              </a:rPr>
              <a:t>. This disrupts the upward trend observed following Q4 2023-24. Conversely, an increase of </a:t>
            </a:r>
            <a:r>
              <a:rPr lang="en-GB" sz="1100" dirty="0">
                <a:cs typeface="Arial" panose="020B0604020202020204" pitchFamily="34" charset="0"/>
              </a:rPr>
              <a:t>4.2</a:t>
            </a:r>
            <a:r>
              <a:rPr kumimoji="0" lang="en-GB" sz="1100" strike="noStrike" kern="1200" cap="none" spc="0" normalizeH="0" baseline="0" noProof="0" dirty="0">
                <a:ln>
                  <a:noFill/>
                </a:ln>
                <a:effectLst/>
                <a:uLnTx/>
                <a:uFillTx/>
                <a:latin typeface="+mn-lt"/>
                <a:cs typeface="Arial" panose="020B0604020202020204" pitchFamily="34" charset="0"/>
              </a:rPr>
              <a:t>% (44 additional offences) can be observed when comparing </a:t>
            </a:r>
            <a:r>
              <a:rPr lang="en-GB" sz="1100" dirty="0">
                <a:cs typeface="Arial" panose="020B0604020202020204" pitchFamily="34" charset="0"/>
              </a:rPr>
              <a:t>Q3 </a:t>
            </a:r>
            <a:r>
              <a:rPr kumimoji="0" lang="en-GB" sz="1100" strike="noStrike" kern="1200" cap="none" spc="0" normalizeH="0" baseline="0" noProof="0" dirty="0">
                <a:ln>
                  <a:noFill/>
                </a:ln>
                <a:effectLst/>
                <a:uLnTx/>
                <a:uFillTx/>
                <a:latin typeface="+mn-lt"/>
                <a:cs typeface="Arial" panose="020B0604020202020204" pitchFamily="34" charset="0"/>
              </a:rPr>
              <a:t>2024-25 against the same quarter during the previous financial year. </a:t>
            </a:r>
            <a:r>
              <a:rPr lang="en-GB" altLang="en-US" sz="1100" dirty="0">
                <a:latin typeface="Arial"/>
                <a:cs typeface="Arial"/>
              </a:rPr>
              <a:t>In total, 3,276 offences have been recorded during the current FYTD. This represents an increase of 2.1% (68 additional offences) when compared to the previous FYTD.</a:t>
            </a:r>
            <a:endParaRPr kumimoji="0" lang="en-GB" sz="1100" strike="noStrike" kern="1200" cap="none" spc="0" normalizeH="0" baseline="0" noProof="0" dirty="0">
              <a:ln>
                <a:noFill/>
              </a:ln>
              <a:effectLst/>
              <a:uLnTx/>
              <a:uFillTx/>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latin typeface="Arial" panose="020B0604020202020204" pitchFamily="34" charset="0"/>
              <a:cs typeface="Arial" panose="020B0604020202020204" pitchFamily="34" charset="0"/>
            </a:endParaRPr>
          </a:p>
          <a:p>
            <a:pPr algn="just" eaLnBrk="1" fontAlgn="auto" hangingPunct="1">
              <a:lnSpc>
                <a:spcPct val="100000"/>
              </a:lnSpc>
              <a:spcBef>
                <a:spcPts val="0"/>
              </a:spcBef>
              <a:spcAft>
                <a:spcPts val="0"/>
              </a:spcAft>
              <a:buNone/>
              <a:defRPr/>
            </a:pPr>
            <a:r>
              <a:rPr lang="en-GB" sz="1100" dirty="0">
                <a:latin typeface="+mn-lt"/>
                <a:cs typeface="Arial" panose="020B0604020202020204" pitchFamily="34" charset="0"/>
              </a:rPr>
              <a:t>679 </a:t>
            </a:r>
            <a:r>
              <a:rPr kumimoji="0" lang="en-GB" sz="1100" b="0" i="0" u="none" strike="noStrike" kern="1200" cap="none" spc="0" normalizeH="0" baseline="0" noProof="0" dirty="0">
                <a:ln>
                  <a:noFill/>
                </a:ln>
                <a:effectLst/>
                <a:uLnTx/>
                <a:uFillTx/>
                <a:latin typeface="+mn-lt"/>
                <a:cs typeface="Arial" panose="020B0604020202020204" pitchFamily="34" charset="0"/>
              </a:rPr>
              <a:t>females have been linked as a victim in more than one </a:t>
            </a:r>
            <a:r>
              <a:rPr kumimoji="0" lang="en-GB" sz="1100" b="0" i="0" u="none" strike="noStrike" kern="1200" cap="none" spc="0" normalizeH="0" baseline="0" noProof="0" dirty="0" err="1">
                <a:ln>
                  <a:noFill/>
                </a:ln>
                <a:effectLst/>
                <a:uLnTx/>
                <a:uFillTx/>
                <a:latin typeface="+mn-lt"/>
                <a:cs typeface="Arial" panose="020B0604020202020204" pitchFamily="34" charset="0"/>
              </a:rPr>
              <a:t>VAWG</a:t>
            </a:r>
            <a:r>
              <a:rPr kumimoji="0" lang="en-GB" sz="1100" b="0" i="0" u="none" strike="noStrike" kern="1200" cap="none" spc="0" normalizeH="0" baseline="0" noProof="0" dirty="0">
                <a:ln>
                  <a:noFill/>
                </a:ln>
                <a:effectLst/>
                <a:uLnTx/>
                <a:uFillTx/>
                <a:latin typeface="+mn-lt"/>
                <a:cs typeface="Arial" panose="020B0604020202020204" pitchFamily="34" charset="0"/>
              </a:rPr>
              <a:t> domestic priority offence within the last 12 months,** whereas </a:t>
            </a:r>
            <a:r>
              <a:rPr kumimoji="0" lang="en-GB" sz="1100" b="0" i="0" u="none" strike="noStrike" kern="1200" cap="none" spc="0" normalizeH="0" baseline="0" noProof="0" dirty="0">
                <a:ln>
                  <a:noFill/>
                </a:ln>
                <a:effectLst/>
                <a:uLnTx/>
                <a:uFillTx/>
                <a:cs typeface="Arial" panose="020B0604020202020204" pitchFamily="34" charset="0"/>
              </a:rPr>
              <a:t>15</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more than five separate offences. </a:t>
            </a:r>
          </a:p>
          <a:p>
            <a:pPr algn="ju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During the last 12 months,** there were 461 female offenders and 2,820 male offenders linked to domestic priority offences against females.</a:t>
            </a:r>
            <a:endParaRPr lang="en-GB" sz="1100" dirty="0">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endParaRPr>
          </a:p>
          <a:p>
            <a:pPr algn="just">
              <a:defRPr/>
            </a:pP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Domestic priority </a:t>
            </a:r>
            <a:r>
              <a:rPr lang="en-GB" sz="1100" i="1" dirty="0">
                <a:latin typeface="Arial" panose="020B0604020202020204" pitchFamily="34" charset="0"/>
                <a:cs typeface="Arial" panose="020B0604020202020204" pitchFamily="34" charset="0"/>
              </a:rPr>
              <a:t>areas</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include Homicide, Violence with Injury, Stalking and Harassment, Public Fear, Alarm or Distress, Rape, Other Sexual Offences, and Modern Slavery.</a:t>
            </a:r>
          </a:p>
          <a:p>
            <a:pPr algn="just">
              <a:defRPr/>
            </a:pPr>
            <a:endParaRPr lang="en-GB" sz="600" i="1" dirty="0">
              <a:latin typeface="Arial" panose="020B0604020202020204" pitchFamily="34" charset="0"/>
              <a:cs typeface="Arial" panose="020B0604020202020204" pitchFamily="34" charset="0"/>
            </a:endParaRPr>
          </a:p>
          <a:p>
            <a:pPr algn="just">
              <a:defRPr/>
            </a:pP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**Up to the end of Q3 2024-25</a:t>
            </a:r>
          </a:p>
        </p:txBody>
      </p:sp>
      <p:graphicFrame>
        <p:nvGraphicFramePr>
          <p:cNvPr id="2" name="Table 1">
            <a:extLst>
              <a:ext uri="{FF2B5EF4-FFF2-40B4-BE49-F238E27FC236}">
                <a16:creationId xmlns:a16="http://schemas.microsoft.com/office/drawing/2014/main" id="{0F8DCBB1-47F7-BDD0-F158-510F5EC414A1}"/>
              </a:ext>
            </a:extLst>
          </p:cNvPr>
          <p:cNvGraphicFramePr>
            <a:graphicFrameLocks/>
          </p:cNvGraphicFramePr>
          <p:nvPr>
            <p:extLst>
              <p:ext uri="{D42A27DB-BD31-4B8C-83A1-F6EECF244321}">
                <p14:modId xmlns:p14="http://schemas.microsoft.com/office/powerpoint/2010/main" val="316126646"/>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1,171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983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1,050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1,098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7CA7CE16-64EF-4D3A-758B-D879C1198942}"/>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0957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Drug Supply and Organised Crime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3130" y="773364"/>
            <a:ext cx="5907600" cy="3185487"/>
          </a:xfrm>
          <a:prstGeom prst="rect">
            <a:avLst/>
          </a:prstGeom>
          <a:noFill/>
          <a:ln w="15875">
            <a:solidFill>
              <a:schemeClr val="accent1"/>
            </a:solidFill>
            <a:miter lim="800000"/>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a:r>
              <a:rPr lang="en-GB" altLang="en-US" sz="1100" dirty="0">
                <a:cs typeface="Calibri"/>
              </a:rPr>
              <a:t>Drug Trafficking and Supply offences have seen a reduction of 8.3% during Q3 2024-25 when compared to the quarter prior, with 20 fewer offences recorded for a total of 221. This disrupts the upward trend observed following Q3 2023-24, but remains the second-highest quarterly figure within the timeframe. Over half of these offences related to drugs importation or border force seizures, accounting for 55.2% of the quarterly total (122 offences). </a:t>
            </a:r>
            <a:r>
              <a:rPr lang="en-GB" altLang="en-US" sz="1100" dirty="0">
                <a:latin typeface="Arial" panose="020B0604020202020204" pitchFamily="34" charset="0"/>
                <a:cs typeface="Arial" panose="020B0604020202020204" pitchFamily="34" charset="0"/>
              </a:rPr>
              <a:t>A significant increase of 81.1% (99 additional offences) can be observed when comparing Q3 2024-25 against the same quarter during the previous financial year. In total, 610 offences have been recorded during the current FYTD, an increase of 58.0% (224 additional offences) when compared to the previous FYTD.</a:t>
            </a:r>
          </a:p>
          <a:p>
            <a:pPr algn="just"/>
            <a:endParaRPr kumimoji="0" lang="en-GB" sz="600" b="1" u="none" strike="noStrike" kern="1200" cap="none" spc="0" normalizeH="0" baseline="0" noProof="0" dirty="0">
              <a:ln>
                <a:noFill/>
              </a:ln>
              <a:effectLst/>
              <a:uLnTx/>
              <a:uFillTx/>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A total of 2,165 Drug Supply and Dealing intelligence logs were submitted during Q3 2024-25. Whilst this represents a reduction of 7.4% (172 fewer logs) when compared to the quarter prior, it remains the second-highest quarterly </a:t>
            </a:r>
            <a:r>
              <a:rPr lang="en-GB" sz="1100" dirty="0">
                <a:cs typeface="Calibri" panose="020F0502020204030204" pitchFamily="34" charset="0"/>
              </a:rPr>
              <a:t>figure</a:t>
            </a:r>
            <a:r>
              <a:rPr kumimoji="0" lang="en-GB" sz="1100" u="none" strike="noStrike" kern="1200" cap="none" spc="0" normalizeH="0" baseline="0" noProof="0" dirty="0">
                <a:ln>
                  <a:noFill/>
                </a:ln>
                <a:effectLst/>
                <a:uLnTx/>
                <a:uFillTx/>
                <a:cs typeface="Calibri" panose="020F0502020204030204" pitchFamily="34" charset="0"/>
              </a:rPr>
              <a:t> within the timeframe. </a:t>
            </a:r>
            <a:r>
              <a:rPr lang="en-GB" sz="1100" dirty="0">
                <a:cs typeface="Calibri" panose="020F0502020204030204" pitchFamily="34" charset="0"/>
              </a:rPr>
              <a:t>An </a:t>
            </a:r>
            <a:r>
              <a:rPr kumimoji="0" lang="en-GB" sz="1100" u="none" strike="noStrike" kern="1200" cap="none" spc="0" normalizeH="0" baseline="0" noProof="0" dirty="0">
                <a:ln>
                  <a:noFill/>
                </a:ln>
                <a:effectLst/>
                <a:uLnTx/>
                <a:uFillTx/>
                <a:cs typeface="Calibri" panose="020F0502020204030204" pitchFamily="34" charset="0"/>
              </a:rPr>
              <a:t>increase of 3.8% (80 additional</a:t>
            </a:r>
            <a:r>
              <a:rPr lang="en-GB" sz="1100" dirty="0">
                <a:cs typeface="Calibri" panose="020F0502020204030204" pitchFamily="34" charset="0"/>
              </a:rPr>
              <a:t> logs) can be observed when comparing Q3 2024-25 against the same quarter during the previous financial year. In total, 6,505 logs have been submitted during the current FYTD, an increase of 23.2% (1,227 additional logs) when compared to the previous FYTD.</a:t>
            </a:r>
            <a:endParaRPr lang="en-GB" sz="600" dirty="0">
              <a:cs typeface="Calibri" panose="020F0502020204030204" pitchFamily="34" charset="0"/>
            </a:endParaRPr>
          </a:p>
        </p:txBody>
      </p:sp>
      <p:graphicFrame>
        <p:nvGraphicFramePr>
          <p:cNvPr id="5" name="Table 4">
            <a:extLst>
              <a:ext uri="{FF2B5EF4-FFF2-40B4-BE49-F238E27FC236}">
                <a16:creationId xmlns:a16="http://schemas.microsoft.com/office/drawing/2014/main" id="{10E12D53-3549-9507-F981-087C7FC351E5}"/>
              </a:ext>
            </a:extLst>
          </p:cNvPr>
          <p:cNvGraphicFramePr>
            <a:graphicFrameLocks/>
          </p:cNvGraphicFramePr>
          <p:nvPr>
            <p:extLst>
              <p:ext uri="{D42A27DB-BD31-4B8C-83A1-F6EECF244321}">
                <p14:modId xmlns:p14="http://schemas.microsoft.com/office/powerpoint/2010/main" val="3610743751"/>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3" name="TextBox 13">
            <a:extLst>
              <a:ext uri="{FF2B5EF4-FFF2-40B4-BE49-F238E27FC236}">
                <a16:creationId xmlns:a16="http://schemas.microsoft.com/office/drawing/2014/main" id="{B57DE1F3-090E-9778-1B88-1A52834725D9}"/>
              </a:ext>
            </a:extLst>
          </p:cNvPr>
          <p:cNvSpPr txBox="1">
            <a:spLocks noChangeArrowheads="1"/>
          </p:cNvSpPr>
          <p:nvPr/>
        </p:nvSpPr>
        <p:spPr bwMode="auto">
          <a:xfrm>
            <a:off x="120506" y="4116802"/>
            <a:ext cx="11960224" cy="256993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0"/>
              </a:spcBef>
              <a:buNone/>
              <a:defRPr/>
            </a:pPr>
            <a:r>
              <a:rPr lang="en-GB" sz="1100" dirty="0">
                <a:latin typeface="+mn-lt"/>
                <a:cs typeface="Calibri" panose="020F0502020204030204" pitchFamily="34" charset="0"/>
              </a:rPr>
              <a:t>Six members of a Newport drug gang were sentenced to a combined total of over 52 years in prison during December, after pleading guilty to a number of drug offences. This is the result of Operation Silver, a year-long covert operation which culminated in the largest enforcement operation in the force’s history, involving 80 firearms officers and over 100 supporting officers and staff. Five warrants were carried out during September at buildings across Newport and Cardiff, resulting in the seizure of five vehicles, multiple phones, over a million lignocaine and paracetamol tablets, and drugs with a street value of approximately £138,000. </a:t>
            </a:r>
          </a:p>
          <a:p>
            <a:pPr algn="just">
              <a:lnSpc>
                <a:spcPct val="100000"/>
              </a:lnSpc>
              <a:spcBef>
                <a:spcPts val="0"/>
              </a:spcBef>
              <a:buNone/>
              <a:defRPr/>
            </a:pPr>
            <a:endParaRPr lang="en-GB" sz="600" dirty="0">
              <a:latin typeface="+mn-lt"/>
              <a:cs typeface="Calibri" panose="020F0502020204030204" pitchFamily="34" charset="0"/>
            </a:endParaRPr>
          </a:p>
          <a:p>
            <a:pPr algn="just">
              <a:lnSpc>
                <a:spcPct val="100000"/>
              </a:lnSpc>
              <a:spcBef>
                <a:spcPts val="0"/>
              </a:spcBef>
              <a:buNone/>
              <a:defRPr/>
            </a:pPr>
            <a:r>
              <a:rPr lang="en-GB" sz="1100" dirty="0">
                <a:latin typeface="+mn-lt"/>
                <a:cs typeface="Calibri" panose="020F0502020204030204" pitchFamily="34" charset="0"/>
              </a:rPr>
              <a:t>Five members of a Newport-based organised crime group were sentenced to a combined total of over 21 years in prison, after they pleaded guilty to conspiring to supply class A controlled drug – cocaine. A sixth member is currently awaiting sentencing. As part of Operation Biggin, officers had carried out warrants at multiple addresses in Newport, resulting in the seizure of 15 mobile phones. Upon analysis, these phones revealed that two members of the group were responsible for controlling a drugs line, via which they had trafficked almost </a:t>
            </a:r>
            <a:r>
              <a:rPr lang="en-GB" sz="1100" dirty="0" err="1">
                <a:latin typeface="+mn-lt"/>
                <a:cs typeface="Calibri" panose="020F0502020204030204" pitchFamily="34" charset="0"/>
              </a:rPr>
              <a:t>3kg</a:t>
            </a:r>
            <a:r>
              <a:rPr lang="en-GB" sz="1100" dirty="0">
                <a:latin typeface="+mn-lt"/>
                <a:cs typeface="Calibri" panose="020F0502020204030204" pitchFamily="34" charset="0"/>
              </a:rPr>
              <a:t> of cocaine between 2023 and 2024. The other four members of the group were involved in the sale of these drugs to users across Newport, Cwmbran, and Pontypool.</a:t>
            </a:r>
          </a:p>
          <a:p>
            <a:pPr algn="just">
              <a:lnSpc>
                <a:spcPct val="100000"/>
              </a:lnSpc>
              <a:spcBef>
                <a:spcPts val="0"/>
              </a:spcBef>
              <a:buNone/>
              <a:defRPr/>
            </a:pPr>
            <a:endParaRPr lang="en-GB" sz="600" dirty="0">
              <a:latin typeface="+mn-lt"/>
              <a:cs typeface="Calibri" panose="020F0502020204030204" pitchFamily="34" charset="0"/>
            </a:endParaRPr>
          </a:p>
          <a:p>
            <a:pPr algn="just">
              <a:lnSpc>
                <a:spcPct val="100000"/>
              </a:lnSpc>
              <a:spcBef>
                <a:spcPts val="0"/>
              </a:spcBef>
              <a:buNone/>
              <a:defRPr/>
            </a:pPr>
            <a:r>
              <a:rPr lang="en-GB" sz="1100" dirty="0">
                <a:latin typeface="+mn-lt"/>
                <a:cs typeface="Calibri" panose="020F0502020204030204" pitchFamily="34" charset="0"/>
              </a:rPr>
              <a:t>During November, officers conducted a raid at a disused commercial premises on Chepstow High Street as part of Operation Altar. Within, they discovered a large cannabis cultivation which spanned five floors, and seized 652 plants worth an estimated £182,560. The offender has been sentenced to 12 months imprisonment after pleading guilty to the production of cannabis.</a:t>
            </a:r>
          </a:p>
          <a:p>
            <a:pPr algn="just">
              <a:lnSpc>
                <a:spcPct val="100000"/>
              </a:lnSpc>
              <a:spcBef>
                <a:spcPts val="0"/>
              </a:spcBef>
              <a:buNone/>
              <a:defRPr/>
            </a:pPr>
            <a:endParaRPr lang="en-GB" sz="600" dirty="0">
              <a:latin typeface="+mn-lt"/>
              <a:cs typeface="Calibri" panose="020F0502020204030204" pitchFamily="34" charset="0"/>
            </a:endParaRPr>
          </a:p>
          <a:p>
            <a:pPr algn="just">
              <a:lnSpc>
                <a:spcPct val="100000"/>
              </a:lnSpc>
              <a:spcBef>
                <a:spcPts val="0"/>
              </a:spcBef>
              <a:buNone/>
              <a:defRPr/>
            </a:pPr>
            <a:r>
              <a:rPr lang="en-GB" sz="1100" dirty="0">
                <a:latin typeface="+mn-lt"/>
                <a:cs typeface="Calibri" panose="020F0502020204030204" pitchFamily="34" charset="0"/>
              </a:rPr>
              <a:t>Operation </a:t>
            </a:r>
            <a:r>
              <a:rPr lang="en-GB" sz="1100" dirty="0" err="1">
                <a:latin typeface="+mn-lt"/>
                <a:cs typeface="Calibri" panose="020F0502020204030204" pitchFamily="34" charset="0"/>
              </a:rPr>
              <a:t>Firecrest</a:t>
            </a:r>
            <a:r>
              <a:rPr lang="en-GB" sz="1100" dirty="0">
                <a:latin typeface="+mn-lt"/>
                <a:cs typeface="Calibri" panose="020F0502020204030204" pitchFamily="34" charset="0"/>
              </a:rPr>
              <a:t> has been run via a partnership between Gwent Police and Newport City Council Trading Standards. Since the operation began in October 2023, closure orders have been issued against more than 50 premises which sold illegal vapes and tobacco products. In addition, more than 330,000 illegal cigarettes and 23,000 illegal vapes have been seized, with an estimated market value of almost two million pounds. These measures serve to deny organised crime groups in the area a potential source of income. </a:t>
            </a:r>
          </a:p>
        </p:txBody>
      </p:sp>
      <p:pic>
        <p:nvPicPr>
          <p:cNvPr id="2" name="Picture 1">
            <a:extLst>
              <a:ext uri="{FF2B5EF4-FFF2-40B4-BE49-F238E27FC236}">
                <a16:creationId xmlns:a16="http://schemas.microsoft.com/office/drawing/2014/main" id="{8C31A411-5DED-68B0-4EFB-E7782418FC1F}"/>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79596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0800" y="1152813"/>
            <a:ext cx="11005806" cy="2462213"/>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Hate Crime </a:t>
            </a:r>
          </a:p>
          <a:p>
            <a:pPr marL="342900" indent="-342900" eaLnBrk="1" fontAlgn="auto" hangingPunct="1">
              <a:spcBef>
                <a:spcPts val="0"/>
              </a:spcBef>
              <a:spcAft>
                <a:spcPts val="0"/>
              </a:spcAft>
              <a:buFont typeface="+mj-lt"/>
              <a:buAutoNum type="arabicPeriod"/>
              <a:defRPr/>
            </a:pPr>
            <a:r>
              <a:rPr lang="en-GB" sz="1400" dirty="0">
                <a:latin typeface="+mn-lt"/>
              </a:rPr>
              <a:t>Rape</a:t>
            </a:r>
          </a:p>
          <a:p>
            <a:pPr marL="342900" indent="-342900" eaLnBrk="1" fontAlgn="auto" hangingPunct="1">
              <a:spcBef>
                <a:spcPts val="0"/>
              </a:spcBef>
              <a:spcAft>
                <a:spcPts val="0"/>
              </a:spcAft>
              <a:buFont typeface="+mj-lt"/>
              <a:buAutoNum type="arabicPeriod"/>
              <a:defRPr/>
            </a:pPr>
            <a:r>
              <a:rPr lang="en-GB" sz="1400" dirty="0">
                <a:latin typeface="+mn-lt"/>
              </a:rPr>
              <a:t>Domestic Related Crime </a:t>
            </a:r>
          </a:p>
          <a:p>
            <a:pPr marL="342900" indent="-342900" eaLnBrk="1" fontAlgn="auto" hangingPunct="1">
              <a:spcBef>
                <a:spcPts val="0"/>
              </a:spcBef>
              <a:spcAft>
                <a:spcPts val="0"/>
              </a:spcAft>
              <a:buFont typeface="+mj-lt"/>
              <a:buAutoNum type="arabicPeriod"/>
              <a:defRPr/>
            </a:pPr>
            <a:r>
              <a:rPr lang="en-GB" sz="1400" dirty="0">
                <a:latin typeface="+mn-lt"/>
              </a:rPr>
              <a:t>Domestic Abuse Repeat Victims/Offenders</a:t>
            </a:r>
          </a:p>
          <a:p>
            <a:pPr marL="342900" indent="-342900" eaLnBrk="1" fontAlgn="auto" hangingPunct="1">
              <a:spcBef>
                <a:spcPts val="0"/>
              </a:spcBef>
              <a:spcAft>
                <a:spcPts val="0"/>
              </a:spcAft>
              <a:buFont typeface="+mj-lt"/>
              <a:buAutoNum type="arabicPeriod"/>
              <a:defRPr/>
            </a:pPr>
            <a:r>
              <a:rPr lang="en-GB" sz="1400" dirty="0">
                <a:latin typeface="+mn-lt"/>
              </a:rPr>
              <a:t>Modern Day Slavery and Human Trafficking</a:t>
            </a:r>
          </a:p>
          <a:p>
            <a:pPr marL="342900" indent="-342900" eaLnBrk="1" fontAlgn="auto" hangingPunct="1">
              <a:spcBef>
                <a:spcPts val="0"/>
              </a:spcBef>
              <a:spcAft>
                <a:spcPts val="0"/>
              </a:spcAft>
              <a:buFont typeface="+mj-lt"/>
              <a:buAutoNum type="arabicPeriod"/>
              <a:defRPr/>
            </a:pPr>
            <a:r>
              <a:rPr lang="en-GB" sz="1400" dirty="0"/>
              <a:t>Child Sexual Exploitation/Child Criminal Exploitation</a:t>
            </a:r>
          </a:p>
          <a:p>
            <a:pPr marL="342900" indent="-342900" eaLnBrk="1" fontAlgn="auto" hangingPunct="1">
              <a:spcBef>
                <a:spcPts val="0"/>
              </a:spcBef>
              <a:spcAft>
                <a:spcPts val="0"/>
              </a:spcAft>
              <a:buFont typeface="+mj-lt"/>
              <a:buAutoNum type="arabicPeriod"/>
              <a:defRPr/>
            </a:pPr>
            <a:r>
              <a:rPr lang="en-GB" sz="1400" dirty="0">
                <a:latin typeface="+mn-lt"/>
              </a:rPr>
              <a:t>Cyber Fraud </a:t>
            </a:r>
          </a:p>
          <a:p>
            <a:pPr marL="342900" indent="-342900" eaLnBrk="1" fontAlgn="auto" hangingPunct="1">
              <a:spcBef>
                <a:spcPts val="0"/>
              </a:spcBef>
              <a:spcAft>
                <a:spcPts val="0"/>
              </a:spcAft>
              <a:buFont typeface="+mj-lt"/>
              <a:buAutoNum type="arabicPeriod"/>
              <a:defRPr/>
            </a:pPr>
            <a:r>
              <a:rPr lang="en-GB" sz="1400" dirty="0">
                <a:latin typeface="+mn-lt"/>
              </a:rPr>
              <a:t>Victim Support/Repeat Victims</a:t>
            </a:r>
          </a:p>
          <a:p>
            <a:pPr eaLnBrk="1" fontAlgn="auto" hangingPunct="1">
              <a:spcBef>
                <a:spcPts val="0"/>
              </a:spcBef>
              <a:spcAft>
                <a:spcPts val="0"/>
              </a:spcAft>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460800" y="3429000"/>
            <a:ext cx="11005806" cy="1661993"/>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Improve victim services and ensure that the needs of victims are identified and responded to appropriately through Connect Gwent and the Victim Care Unit.</a:t>
            </a:r>
          </a:p>
          <a:p>
            <a:pPr marL="285750" indent="-285750" algn="just">
              <a:buFont typeface="Arial" panose="020B0604020202020204" pitchFamily="34" charset="0"/>
              <a:buChar char="•"/>
            </a:pPr>
            <a:r>
              <a:rPr lang="en-GB" sz="1400" dirty="0">
                <a:effectLst/>
                <a:ea typeface="Calibri" panose="020F0502020204030204" pitchFamily="34" charset="0"/>
              </a:rPr>
              <a:t>Further improve our work with partners to protect those most vulnerable.</a:t>
            </a:r>
          </a:p>
          <a:p>
            <a:pPr marL="285750" indent="-285750" algn="just">
              <a:buFont typeface="Arial" panose="020B0604020202020204" pitchFamily="34" charset="0"/>
              <a:buChar char="•"/>
            </a:pPr>
            <a:r>
              <a:rPr lang="en-GB" sz="1400" dirty="0">
                <a:effectLst/>
                <a:ea typeface="Calibri" panose="020F0502020204030204" pitchFamily="34" charset="0"/>
              </a:rPr>
              <a:t>Increase the timeliness of police investigation updates provided to victims.</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specialist services to support victims throughout the criminal justice process.</a:t>
            </a:r>
          </a:p>
          <a:p>
            <a:endParaRPr lang="en-GB" dirty="0"/>
          </a:p>
        </p:txBody>
      </p:sp>
    </p:spTree>
    <p:extLst>
      <p:ext uri="{BB962C8B-B14F-4D97-AF65-F5344CB8AC3E}">
        <p14:creationId xmlns:p14="http://schemas.microsoft.com/office/powerpoint/2010/main" val="84153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a:extLst>
              <a:ext uri="{FF2B5EF4-FFF2-40B4-BE49-F238E27FC236}">
                <a16:creationId xmlns:a16="http://schemas.microsoft.com/office/drawing/2014/main" id="{C4C3CD22-277A-D762-6367-1CB7DD5461A9}"/>
              </a:ext>
            </a:extLst>
          </p:cNvPr>
          <p:cNvSpPr txBox="1">
            <a:spLocks noChangeArrowheads="1"/>
          </p:cNvSpPr>
          <p:nvPr/>
        </p:nvSpPr>
        <p:spPr bwMode="auto">
          <a:xfrm>
            <a:off x="6174000"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a:t>
            </a:r>
            <a:r>
              <a:rPr lang="en-GB" sz="3200" dirty="0">
                <a:latin typeface="Arial" panose="020B0604020202020204" pitchFamily="34" charset="0"/>
                <a:cs typeface="Arial" panose="020B0604020202020204" pitchFamily="34" charset="0"/>
              </a:rPr>
              <a:t>Hate Crime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The volume of offences classified as hate crimes has fallen by 22.2% during Q3 2024-25 when compared to the quarter prior, with 109 fewer offences recorded for a total of 381. This disrupts the upward trend observed following Q4 2023-24. </a:t>
            </a:r>
            <a:r>
              <a:rPr lang="en-GB" altLang="en-US" sz="1100" dirty="0">
                <a:latin typeface="+mn-lt"/>
                <a:cs typeface="Arial"/>
              </a:rPr>
              <a:t>Offences containing the disability hate strand saw the largest increase, rising by 25.0% (17 additional offences for a total of 85), whereas those containing the religious hate strand saw the largest reduction, falling by 41.7% (10 fewer offences for a total of 14). </a:t>
            </a:r>
            <a:r>
              <a:rPr lang="en-GB" altLang="en-US" sz="1100" dirty="0">
                <a:latin typeface="Arial"/>
                <a:cs typeface="Arial"/>
              </a:rPr>
              <a:t>An increase of 2.7% (10 additional </a:t>
            </a:r>
            <a:r>
              <a:rPr lang="en-GB" altLang="en-US" sz="1100" dirty="0">
                <a:latin typeface="+mn-lt"/>
                <a:cs typeface="Arial"/>
              </a:rPr>
              <a:t>offences) can be observed when comparing Q3 2024-25 against the same quarter during the previous financial year. </a:t>
            </a:r>
            <a:r>
              <a:rPr lang="en-GB" altLang="en-US" sz="1100" dirty="0">
                <a:latin typeface="Arial"/>
                <a:cs typeface="Arial"/>
              </a:rPr>
              <a:t>In total, 1,267 offences have been recorded during the current FYTD. This represents an increase of 16.2% (177 additional offences) when compared to the previous FYTD.</a:t>
            </a:r>
            <a:endParaRPr lang="en-GB" altLang="en-US" sz="1100" dirty="0">
              <a:latin typeface="+mn-lt"/>
              <a:cs typeface="Arial"/>
            </a:endParaRPr>
          </a:p>
          <a:p>
            <a:pPr algn="just">
              <a:lnSpc>
                <a:spcPct val="100000"/>
              </a:lnSpc>
              <a:spcBef>
                <a:spcPts val="0"/>
              </a:spcBef>
              <a:buNone/>
            </a:pPr>
            <a:endParaRPr lang="en-GB" altLang="en-US"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a:rPr>
              <a:t>When compared to the quarter prior, the solved rate for hate crime offences has fallen by 3.4 percentage points to 11.3%, with 29 fewer crimes solved for a total of 43. </a:t>
            </a:r>
            <a:r>
              <a:rPr lang="en-GB" altLang="en-US" sz="1100" dirty="0">
                <a:latin typeface="Arial" panose="020B0604020202020204" pitchFamily="34" charset="0"/>
                <a:cs typeface="Arial" panose="020B0604020202020204" pitchFamily="34" charset="0"/>
              </a:rPr>
              <a:t>This continues the trend of quarterly fluctuations observed for this metric throughout the timeframe. </a:t>
            </a:r>
            <a:r>
              <a:rPr lang="en-GB" altLang="en-US" sz="1100" dirty="0">
                <a:latin typeface="+mn-lt"/>
                <a:cs typeface="Arial"/>
              </a:rPr>
              <a:t>A similar reduction of 3.3 percentage points can be observed when comparing Q3 2024-25 against the same quarter during the previous financial year, with 11 fewer crimes solved. </a:t>
            </a:r>
            <a:r>
              <a:rPr lang="en-GB" altLang="en-US" sz="1100" dirty="0">
                <a:latin typeface="Arial" panose="020B0604020202020204" pitchFamily="34" charset="0"/>
                <a:cs typeface="Arial" panose="020B0604020202020204" pitchFamily="34" charset="0"/>
              </a:rPr>
              <a:t>The solved rate for the current FYTD stands at 13.0%. Whilst this represents a reduction of 1.3 percentage points when compared to the previous FYTD, nine additional crimes have been solved for a total of 165. </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equality, diversity and inclusion (EDI) team provided inputs on hate crime to schools and hospitals across Gwent, in order to improve awareness of what constitutes a hate crime, and how to report them. The independent advisory group (</a:t>
            </a:r>
            <a:r>
              <a:rPr lang="en-GB" altLang="en-US" sz="1100" dirty="0" err="1">
                <a:latin typeface="Arial" panose="020B0604020202020204" pitchFamily="34" charset="0"/>
                <a:cs typeface="Arial" panose="020B0604020202020204" pitchFamily="34" charset="0"/>
              </a:rPr>
              <a:t>IAG</a:t>
            </a:r>
            <a:r>
              <a:rPr lang="en-GB" altLang="en-US" sz="1100" dirty="0">
                <a:latin typeface="Arial" panose="020B0604020202020204" pitchFamily="34" charset="0"/>
                <a:cs typeface="Arial" panose="020B0604020202020204" pitchFamily="34" charset="0"/>
              </a:rPr>
              <a:t>) attended this quarter’s Hate Crime Scrutiny Panel, providing an independent perspective on how the force tackles hate crime.</a:t>
            </a:r>
          </a:p>
          <a:p>
            <a:pPr algn="just">
              <a:lnSpc>
                <a:spcPct val="100000"/>
              </a:lnSpc>
              <a:spcBef>
                <a:spcPct val="0"/>
              </a:spcBef>
              <a:buNone/>
            </a:pPr>
            <a:endParaRPr lang="en-GB" sz="600" dirty="0">
              <a:solidFill>
                <a:srgbClr val="FF0000"/>
              </a:solidFill>
              <a:latin typeface="+mn-lt"/>
              <a:cs typeface="Arial"/>
            </a:endParaRPr>
          </a:p>
          <a:p>
            <a:pPr algn="just">
              <a:lnSpc>
                <a:spcPct val="100000"/>
              </a:lnSpc>
              <a:spcBef>
                <a:spcPct val="0"/>
              </a:spcBef>
              <a:buNone/>
            </a:pPr>
            <a:r>
              <a:rPr lang="en-GB" altLang="en-US" sz="1100" i="1" dirty="0">
                <a:latin typeface="+mn-lt"/>
                <a:cs typeface="Arial"/>
              </a:rPr>
              <a:t>A single crime can have multiple hate strands. The crime trend is based on recorded crimes, whilst the assessment of hate strands is based on the volume of each individual strand.</a:t>
            </a:r>
          </a:p>
        </p:txBody>
      </p:sp>
      <p:graphicFrame>
        <p:nvGraphicFramePr>
          <p:cNvPr id="2" name="Table 1">
            <a:extLst>
              <a:ext uri="{FF2B5EF4-FFF2-40B4-BE49-F238E27FC236}">
                <a16:creationId xmlns:a16="http://schemas.microsoft.com/office/drawing/2014/main" id="{E4DD01EE-E8E5-0B30-2699-DAED5905DDD1}"/>
              </a:ext>
            </a:extLst>
          </p:cNvPr>
          <p:cNvGraphicFramePr>
            <a:graphicFrameLocks/>
          </p:cNvGraphicFramePr>
          <p:nvPr>
            <p:extLst>
              <p:ext uri="{D42A27DB-BD31-4B8C-83A1-F6EECF244321}">
                <p14:modId xmlns:p14="http://schemas.microsoft.com/office/powerpoint/2010/main" val="46972721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382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371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396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490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3" name="Table 2">
            <a:extLst>
              <a:ext uri="{FF2B5EF4-FFF2-40B4-BE49-F238E27FC236}">
                <a16:creationId xmlns:a16="http://schemas.microsoft.com/office/drawing/2014/main" id="{F38D335D-D695-8426-5946-232FD59500E1}"/>
              </a:ext>
            </a:extLst>
          </p:cNvPr>
          <p:cNvGraphicFramePr>
            <a:graphicFrameLocks/>
          </p:cNvGraphicFramePr>
          <p:nvPr>
            <p:extLst>
              <p:ext uri="{D42A27DB-BD31-4B8C-83A1-F6EECF244321}">
                <p14:modId xmlns:p14="http://schemas.microsoft.com/office/powerpoint/2010/main" val="3141323219"/>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04973C31-28F4-3792-45F5-1C2CEE775BE5}"/>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8" name="Picture 7">
            <a:extLst>
              <a:ext uri="{FF2B5EF4-FFF2-40B4-BE49-F238E27FC236}">
                <a16:creationId xmlns:a16="http://schemas.microsoft.com/office/drawing/2014/main" id="{76667C92-4D63-FC1A-2313-59943E63615D}"/>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6715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C003783D-EA51-53E8-9432-DB5007EABFFE}"/>
              </a:ext>
            </a:extLst>
          </p:cNvPr>
          <p:cNvSpPr txBox="1">
            <a:spLocks noChangeArrowheads="1"/>
          </p:cNvSpPr>
          <p:nvPr/>
        </p:nvSpPr>
        <p:spPr bwMode="auto">
          <a:xfrm>
            <a:off x="6174000"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2. </a:t>
            </a:r>
            <a:r>
              <a:rPr lang="en-GB" sz="3200">
                <a:latin typeface="Arial" panose="020B0604020202020204" pitchFamily="34" charset="0"/>
                <a:cs typeface="Arial" panose="020B0604020202020204" pitchFamily="34" charset="0"/>
              </a:rPr>
              <a:t>Rape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altLang="en-US" sz="1100" dirty="0">
                <a:latin typeface="+mn-lt"/>
                <a:cs typeface="Arial"/>
              </a:rPr>
              <a:t>The number of recorded Rape offences has risen by 17.7% during Q3 2024-25 when compared to the quarter prior, with 31 additional offences recorded for a total of 206. This represents the highest quarterly figure within the timeframe for this historically under-reported crime category. A more prominent increase of 53.7% (72 additional offences) can be observed when comparing Q3 2024-25 against the same quarter during the previous financial year. </a:t>
            </a:r>
            <a:r>
              <a:rPr lang="en-GB" altLang="en-US" sz="1100" dirty="0">
                <a:latin typeface="Arial"/>
                <a:cs typeface="Arial"/>
              </a:rPr>
              <a:t>In total, 573 offences have been recorded during the current FYTD. This represents an increase of 38.4% (159 additional offences) when compared to the previous FYTD.</a:t>
            </a:r>
            <a:endParaRPr lang="en-GB" altLang="en-US" sz="1100" dirty="0">
              <a:latin typeface="+mn-lt"/>
              <a:cs typeface="Arial"/>
            </a:endParaRPr>
          </a:p>
          <a:p>
            <a:pPr algn="just">
              <a:lnSpc>
                <a:spcPct val="100000"/>
              </a:lnSpc>
              <a:spcBef>
                <a:spcPts val="0"/>
              </a:spcBef>
              <a:buNone/>
            </a:pPr>
            <a:endParaRPr lang="en-GB" altLang="en-US" sz="600" dirty="0">
              <a:latin typeface="+mn-lt"/>
              <a:cs typeface="Arial" panose="020B0604020202020204" pitchFamily="34" charset="0"/>
            </a:endParaRPr>
          </a:p>
          <a:p>
            <a:pPr algn="just" eaLnBrk="1" hangingPunct="1">
              <a:lnSpc>
                <a:spcPct val="100000"/>
              </a:lnSpc>
              <a:spcBef>
                <a:spcPct val="0"/>
              </a:spcBef>
              <a:buNone/>
            </a:pPr>
            <a:r>
              <a:rPr lang="en-GB" altLang="en-US" sz="1100" dirty="0">
                <a:latin typeface="+mj-lt"/>
                <a:cs typeface="Arial"/>
              </a:rPr>
              <a:t>When compared to the quarter prior, the solved rate for Rape offences has fallen by 3.9 percentage points to 5.8%, with five fewer crimes solved for a total of 12. This continues the downward trend observed following Q3 2023-24. A more prominent reduction of 12.9 percentage points can be observed when comparing Q3 2024-25 against the same quarter during the previous financial year, with 13 fewer crimes solved. The solved rate for the current FYTD stands at 8.6%. </a:t>
            </a:r>
            <a:r>
              <a:rPr lang="en-GB" altLang="en-US" sz="1100" dirty="0">
                <a:latin typeface="Arial" panose="020B0604020202020204" pitchFamily="34" charset="0"/>
                <a:cs typeface="Arial" panose="020B0604020202020204" pitchFamily="34" charset="0"/>
              </a:rPr>
              <a:t>Whilst this represents a reduction of 2.5 percentage points when compared to the previous FYTD,  three additional crimes have been solved for a total of 49. </a:t>
            </a:r>
          </a:p>
        </p:txBody>
      </p:sp>
      <p:graphicFrame>
        <p:nvGraphicFramePr>
          <p:cNvPr id="5" name="Table 4">
            <a:extLst>
              <a:ext uri="{FF2B5EF4-FFF2-40B4-BE49-F238E27FC236}">
                <a16:creationId xmlns:a16="http://schemas.microsoft.com/office/drawing/2014/main" id="{E9266E75-104F-3938-B5B2-D79935480316}"/>
              </a:ext>
            </a:extLst>
          </p:cNvPr>
          <p:cNvGraphicFramePr>
            <a:graphicFrameLocks/>
          </p:cNvGraphicFramePr>
          <p:nvPr>
            <p:extLst>
              <p:ext uri="{D42A27DB-BD31-4B8C-83A1-F6EECF244321}">
                <p14:modId xmlns:p14="http://schemas.microsoft.com/office/powerpoint/2010/main" val="299561806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136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175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577646A2-8CE2-E4D0-AAE2-4FF0198CF475}"/>
              </a:ext>
            </a:extLst>
          </p:cNvPr>
          <p:cNvGraphicFramePr>
            <a:graphicFrameLocks/>
          </p:cNvGraphicFramePr>
          <p:nvPr>
            <p:extLst>
              <p:ext uri="{D42A27DB-BD31-4B8C-83A1-F6EECF244321}">
                <p14:modId xmlns:p14="http://schemas.microsoft.com/office/powerpoint/2010/main" val="2739432214"/>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E07702F0-A775-14CF-9825-DC6573482BED}"/>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15" name="Picture 14">
            <a:extLst>
              <a:ext uri="{FF2B5EF4-FFF2-40B4-BE49-F238E27FC236}">
                <a16:creationId xmlns:a16="http://schemas.microsoft.com/office/drawing/2014/main" id="{3A061D71-DD07-2041-838A-A9338823CDCB}"/>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426111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8735A130-F3D6-7E4B-5938-83FD29E57E2F}"/>
              </a:ext>
            </a:extLst>
          </p:cNvPr>
          <p:cNvSpPr txBox="1">
            <a:spLocks noChangeArrowheads="1"/>
          </p:cNvSpPr>
          <p:nvPr/>
        </p:nvSpPr>
        <p:spPr bwMode="auto">
          <a:xfrm>
            <a:off x="6174000"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3. Domestic Related Crime </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20939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680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600" b="1" i="1" dirty="0">
              <a:latin typeface="+mn-lt"/>
              <a:cs typeface="Arial"/>
            </a:endParaRPr>
          </a:p>
          <a:p>
            <a:pPr algn="just">
              <a:lnSpc>
                <a:spcPct val="100000"/>
              </a:lnSpc>
              <a:spcBef>
                <a:spcPct val="0"/>
              </a:spcBef>
              <a:buNone/>
            </a:pPr>
            <a:r>
              <a:rPr lang="en-GB" altLang="en-US" sz="1100" dirty="0">
                <a:latin typeface="+mn-lt"/>
                <a:cs typeface="Arial"/>
              </a:rPr>
              <a:t>Domestic related offences have seen a reduction of 8.3% when compared to the quarter prior, with 193 fewer offences recorded for a total of 2,119. Conversely, a slight increase of 0.9% (18 additional offences) can be observed when comparing Q3 2024-25 against the same quarter during the previous financial year. </a:t>
            </a:r>
            <a:r>
              <a:rPr lang="en-GB" altLang="en-US" sz="1100" dirty="0">
                <a:latin typeface="Arial"/>
                <a:cs typeface="Arial"/>
              </a:rPr>
              <a:t>In total, 6,501 offences have been recorded during the current FYTD, an increase of 1.7% (110 additional offences) when compared to the previous FYTD.</a:t>
            </a:r>
            <a:endParaRPr lang="en-GB" altLang="en-US" sz="1100" dirty="0">
              <a:latin typeface="+mn-lt"/>
              <a:cs typeface="Arial"/>
            </a:endParaRPr>
          </a:p>
          <a:p>
            <a:pPr algn="just">
              <a:lnSpc>
                <a:spcPct val="100000"/>
              </a:lnSpc>
              <a:spcBef>
                <a:spcPct val="0"/>
              </a:spcBef>
              <a:buNone/>
            </a:pPr>
            <a:endParaRPr lang="en-GB" altLang="en-US" sz="500" dirty="0">
              <a:latin typeface="+mn-lt"/>
              <a:cs typeface="Arial" panose="020B0604020202020204" pitchFamily="34" charset="0"/>
            </a:endParaRPr>
          </a:p>
          <a:p>
            <a:pPr algn="just">
              <a:lnSpc>
                <a:spcPct val="100000"/>
              </a:lnSpc>
              <a:spcBef>
                <a:spcPct val="0"/>
              </a:spcBef>
              <a:buNone/>
            </a:pPr>
            <a:r>
              <a:rPr lang="en-GB" altLang="en-US" sz="1100" dirty="0">
                <a:latin typeface="+mn-lt"/>
                <a:cs typeface="Arial"/>
              </a:rPr>
              <a:t>When compared to the quarter prior, the solved rate for domestic related offences has fallen by 1.6 percentage points to 6.9%, with 50 fewer crimes solved for a total of 146. This establishes a downward trend following Q1 2024-25, and represents the lowest quarterly solved rate within the timeframe. </a:t>
            </a:r>
            <a:r>
              <a:rPr lang="en-GB" altLang="en-US" sz="1100" dirty="0">
                <a:latin typeface="+mj-lt"/>
                <a:cs typeface="Arial"/>
              </a:rPr>
              <a:t>A similar reduction of 1.5 percentage points can be observed can comparing Q3 2024-25 against the same quarter during the previous financial year, with 30 fewer crimes solved. The solved rate for the current FYTD stands at 8.8%, equal to that recorded during the previous FYTD, albeit with nine additional crimes solved for a total of 571.</a:t>
            </a:r>
          </a:p>
          <a:p>
            <a:pPr algn="just">
              <a:lnSpc>
                <a:spcPct val="100000"/>
              </a:lnSpc>
              <a:spcBef>
                <a:spcPct val="0"/>
              </a:spcBef>
              <a:buNone/>
            </a:pPr>
            <a:endParaRPr lang="en-GB" altLang="en-US" sz="600" dirty="0">
              <a:solidFill>
                <a:srgbClr val="FF0000"/>
              </a:solidFill>
              <a:latin typeface="+mj-lt"/>
              <a:cs typeface="Arial"/>
            </a:endParaRPr>
          </a:p>
          <a:p>
            <a:pPr algn="just">
              <a:lnSpc>
                <a:spcPct val="100000"/>
              </a:lnSpc>
              <a:spcBef>
                <a:spcPct val="0"/>
              </a:spcBef>
              <a:buNone/>
            </a:pPr>
            <a:r>
              <a:rPr lang="en-GB" altLang="en-US" sz="1100" i="1" dirty="0">
                <a:latin typeface="+mn-lt"/>
                <a:cs typeface="Arial" panose="020B0604020202020204" pitchFamily="34" charset="0"/>
              </a:rPr>
              <a:t>This data only includes offences in which the victim and offender were both aged 16 or over at the time of the offence, as specified in the Domestic Abuse Act 2021, or where the victim or offender do not have a determined age.</a:t>
            </a:r>
            <a:endParaRPr lang="en-GB" altLang="en-US" sz="1100" dirty="0">
              <a:latin typeface="+mj-lt"/>
              <a:cs typeface="Arial"/>
            </a:endParaRPr>
          </a:p>
          <a:p>
            <a:pPr algn="just" eaLnBrk="1" hangingPunct="1">
              <a:lnSpc>
                <a:spcPct val="100000"/>
              </a:lnSpc>
              <a:spcBef>
                <a:spcPct val="0"/>
              </a:spcBef>
              <a:buFontTx/>
              <a:buNone/>
            </a:pPr>
            <a:endParaRPr lang="en-GB" altLang="en-US" sz="400" dirty="0">
              <a:solidFill>
                <a:srgbClr val="FF0000"/>
              </a:solidFill>
              <a:latin typeface="+mj-lt"/>
              <a:cs typeface="Arial"/>
            </a:endParaRPr>
          </a:p>
        </p:txBody>
      </p:sp>
      <p:graphicFrame>
        <p:nvGraphicFramePr>
          <p:cNvPr id="5" name="Table 4">
            <a:extLst>
              <a:ext uri="{FF2B5EF4-FFF2-40B4-BE49-F238E27FC236}">
                <a16:creationId xmlns:a16="http://schemas.microsoft.com/office/drawing/2014/main" id="{CBB614C7-651E-B517-D078-C807F48DB03A}"/>
              </a:ext>
            </a:extLst>
          </p:cNvPr>
          <p:cNvGraphicFramePr>
            <a:graphicFrameLocks/>
          </p:cNvGraphicFramePr>
          <p:nvPr>
            <p:extLst>
              <p:ext uri="{D42A27DB-BD31-4B8C-83A1-F6EECF244321}">
                <p14:modId xmlns:p14="http://schemas.microsoft.com/office/powerpoint/2010/main" val="1873641682"/>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2,264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2,101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2,070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9A42E664-44E5-45C6-F945-78FA9D42BC7D}"/>
              </a:ext>
            </a:extLst>
          </p:cNvPr>
          <p:cNvGraphicFramePr>
            <a:graphicFrameLocks/>
          </p:cNvGraphicFramePr>
          <p:nvPr>
            <p:extLst>
              <p:ext uri="{D42A27DB-BD31-4B8C-83A1-F6EECF244321}">
                <p14:modId xmlns:p14="http://schemas.microsoft.com/office/powerpoint/2010/main" val="2750848645"/>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9.3%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A1EFEACB-B2E5-51F0-DA57-3FFB84EA8519}"/>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9" name="Picture 8">
            <a:extLst>
              <a:ext uri="{FF2B5EF4-FFF2-40B4-BE49-F238E27FC236}">
                <a16:creationId xmlns:a16="http://schemas.microsoft.com/office/drawing/2014/main" id="{5BB79DC1-3FAC-877A-D3E9-534EF998AE5C}"/>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54757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a:extLst>
              <a:ext uri="{FF2B5EF4-FFF2-40B4-BE49-F238E27FC236}">
                <a16:creationId xmlns:a16="http://schemas.microsoft.com/office/drawing/2014/main" id="{9255185B-0DDB-71BA-0E50-7E51C37283FD}"/>
              </a:ext>
            </a:extLst>
          </p:cNvPr>
          <p:cNvSpPr txBox="1">
            <a:spLocks noChangeArrowheads="1"/>
          </p:cNvSpPr>
          <p:nvPr/>
        </p:nvSpPr>
        <p:spPr bwMode="auto">
          <a:xfrm>
            <a:off x="6174000" y="777600"/>
            <a:ext cx="5910011" cy="32544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Domestic Abuse Repeat Victims/Offenders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victims* has increased by 1.2% when comparing Q3 2024-25 against the quarter prior, with 17 additional repeat victims recorded for a total of 1,413. This establishes an upward trend following Q1 2024-25. Conversely, a reduction of 4.8% (72 fewer repeat victims) can be observed when comparing Q3 2024-25 against the same quarter during the previous financial year. </a:t>
            </a:r>
            <a:r>
              <a:rPr lang="en-GB" altLang="en-US" sz="1100" dirty="0">
                <a:latin typeface="Arial" panose="020B0604020202020204" pitchFamily="34" charset="0"/>
                <a:cs typeface="Arial" panose="020B0604020202020204" pitchFamily="34" charset="0"/>
              </a:rPr>
              <a:t>A total of 4,145 repeat victims have been recorded when combining the quarterly figures for the current FYTD, a reduction of 11.8% (553 fewer repeat victims) when compared to the previous FYTD.</a:t>
            </a:r>
            <a:endParaRPr lang="en-GB" altLang="en-US" sz="1100" dirty="0">
              <a:latin typeface="+mn-lt"/>
              <a:cs typeface="Arial" panose="020B0604020202020204" pitchFamily="34" charset="0"/>
            </a:endParaRPr>
          </a:p>
          <a:p>
            <a:pPr algn="just">
              <a:lnSpc>
                <a:spcPct val="100000"/>
              </a:lnSpc>
              <a:spcBef>
                <a:spcPct val="0"/>
              </a:spcBef>
              <a:buNone/>
            </a:pPr>
            <a:endParaRPr lang="en-GB" altLang="en-US" sz="600" dirty="0">
              <a:solidFill>
                <a:srgbClr val="00B05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offenders* has also risen by 1.2% when comparing Q3 2024-25 against the quarter prior, with 19 additional repeat offenders recorded for a total of 1,562. As with repeat victims, this establishes an upward trend following Q1 2024-25, with both metrics appearing closely aligned throughout the timeframe. A reduction of 4.4% (72 fewer repeat offenders) can be observed when comparing Q3 2024-25 against the same quarter during the previous financial year. </a:t>
            </a:r>
            <a:r>
              <a:rPr lang="en-GB" altLang="en-US" sz="1100" dirty="0">
                <a:latin typeface="Arial" panose="020B0604020202020204" pitchFamily="34" charset="0"/>
                <a:cs typeface="Arial" panose="020B0604020202020204" pitchFamily="34" charset="0"/>
              </a:rPr>
              <a:t>A total of 4,608 repeat offenders have been recorded when combining the quarterly figures for the current FYTD, a reduction of 10.3% (530 fewer repeat offenders) when compared to the previous FYTD.</a:t>
            </a:r>
            <a:endParaRPr lang="en-GB" altLang="en-US" sz="1100" dirty="0">
              <a:latin typeface="+mn-lt"/>
              <a:cs typeface="Arial" panose="020B0604020202020204" pitchFamily="34" charset="0"/>
            </a:endParaRPr>
          </a:p>
          <a:p>
            <a:pPr algn="just">
              <a:lnSpc>
                <a:spcPct val="100000"/>
              </a:lnSpc>
              <a:spcBef>
                <a:spcPct val="0"/>
              </a:spcBef>
              <a:buNone/>
            </a:pPr>
            <a:endParaRPr lang="en-GB" altLang="en-US" sz="600" dirty="0">
              <a:solidFill>
                <a:srgbClr val="00B05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a:rPr>
              <a:t>There is a Multi-Agency Tasking and Coordination (MATAC) process in place which focuses on identifying serial perpetrators of domestic abuse, in order to limit the risk of them reoffending. A range of interventions can be delivered via MATAC to safeguard victims and families, including support, prevention, diversion, disruption, and enforcement.</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a:lnSpc>
                <a:spcPct val="100000"/>
              </a:lnSpc>
              <a:spcBef>
                <a:spcPct val="0"/>
              </a:spcBef>
              <a:buNone/>
            </a:pPr>
            <a:r>
              <a:rPr lang="en-GB" altLang="en-US" sz="1100" i="1" dirty="0">
                <a:latin typeface="+mn-lt"/>
                <a:cs typeface="Arial" panose="020B0604020202020204" pitchFamily="34" charset="0"/>
              </a:rPr>
              <a:t>This data only includes offences in which the victim and offender were both aged 16 or over at the time of the offence, as specified in the Domestic Abuse Act 2021.</a:t>
            </a:r>
            <a:endParaRPr lang="en-GB" altLang="en-US" sz="1100" dirty="0">
              <a:latin typeface="+mj-lt"/>
              <a:cs typeface="Arial"/>
            </a:endParaRPr>
          </a:p>
          <a:p>
            <a:pPr algn="just">
              <a:lnSpc>
                <a:spcPct val="100000"/>
              </a:lnSpc>
              <a:spcBef>
                <a:spcPts val="0"/>
              </a:spcBef>
              <a:buNone/>
            </a:pPr>
            <a:r>
              <a:rPr lang="en-GB" altLang="en-US" sz="1100" i="1" dirty="0">
                <a:latin typeface="+mn-lt"/>
                <a:cs typeface="Arial" panose="020B0604020202020204" pitchFamily="34" charset="0"/>
              </a:rPr>
              <a:t>*Based on rolling 12 months to the end of each quarter, where persons are linked in this capacity to two or more crimes within this period.</a:t>
            </a:r>
          </a:p>
        </p:txBody>
      </p:sp>
      <p:graphicFrame>
        <p:nvGraphicFramePr>
          <p:cNvPr id="2" name="Table 1">
            <a:extLst>
              <a:ext uri="{FF2B5EF4-FFF2-40B4-BE49-F238E27FC236}">
                <a16:creationId xmlns:a16="http://schemas.microsoft.com/office/drawing/2014/main" id="{06F7932D-C2C0-78D7-A34C-CBCD95970187}"/>
              </a:ext>
            </a:extLst>
          </p:cNvPr>
          <p:cNvGraphicFramePr>
            <a:graphicFrameLocks/>
          </p:cNvGraphicFramePr>
          <p:nvPr>
            <p:extLst>
              <p:ext uri="{D42A27DB-BD31-4B8C-83A1-F6EECF244321}">
                <p14:modId xmlns:p14="http://schemas.microsoft.com/office/powerpoint/2010/main" val="517347517"/>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1,665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1,485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1,390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1,336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1,396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96FCC365-6CC1-C445-5EF2-66E44A0D708A}"/>
              </a:ext>
            </a:extLst>
          </p:cNvPr>
          <p:cNvGraphicFramePr>
            <a:graphicFrameLocks/>
          </p:cNvGraphicFramePr>
          <p:nvPr>
            <p:extLst>
              <p:ext uri="{D42A27DB-BD31-4B8C-83A1-F6EECF244321}">
                <p14:modId xmlns:p14="http://schemas.microsoft.com/office/powerpoint/2010/main" val="188914678"/>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1,795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1,709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1,575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DAF73BD5-23AA-B766-E10F-B9276C7CE50E}"/>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9" name="Picture 8">
            <a:extLst>
              <a:ext uri="{FF2B5EF4-FFF2-40B4-BE49-F238E27FC236}">
                <a16:creationId xmlns:a16="http://schemas.microsoft.com/office/drawing/2014/main" id="{E6D77BE8-4918-9FF0-9AF6-D936A8894E2D}"/>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91441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8" y="1160675"/>
            <a:ext cx="5561350" cy="1938992"/>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All Crime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Beating Crime Plan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Residential Burglary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Neighbourhood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Public Order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Anti-Social Behaviour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Roads Policing</a:t>
            </a: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461458" y="3241144"/>
            <a:ext cx="11048237" cy="1446550"/>
          </a:xfrm>
          <a:prstGeom prst="rect">
            <a:avLst/>
          </a:prstGeom>
          <a:noFill/>
        </p:spPr>
        <p:txBody>
          <a:bodyPr wrap="square" rtlCol="0">
            <a:spAutoFit/>
          </a:bodyPr>
          <a:lstStyle/>
          <a:p>
            <a:r>
              <a:rPr lang="en-GB" sz="1400" b="1" dirty="0">
                <a:effectLst/>
                <a:ea typeface="Calibri" panose="020F0502020204030204" pitchFamily="34" charset="0"/>
              </a:rPr>
              <a:t>Key </a:t>
            </a:r>
            <a:r>
              <a:rPr lang="en-GB" sz="1400" b="1" dirty="0">
                <a:effectLst/>
                <a:latin typeface="Arial" panose="020B0604020202020204" pitchFamily="34" charset="0"/>
                <a:ea typeface="Calibri" panose="020F0502020204030204" pitchFamily="34" charset="0"/>
                <a:cs typeface="Arial" panose="020B0604020202020204" pitchFamily="34" charset="0"/>
              </a:rPr>
              <a:t>Commitments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Reduce public order offences and anti-social behaviour, and the number of people who repeatedly carry out these acts.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Reduce acquisitive crime and repeat offenders.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Improve the safety of roads throughout Gwent.</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Commission and invest in effective crime prevention initiatives.</a:t>
            </a:r>
          </a:p>
          <a:p>
            <a:endParaRPr lang="en-GB" dirty="0"/>
          </a:p>
        </p:txBody>
      </p:sp>
    </p:spTree>
    <p:extLst>
      <p:ext uri="{BB962C8B-B14F-4D97-AF65-F5344CB8AC3E}">
        <p14:creationId xmlns:p14="http://schemas.microsoft.com/office/powerpoint/2010/main" val="289403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5. Modern Day Slavery and Human Trafficking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4000" y="773364"/>
            <a:ext cx="5911200" cy="3277820"/>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spcBef>
                <a:spcPct val="0"/>
              </a:spcBef>
            </a:pPr>
            <a:r>
              <a:rPr lang="en-GB" altLang="en-US" sz="1100" dirty="0">
                <a:latin typeface="+mn-lt"/>
                <a:cs typeface="Arial" panose="020B0604020202020204" pitchFamily="34" charset="0"/>
              </a:rPr>
              <a:t>Modern Day Slavery and Human Trafficking offences have </a:t>
            </a:r>
            <a:r>
              <a:rPr lang="en-GB" altLang="en-US" sz="1100" dirty="0">
                <a:cs typeface="Arial" panose="020B0604020202020204" pitchFamily="34" charset="0"/>
              </a:rPr>
              <a:t>seen an increase of</a:t>
            </a:r>
            <a:r>
              <a:rPr lang="en-GB" altLang="en-US" sz="1100" dirty="0">
                <a:latin typeface="+mn-lt"/>
                <a:cs typeface="Arial" panose="020B0604020202020204" pitchFamily="34" charset="0"/>
              </a:rPr>
              <a:t> 37.9% during Q3 2024-25 when compared to the quarter prior, with </a:t>
            </a:r>
            <a:r>
              <a:rPr lang="en-GB" altLang="en-US" sz="1100" dirty="0">
                <a:cs typeface="Arial" panose="020B0604020202020204" pitchFamily="34" charset="0"/>
              </a:rPr>
              <a:t>11 additional </a:t>
            </a:r>
            <a:r>
              <a:rPr lang="en-GB" altLang="en-US" sz="1100" dirty="0">
                <a:latin typeface="+mn-lt"/>
                <a:cs typeface="Arial" panose="020B0604020202020204" pitchFamily="34" charset="0"/>
              </a:rPr>
              <a:t>offences recorded for a total of 40. This represents the second-highest quarterly figure within the timeframe. </a:t>
            </a:r>
            <a:r>
              <a:rPr lang="en-GB" altLang="en-US" sz="1100" dirty="0">
                <a:cs typeface="Arial" panose="020B0604020202020204" pitchFamily="34" charset="0"/>
              </a:rPr>
              <a:t>A more prominent increase of 60.0% </a:t>
            </a:r>
            <a:r>
              <a:rPr lang="en-GB" altLang="en-US" sz="1100" dirty="0">
                <a:latin typeface="+mn-lt"/>
                <a:cs typeface="Arial" panose="020B0604020202020204" pitchFamily="34" charset="0"/>
              </a:rPr>
              <a:t>(15 additional offences) can be observed when comparing Q3 2024-25 against the same quarter during the previous financial year. A total of 110 offences have been recorded during the current FYTD. This represents an increase of 44.7% when compared to the previous FYTD, with 34 additional offences reported.</a:t>
            </a:r>
          </a:p>
          <a:p>
            <a:pPr algn="just">
              <a:spcBef>
                <a:spcPct val="0"/>
              </a:spcBef>
            </a:pPr>
            <a:endParaRPr lang="en-GB" altLang="en-US" sz="600" dirty="0">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Awareness training is being delivered to new starters, new community </a:t>
            </a:r>
            <a:r>
              <a:rPr lang="en-GB" altLang="en-US" sz="1100" dirty="0">
                <a:cs typeface="Arial" panose="020B0604020202020204" pitchFamily="34" charset="0"/>
              </a:rPr>
              <a:t>s</a:t>
            </a:r>
            <a:r>
              <a:rPr lang="en-GB" altLang="en-US" sz="1100" dirty="0">
                <a:latin typeface="+mn-lt"/>
                <a:cs typeface="Arial" panose="020B0604020202020204" pitchFamily="34" charset="0"/>
              </a:rPr>
              <a:t>upport </a:t>
            </a:r>
            <a:r>
              <a:rPr lang="en-GB" altLang="en-US" sz="1100" dirty="0">
                <a:cs typeface="Arial" panose="020B0604020202020204" pitchFamily="34" charset="0"/>
              </a:rPr>
              <a:t>o</a:t>
            </a:r>
            <a:r>
              <a:rPr lang="en-GB" altLang="en-US" sz="1100" dirty="0">
                <a:latin typeface="+mn-lt"/>
                <a:cs typeface="Arial" panose="020B0604020202020204" pitchFamily="34" charset="0"/>
              </a:rPr>
              <a:t>fficers, and trainee detectives</a:t>
            </a:r>
            <a:r>
              <a:rPr lang="en-GB" altLang="en-US" sz="1100" dirty="0">
                <a:cs typeface="Arial" panose="020B0604020202020204" pitchFamily="34" charset="0"/>
              </a:rPr>
              <a:t>.</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spcBef>
                <a:spcPct val="0"/>
              </a:spcBef>
            </a:pPr>
            <a:r>
              <a:rPr lang="en-GB" altLang="en-US" sz="1100" dirty="0">
                <a:latin typeface="+mn-lt"/>
                <a:cs typeface="Arial" panose="020B0604020202020204" pitchFamily="34" charset="0"/>
              </a:rPr>
              <a:t>The number of National Referral Mechanisms (NRMs) which have been submitted has risen by 55.2% during Q3 2024-25 when compared to the quarter prior, with 16 additional referrals submitted for a total of </a:t>
            </a:r>
            <a:r>
              <a:rPr lang="en-GB" altLang="en-US" sz="1100" dirty="0">
                <a:cs typeface="Arial" panose="020B0604020202020204" pitchFamily="34" charset="0"/>
              </a:rPr>
              <a:t>45</a:t>
            </a:r>
            <a:r>
              <a:rPr lang="en-GB" altLang="en-US" sz="1100" dirty="0">
                <a:latin typeface="+mn-lt"/>
                <a:cs typeface="Arial" panose="020B0604020202020204" pitchFamily="34" charset="0"/>
              </a:rPr>
              <a:t>. This represents the highest quarterly figure within the timeframe. A more prominent increase of 73.1% (19 additional referrals) can be observed when </a:t>
            </a:r>
            <a:r>
              <a:rPr lang="en-GB" altLang="en-US" sz="1100" dirty="0">
                <a:latin typeface="Arial" panose="020B0604020202020204" pitchFamily="34" charset="0"/>
                <a:cs typeface="Arial" panose="020B0604020202020204" pitchFamily="34" charset="0"/>
              </a:rPr>
              <a:t>comparing </a:t>
            </a:r>
            <a:r>
              <a:rPr lang="en-GB" altLang="en-US" sz="1100" dirty="0">
                <a:latin typeface="+mn-lt"/>
                <a:cs typeface="Arial" panose="020B0604020202020204" pitchFamily="34" charset="0"/>
              </a:rPr>
              <a:t>Q3 2024-25 against the same quarter during the previous financial year</a:t>
            </a:r>
            <a:r>
              <a:rPr lang="en-GB" altLang="en-US" sz="1100" dirty="0">
                <a:cs typeface="Arial" panose="020B0604020202020204" pitchFamily="34" charset="0"/>
              </a:rPr>
              <a:t>. </a:t>
            </a:r>
            <a:r>
              <a:rPr lang="en-GB" altLang="en-US" sz="1100" dirty="0">
                <a:latin typeface="+mn-lt"/>
                <a:cs typeface="Arial" panose="020B0604020202020204" pitchFamily="34" charset="0"/>
              </a:rPr>
              <a:t>A total of 116 </a:t>
            </a:r>
            <a:r>
              <a:rPr lang="en-GB" altLang="en-US" sz="1100" dirty="0" err="1">
                <a:latin typeface="+mn-lt"/>
                <a:cs typeface="Arial" panose="020B0604020202020204" pitchFamily="34" charset="0"/>
              </a:rPr>
              <a:t>NRMs</a:t>
            </a:r>
            <a:r>
              <a:rPr lang="en-GB" altLang="en-US" sz="1100" dirty="0">
                <a:latin typeface="+mn-lt"/>
                <a:cs typeface="Arial" panose="020B0604020202020204" pitchFamily="34" charset="0"/>
              </a:rPr>
              <a:t> have been submitted during the current FYTD. This represents an increase of 52.6% when compared to the previous FYTD, with 40 additional referrals submitted.</a:t>
            </a:r>
          </a:p>
        </p:txBody>
      </p:sp>
      <p:graphicFrame>
        <p:nvGraphicFramePr>
          <p:cNvPr id="5" name="Table 4">
            <a:extLst>
              <a:ext uri="{FF2B5EF4-FFF2-40B4-BE49-F238E27FC236}">
                <a16:creationId xmlns:a16="http://schemas.microsoft.com/office/drawing/2014/main" id="{66F27F33-AFF8-290E-703A-16A690F6974B}"/>
              </a:ext>
            </a:extLst>
          </p:cNvPr>
          <p:cNvGraphicFramePr>
            <a:graphicFrameLocks/>
          </p:cNvGraphicFramePr>
          <p:nvPr>
            <p:extLst>
              <p:ext uri="{D42A27DB-BD31-4B8C-83A1-F6EECF244321}">
                <p14:modId xmlns:p14="http://schemas.microsoft.com/office/powerpoint/2010/main" val="1237880692"/>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EFF4AF2E-43F9-2A51-01B1-9E1E0A1D705C}"/>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19878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t>6. Child Sexual Exploitation/Child Criminal Exploitation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4000" y="773364"/>
            <a:ext cx="5911200" cy="2508379"/>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100" dirty="0">
                <a:cs typeface="Calibri"/>
              </a:rPr>
              <a:t>The number of crimes assigned a Child Sexual Exploitation (CSE) local qualifier has risen by 31.4% during Q3 2024-25 when compared to the quarter prior, with 11 additional crimes recorded for a total of 46. This represents the highest quarterly figure within the timeframe, establishing an upward trend following Q1 2024-25. A further </a:t>
            </a:r>
            <a:r>
              <a:rPr lang="en-GB" sz="1100" dirty="0">
                <a:cs typeface="Calibri"/>
              </a:rPr>
              <a:t>increase of 43.8% (14 additional crimes) can be observed when comparing Q3 2024-25 against the same quarter during the previous financial year. A less prominent increase of 10.9% has been recorded when comparing the current FYTD against the previous FYTD, with 11 additional crimes reported for a total of 112. </a:t>
            </a:r>
          </a:p>
          <a:p>
            <a:pPr algn="just" eaLnBrk="1" hangingPunct="1">
              <a:lnSpc>
                <a:spcPct val="100000"/>
              </a:lnSpc>
              <a:spcBef>
                <a:spcPts val="0"/>
              </a:spcBef>
              <a:buNone/>
            </a:pPr>
            <a:endParaRPr lang="en-GB" sz="600" dirty="0">
              <a:solidFill>
                <a:srgbClr val="00B050"/>
              </a:solidFill>
              <a:effectLst/>
              <a:ea typeface="Calibri" panose="020F0502020204030204" pitchFamily="34" charset="0"/>
              <a:cs typeface="Arial"/>
            </a:endParaRPr>
          </a:p>
          <a:p>
            <a:pPr algn="just">
              <a:spcAft>
                <a:spcPts val="0"/>
              </a:spcAft>
            </a:pPr>
            <a:r>
              <a:rPr lang="en-GB" sz="1100" dirty="0">
                <a:cs typeface="Calibri"/>
              </a:rPr>
              <a:t>The offence most commonly assigned a CSE local qualifier during Q3 2024-25 was ‘take/make indecent photographs/pseudo-photographs of children’</a:t>
            </a:r>
            <a:r>
              <a:rPr lang="en-GB" sz="1100" dirty="0">
                <a:latin typeface="Arial" panose="020B0604020202020204" pitchFamily="34" charset="0"/>
                <a:cs typeface="Arial" panose="020B0604020202020204" pitchFamily="34" charset="0"/>
              </a:rPr>
              <a:t>, with 16 instances recorded. This accounted for 34.8% of all crimes assigned a CSE local qualifier during the quarter.</a:t>
            </a:r>
          </a:p>
        </p:txBody>
      </p:sp>
      <p:graphicFrame>
        <p:nvGraphicFramePr>
          <p:cNvPr id="2" name="Table 1">
            <a:extLst>
              <a:ext uri="{FF2B5EF4-FFF2-40B4-BE49-F238E27FC236}">
                <a16:creationId xmlns:a16="http://schemas.microsoft.com/office/drawing/2014/main" id="{027C46D0-34F8-6353-7C40-11CE360B1018}"/>
              </a:ext>
            </a:extLst>
          </p:cNvPr>
          <p:cNvGraphicFramePr>
            <a:graphicFrameLocks/>
          </p:cNvGraphicFramePr>
          <p:nvPr>
            <p:extLst>
              <p:ext uri="{D42A27DB-BD31-4B8C-83A1-F6EECF244321}">
                <p14:modId xmlns:p14="http://schemas.microsoft.com/office/powerpoint/2010/main" val="423071853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5" name="TextBox 13">
            <a:extLst>
              <a:ext uri="{FF2B5EF4-FFF2-40B4-BE49-F238E27FC236}">
                <a16:creationId xmlns:a16="http://schemas.microsoft.com/office/drawing/2014/main" id="{F0E2A7FB-3349-03AF-8D4D-82146639BB07}"/>
              </a:ext>
            </a:extLst>
          </p:cNvPr>
          <p:cNvSpPr txBox="1">
            <a:spLocks noChangeArrowheads="1"/>
          </p:cNvSpPr>
          <p:nvPr/>
        </p:nvSpPr>
        <p:spPr bwMode="auto">
          <a:xfrm>
            <a:off x="120504" y="4116802"/>
            <a:ext cx="11962800" cy="161691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altLang="en-US" sz="1100" dirty="0">
                <a:latin typeface="+mn-lt"/>
              </a:rPr>
              <a:t>Operation Helsinki was a proactive intelligence led operation which commenced in April 2024. The initial investigation concerned the possession and distribution of indecent images of children. During the execution of a warrant officers discovered child abuse videos on the suspect’s devices which had not previously been identified as being in circulation. These ‘first generation’ images were of a male sexually assaulting two children. The suspect was arrested, charged, and remanded into custody. As the suspect remained ‘no comment’ in interviews, a significant number of digital enquiries were completed in order to attribute the devices to him and identify the suspect and children within the images. Given that the children provided no evidence or account, this was an evidence-led investigation which resulted in the offender pleading guilty to over 15 charges, including three counts of rape of a child under 13, attempted rape of child under 13, inciting a child to engage in sexual activity, and the possession and distribution of indecent images of children. This case was considered particularly harrowing, as chat messages were recovered in which the offender had bragged about the abuse, and distributed videos of the rapes to other paedophiles around the world. He also had a sexual interest in other identified children, who have now been safeguarded. On 23rd December 2024 the offender was given a life sentence, with a minimum term of 14 years. There was local and national media coverage of this case, with the force receiving positive comments from members of the public via social media.</a:t>
            </a:r>
          </a:p>
        </p:txBody>
      </p:sp>
      <p:pic>
        <p:nvPicPr>
          <p:cNvPr id="3" name="Picture 2">
            <a:extLst>
              <a:ext uri="{FF2B5EF4-FFF2-40B4-BE49-F238E27FC236}">
                <a16:creationId xmlns:a16="http://schemas.microsoft.com/office/drawing/2014/main" id="{99EF01E4-148B-276E-E683-7E81D91929AB}"/>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12636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pic>
        <p:nvPicPr>
          <p:cNvPr id="9" name="Picture 8">
            <a:extLst>
              <a:ext uri="{FF2B5EF4-FFF2-40B4-BE49-F238E27FC236}">
                <a16:creationId xmlns:a16="http://schemas.microsoft.com/office/drawing/2014/main" id="{5F37D5D4-2F36-AD86-4BFA-AA2357F5CBEF}"/>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7" name="Picture 6">
            <a:extLst>
              <a:ext uri="{FF2B5EF4-FFF2-40B4-BE49-F238E27FC236}">
                <a16:creationId xmlns:a16="http://schemas.microsoft.com/office/drawing/2014/main" id="{E04E988C-79C8-408D-72F4-50821E31DFCB}"/>
              </a:ext>
            </a:extLst>
          </p:cNvPr>
          <p:cNvPicPr>
            <a:picLocks/>
          </p:cNvPicPr>
          <p:nvPr/>
        </p:nvPicPr>
        <p:blipFill>
          <a:blip r:embed="rId4"/>
          <a:stretch>
            <a:fillRect/>
          </a:stretch>
        </p:blipFill>
        <p:spPr>
          <a:xfrm>
            <a:off x="442800" y="849600"/>
            <a:ext cx="5266800" cy="298800"/>
          </a:xfrm>
          <a:prstGeom prst="rect">
            <a:avLst/>
          </a:prstGeom>
        </p:spPr>
      </p:pic>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Cyber Fraud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4000" y="773364"/>
            <a:ext cx="5911200" cy="2339102"/>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endParaRPr lang="en-GB" sz="600" b="1" i="1" dirty="0">
              <a:latin typeface="Arial" panose="020B0604020202020204" pitchFamily="34" charset="0"/>
              <a:cs typeface="Arial" panose="020B0604020202020204" pitchFamily="34" charset="0"/>
            </a:endParaRPr>
          </a:p>
          <a:p>
            <a:pPr algn="just"/>
            <a:endParaRPr lang="en-GB" sz="600" b="1" i="1" dirty="0">
              <a:latin typeface="Arial" panose="020B0604020202020204" pitchFamily="34" charset="0"/>
              <a:cs typeface="Arial" panose="020B0604020202020204" pitchFamily="34" charset="0"/>
            </a:endParaRPr>
          </a:p>
          <a:p>
            <a:pPr algn="just"/>
            <a:r>
              <a:rPr lang="en-GB" sz="1100" dirty="0"/>
              <a:t>Since Q1 2023-24, a total of 1,473 Action Fraud occurrences have been reported to Gwent Police via the National Fraud Intelligence Bureau. Of these, 58.2% (858 occurrences) have been assigned a cyber-enabled local qualifier.</a:t>
            </a:r>
          </a:p>
          <a:p>
            <a:pPr algn="just"/>
            <a:endParaRPr lang="en-GB" altLang="en-US" sz="600" dirty="0">
              <a:solidFill>
                <a:srgbClr val="FF0000"/>
              </a:solidFill>
              <a:cs typeface="Calibri"/>
            </a:endParaRPr>
          </a:p>
          <a:p>
            <a:pPr algn="just"/>
            <a:r>
              <a:rPr lang="en-GB" altLang="en-US" sz="1100" dirty="0">
                <a:cs typeface="Calibri"/>
              </a:rPr>
              <a:t>The number of Action Fraud occurrences assigned a cyber-enabled local qualifier has fallen by 26.0% during Q3 2024-25 when compared to the quarter prior, with 27 fewer occurrences reported for a total of 77. This continues</a:t>
            </a:r>
            <a:r>
              <a:rPr lang="en-GB" sz="1100" dirty="0"/>
              <a:t> the downward trend that has been observed for this metric throughout the timeframe. A more prominent reduction of 40.8% (53 fewer occurrences) can be observed when comparing Q3 2024-25 against the same quarter during the previous financial year. In </a:t>
            </a:r>
            <a:r>
              <a:rPr lang="en-GB" altLang="en-US" sz="1100" dirty="0">
                <a:latin typeface="Arial"/>
                <a:cs typeface="Arial"/>
              </a:rPr>
              <a:t>total, 295 Action Fraud occurrences with a cyber-enabled local qualifier have been recorded during the current FYTD, a reduction of 32.3% (141 fewer occurrences) when compared to the previous FYTD.</a:t>
            </a:r>
          </a:p>
        </p:txBody>
      </p:sp>
      <p:graphicFrame>
        <p:nvGraphicFramePr>
          <p:cNvPr id="2" name="Table 1">
            <a:extLst>
              <a:ext uri="{FF2B5EF4-FFF2-40B4-BE49-F238E27FC236}">
                <a16:creationId xmlns:a16="http://schemas.microsoft.com/office/drawing/2014/main" id="{F75E5DC8-CFC8-14E0-EB96-6485FABBD070}"/>
              </a:ext>
            </a:extLst>
          </p:cNvPr>
          <p:cNvGraphicFramePr>
            <a:graphicFrameLocks/>
          </p:cNvGraphicFramePr>
          <p:nvPr>
            <p:extLst>
              <p:ext uri="{D42A27DB-BD31-4B8C-83A1-F6EECF244321}">
                <p14:modId xmlns:p14="http://schemas.microsoft.com/office/powerpoint/2010/main" val="1580542267"/>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550367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8. </a:t>
            </a:r>
            <a:r>
              <a:rPr lang="en-GB" sz="3200" dirty="0">
                <a:latin typeface="Arial" panose="020B0604020202020204" pitchFamily="34" charset="0"/>
                <a:cs typeface="Arial" panose="020B0604020202020204" pitchFamily="34" charset="0"/>
              </a:rPr>
              <a:t>Victim Support/Repeat Victims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4000" y="773362"/>
            <a:ext cx="5911200" cy="2523768"/>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ct val="0"/>
              </a:spcBef>
              <a:buFontTx/>
              <a:buNone/>
            </a:pPr>
            <a:r>
              <a:rPr lang="en-GB" altLang="en-US" sz="1100" dirty="0">
                <a:latin typeface="+mn-lt"/>
                <a:cs typeface="Arial" panose="020B0604020202020204" pitchFamily="34" charset="0"/>
              </a:rPr>
              <a:t>In this context, </a:t>
            </a:r>
            <a:r>
              <a:rPr lang="en-GB" altLang="en-US" sz="1100" dirty="0">
                <a:cs typeface="Arial" panose="020B0604020202020204" pitchFamily="34" charset="0"/>
              </a:rPr>
              <a:t>a repeat crime victim is defined as</a:t>
            </a:r>
            <a:r>
              <a:rPr lang="en-GB" altLang="en-US" sz="1100" dirty="0">
                <a:latin typeface="+mn-lt"/>
                <a:cs typeface="Arial" panose="020B0604020202020204" pitchFamily="34" charset="0"/>
              </a:rPr>
              <a:t> an individual who has been linked as a victim in two or more crimes within a 12-month rolling period. </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number of repeat crime victims has risen by 1.6% during Q3 2024-25* when compared to the quarter prior, with 118 additional repeat victims recorded for a total of 7,541. This establishes an upward trend following Q1 2024-25. </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Conversely, a reduction of 2.1% (158 fewer repeat victims) can be observed when comparing Q3 2024-25 against the same quarter during the previous financial year. A total of 22,213 repeat victims have been recorded when combining the quarterly totals for the current FYTD, representing a reduction of 7.1% (1,688 fewer repeat victims) when compared to the previous FYTD.</a:t>
            </a:r>
          </a:p>
          <a:p>
            <a:pPr algn="just">
              <a:spcBef>
                <a:spcPct val="0"/>
              </a:spcBef>
            </a:pPr>
            <a:br>
              <a:rPr lang="en-GB" sz="600" dirty="0">
                <a:solidFill>
                  <a:srgbClr val="FF0000"/>
                </a:solidFill>
                <a:effectLst/>
                <a:ea typeface="Calibri" panose="020F0502020204030204" pitchFamily="34" charset="0"/>
                <a:cs typeface="Times New Roman" panose="02020603050405020304" pitchFamily="18" charset="0"/>
              </a:rPr>
            </a:br>
            <a:r>
              <a:rPr lang="en-GB" altLang="en-US" sz="1100" i="1" dirty="0">
                <a:latin typeface="+mn-lt"/>
                <a:cs typeface="Arial" panose="020B0604020202020204" pitchFamily="34" charset="0"/>
              </a:rPr>
              <a:t>*Based on the rolling 12 months to the end of the quarter.</a:t>
            </a:r>
            <a:endParaRPr lang="en-GB" altLang="en-US" sz="1100" i="1" dirty="0">
              <a:cs typeface="Arial" panose="020B0604020202020204" pitchFamily="34" charset="0"/>
            </a:endParaRPr>
          </a:p>
        </p:txBody>
      </p:sp>
      <p:graphicFrame>
        <p:nvGraphicFramePr>
          <p:cNvPr id="2" name="Table 1">
            <a:extLst>
              <a:ext uri="{FF2B5EF4-FFF2-40B4-BE49-F238E27FC236}">
                <a16:creationId xmlns:a16="http://schemas.microsoft.com/office/drawing/2014/main" id="{12981926-31CB-6AF4-6C42-ABCDEA67F0D4}"/>
              </a:ext>
            </a:extLst>
          </p:cNvPr>
          <p:cNvGraphicFramePr>
            <a:graphicFrameLocks/>
          </p:cNvGraphicFramePr>
          <p:nvPr>
            <p:extLst>
              <p:ext uri="{D42A27DB-BD31-4B8C-83A1-F6EECF244321}">
                <p14:modId xmlns:p14="http://schemas.microsoft.com/office/powerpoint/2010/main" val="3829784246"/>
              </p:ext>
            </p:extLst>
          </p:nvPr>
        </p:nvGraphicFramePr>
        <p:xfrm>
          <a:off x="1076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8,335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7,867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7,699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7,408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7,249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7,423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7,541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32E95A58-E32E-F040-E8DF-400652146E15}"/>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336321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460800" y="4282194"/>
            <a:ext cx="11258862" cy="1384995"/>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Increase the effectiveness of officer and staff engagement with residents in their communities, and community confidence and trust in Gwent Police.</a:t>
            </a:r>
          </a:p>
          <a:p>
            <a:pPr marL="285750" indent="-285750" algn="just">
              <a:buFont typeface="Arial" panose="020B0604020202020204" pitchFamily="34" charset="0"/>
              <a:buChar char="•"/>
            </a:pPr>
            <a:r>
              <a:rPr lang="en-GB" sz="1400" dirty="0">
                <a:effectLst/>
                <a:ea typeface="Calibri" panose="020F0502020204030204" pitchFamily="34" charset="0"/>
              </a:rPr>
              <a:t>Improve the accessibility of neighbourhood police teams through a variety of contact channels that meet the needs of the public.</a:t>
            </a:r>
          </a:p>
          <a:p>
            <a:pPr marL="285750" indent="-285750" algn="just">
              <a:buFont typeface="Arial" panose="020B0604020202020204" pitchFamily="34" charset="0"/>
              <a:buChar char="•"/>
            </a:pPr>
            <a:r>
              <a:rPr lang="en-GB" sz="1400" dirty="0">
                <a:effectLst/>
                <a:ea typeface="Calibri" panose="020F0502020204030204" pitchFamily="34" charset="0"/>
              </a:rPr>
              <a:t>Increase reporting of crime by communities that are less likely to engage with the police.</a:t>
            </a:r>
          </a:p>
          <a:p>
            <a:pPr marL="285750" indent="-285750" algn="just">
              <a:buFont typeface="Arial" panose="020B0604020202020204" pitchFamily="34" charset="0"/>
              <a:buChar char="•"/>
            </a:pPr>
            <a:r>
              <a:rPr lang="en-GB" sz="1400" dirty="0">
                <a:effectLst/>
                <a:ea typeface="Calibri" panose="020F0502020204030204" pitchFamily="34" charset="0"/>
              </a:rPr>
              <a:t>Further increase officer and staff diversity to ensure our police service reflects the 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460800" y="1150676"/>
            <a:ext cx="4843810" cy="3323987"/>
          </a:xfrm>
          <a:prstGeom prst="rect">
            <a:avLst/>
          </a:prstGeom>
          <a:noFill/>
        </p:spPr>
        <p:txBody>
          <a:bodyPr wrap="square" rtlCol="0">
            <a:spAutoFit/>
          </a:bodyPr>
          <a:lstStyle/>
          <a:p>
            <a:pPr marL="342900" indent="-342900">
              <a:buAutoNum type="arabicPeriod"/>
            </a:pPr>
            <a:r>
              <a:rPr lang="en-GB" sz="1400" dirty="0"/>
              <a:t>Perceptions Survey: Levels of Policing</a:t>
            </a:r>
          </a:p>
          <a:p>
            <a:pPr marL="342900" indent="-342900">
              <a:buAutoNum type="arabicPeriod"/>
            </a:pPr>
            <a:r>
              <a:rPr lang="en-GB" sz="1400" dirty="0"/>
              <a:t>Perceptions Survey: Police Effectiveness</a:t>
            </a:r>
          </a:p>
          <a:p>
            <a:pPr marL="342900" indent="-342900">
              <a:buAutoNum type="arabicPeriod"/>
            </a:pPr>
            <a:r>
              <a:rPr lang="en-GB" sz="1400" dirty="0"/>
              <a:t>Perceptions Survey: Fairness</a:t>
            </a:r>
          </a:p>
          <a:p>
            <a:pPr marL="342900" indent="-342900">
              <a:buAutoNum type="arabicPeriod"/>
            </a:pPr>
            <a:r>
              <a:rPr lang="en-GB" sz="1400" dirty="0"/>
              <a:t>Perceptions Survey: Engagement</a:t>
            </a:r>
          </a:p>
          <a:p>
            <a:pPr marL="342900" indent="-342900">
              <a:buAutoNum type="arabicPeriod"/>
            </a:pPr>
            <a:r>
              <a:rPr lang="en-GB" sz="1400" dirty="0"/>
              <a:t>Perceptions Survey: Local Concerns and Overall</a:t>
            </a:r>
          </a:p>
          <a:p>
            <a:pPr marL="342900" indent="-342900">
              <a:buAutoNum type="arabicPeriod"/>
            </a:pPr>
            <a:r>
              <a:rPr lang="en-GB" sz="1400" dirty="0"/>
              <a:t>Victim Satisfaction</a:t>
            </a:r>
          </a:p>
          <a:p>
            <a:pPr marL="342900" indent="-342900">
              <a:buAutoNum type="arabicPeriod"/>
            </a:pPr>
            <a:r>
              <a:rPr lang="en-GB" sz="1400" dirty="0"/>
              <a:t>Representative Workforce</a:t>
            </a:r>
          </a:p>
          <a:p>
            <a:pPr marL="342900" indent="-342900">
              <a:buAutoNum type="arabicPeriod"/>
            </a:pPr>
            <a:r>
              <a:rPr lang="en-GB" sz="1400" dirty="0"/>
              <a:t>Investigation Timeliness</a:t>
            </a:r>
          </a:p>
          <a:p>
            <a:pPr marL="342900" indent="-342900">
              <a:buAutoNum type="arabicPeriod"/>
            </a:pPr>
            <a:r>
              <a:rPr lang="en-GB" sz="1400" dirty="0"/>
              <a:t>Response Rates</a:t>
            </a:r>
          </a:p>
          <a:p>
            <a:pPr marL="342900" indent="-342900">
              <a:buAutoNum type="arabicPeriod"/>
            </a:pPr>
            <a:r>
              <a:rPr lang="en-GB" sz="1400" dirty="0"/>
              <a:t>999 Demand</a:t>
            </a:r>
          </a:p>
          <a:p>
            <a:pPr marL="342900" indent="-342900">
              <a:buAutoNum type="arabicPeriod"/>
            </a:pPr>
            <a:r>
              <a:rPr lang="en-GB" sz="1400" dirty="0"/>
              <a:t>101 Demand</a:t>
            </a:r>
          </a:p>
          <a:p>
            <a:pPr marL="342900" indent="-342900">
              <a:buAutoNum type="arabicPeriod"/>
            </a:pPr>
            <a:r>
              <a:rPr lang="en-GB" sz="1400" dirty="0"/>
              <a:t>Social Media and Single Online Home</a:t>
            </a:r>
          </a:p>
          <a:p>
            <a:pPr marL="342900" indent="-342900">
              <a:buAutoNum type="arabicPeriod"/>
            </a:pPr>
            <a:r>
              <a:rPr lang="en-GB" sz="1400" dirty="0"/>
              <a:t>Initiatives &amp; Events</a:t>
            </a:r>
          </a:p>
          <a:p>
            <a:pPr marL="342900" indent="-342900">
              <a:buAutoNum type="arabicPeriod"/>
            </a:pPr>
            <a:endParaRPr lang="en-GB" sz="1400" dirty="0"/>
          </a:p>
          <a:p>
            <a:pPr marL="342900" indent="-342900">
              <a:buAutoNum type="arabicPeriod"/>
            </a:pPr>
            <a:endParaRPr lang="en-GB" sz="1400" dirty="0"/>
          </a:p>
        </p:txBody>
      </p:sp>
    </p:spTree>
    <p:extLst>
      <p:ext uri="{BB962C8B-B14F-4D97-AF65-F5344CB8AC3E}">
        <p14:creationId xmlns:p14="http://schemas.microsoft.com/office/powerpoint/2010/main" val="291773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C53B34-0393-4098-81FD-10F65EA08D60}"/>
              </a:ext>
            </a:extLst>
          </p:cNvPr>
          <p:cNvPicPr>
            <a:picLocks noChangeAspect="1"/>
          </p:cNvPicPr>
          <p:nvPr/>
        </p:nvPicPr>
        <p:blipFill rotWithShape="1">
          <a:blip r:embed="rId3"/>
          <a:srcRect b="62588"/>
          <a:stretch/>
        </p:blipFill>
        <p:spPr>
          <a:xfrm>
            <a:off x="94311" y="661661"/>
            <a:ext cx="3409602" cy="414511"/>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1. Perceptions Survey: Levels of Policing</a:t>
            </a:r>
          </a:p>
        </p:txBody>
      </p:sp>
      <p:pic>
        <p:nvPicPr>
          <p:cNvPr id="4" name="Picture 3">
            <a:extLst>
              <a:ext uri="{FF2B5EF4-FFF2-40B4-BE49-F238E27FC236}">
                <a16:creationId xmlns:a16="http://schemas.microsoft.com/office/drawing/2014/main" id="{D04FF370-BE2C-3B21-9598-C4352C159FB6}"/>
              </a:ext>
            </a:extLst>
          </p:cNvPr>
          <p:cNvPicPr>
            <a:picLocks/>
          </p:cNvPicPr>
          <p:nvPr/>
        </p:nvPicPr>
        <p:blipFill>
          <a:blip r:embed="rId4"/>
          <a:stretch>
            <a:fillRect/>
          </a:stretch>
        </p:blipFill>
        <p:spPr>
          <a:xfrm>
            <a:off x="1443857" y="756970"/>
            <a:ext cx="9304285" cy="6012000"/>
          </a:xfrm>
          <a:prstGeom prst="rect">
            <a:avLst/>
          </a:prstGeom>
        </p:spPr>
      </p:pic>
    </p:spTree>
    <p:extLst>
      <p:ext uri="{BB962C8B-B14F-4D97-AF65-F5344CB8AC3E}">
        <p14:creationId xmlns:p14="http://schemas.microsoft.com/office/powerpoint/2010/main" val="227042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C53B34-0393-4098-81FD-10F65EA08D60}"/>
              </a:ext>
            </a:extLst>
          </p:cNvPr>
          <p:cNvPicPr>
            <a:picLocks noChangeAspect="1"/>
          </p:cNvPicPr>
          <p:nvPr/>
        </p:nvPicPr>
        <p:blipFill rotWithShape="1">
          <a:blip r:embed="rId3"/>
          <a:srcRect b="62588"/>
          <a:stretch/>
        </p:blipFill>
        <p:spPr>
          <a:xfrm>
            <a:off x="94311" y="661661"/>
            <a:ext cx="3409602" cy="414511"/>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2. Perceptions Survey: Police Effectiveness</a:t>
            </a:r>
          </a:p>
        </p:txBody>
      </p:sp>
      <p:pic>
        <p:nvPicPr>
          <p:cNvPr id="4" name="Picture 3">
            <a:extLst>
              <a:ext uri="{FF2B5EF4-FFF2-40B4-BE49-F238E27FC236}">
                <a16:creationId xmlns:a16="http://schemas.microsoft.com/office/drawing/2014/main" id="{E5A748E8-8971-A2A1-D4FD-09BAF00842D0}"/>
              </a:ext>
            </a:extLst>
          </p:cNvPr>
          <p:cNvPicPr>
            <a:picLocks noChangeAspect="1"/>
          </p:cNvPicPr>
          <p:nvPr/>
        </p:nvPicPr>
        <p:blipFill>
          <a:blip r:embed="rId4"/>
          <a:stretch>
            <a:fillRect/>
          </a:stretch>
        </p:blipFill>
        <p:spPr>
          <a:xfrm>
            <a:off x="1480488" y="756970"/>
            <a:ext cx="9231024" cy="6012000"/>
          </a:xfrm>
          <a:prstGeom prst="rect">
            <a:avLst/>
          </a:prstGeom>
        </p:spPr>
      </p:pic>
    </p:spTree>
    <p:extLst>
      <p:ext uri="{BB962C8B-B14F-4D97-AF65-F5344CB8AC3E}">
        <p14:creationId xmlns:p14="http://schemas.microsoft.com/office/powerpoint/2010/main" val="286843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3. Perceptions Survey: Fairness</a:t>
            </a:r>
          </a:p>
        </p:txBody>
      </p:sp>
      <p:pic>
        <p:nvPicPr>
          <p:cNvPr id="4" name="Picture 3">
            <a:extLst>
              <a:ext uri="{FF2B5EF4-FFF2-40B4-BE49-F238E27FC236}">
                <a16:creationId xmlns:a16="http://schemas.microsoft.com/office/drawing/2014/main" id="{9AA74EBC-F82D-B12B-7E33-5F4351F6C560}"/>
              </a:ext>
            </a:extLst>
          </p:cNvPr>
          <p:cNvPicPr>
            <a:picLocks/>
          </p:cNvPicPr>
          <p:nvPr/>
        </p:nvPicPr>
        <p:blipFill>
          <a:blip r:embed="rId3"/>
          <a:stretch>
            <a:fillRect/>
          </a:stretch>
        </p:blipFill>
        <p:spPr>
          <a:xfrm>
            <a:off x="1480800" y="756970"/>
            <a:ext cx="9230400" cy="6012000"/>
          </a:xfrm>
          <a:prstGeom prst="rect">
            <a:avLst/>
          </a:prstGeom>
        </p:spPr>
      </p:pic>
    </p:spTree>
    <p:extLst>
      <p:ext uri="{BB962C8B-B14F-4D97-AF65-F5344CB8AC3E}">
        <p14:creationId xmlns:p14="http://schemas.microsoft.com/office/powerpoint/2010/main" val="346038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4. Perceptions Survey: Engagement</a:t>
            </a:r>
          </a:p>
        </p:txBody>
      </p:sp>
      <p:pic>
        <p:nvPicPr>
          <p:cNvPr id="4" name="Picture 3">
            <a:extLst>
              <a:ext uri="{FF2B5EF4-FFF2-40B4-BE49-F238E27FC236}">
                <a16:creationId xmlns:a16="http://schemas.microsoft.com/office/drawing/2014/main" id="{F29B7FE0-E193-1B6E-2ADD-921753901009}"/>
              </a:ext>
            </a:extLst>
          </p:cNvPr>
          <p:cNvPicPr>
            <a:picLocks noChangeAspect="1"/>
          </p:cNvPicPr>
          <p:nvPr/>
        </p:nvPicPr>
        <p:blipFill>
          <a:blip r:embed="rId3"/>
          <a:stretch>
            <a:fillRect/>
          </a:stretch>
        </p:blipFill>
        <p:spPr>
          <a:xfrm>
            <a:off x="1504590" y="766301"/>
            <a:ext cx="9182820" cy="6012000"/>
          </a:xfrm>
          <a:prstGeom prst="rect">
            <a:avLst/>
          </a:prstGeom>
        </p:spPr>
      </p:pic>
    </p:spTree>
    <p:extLst>
      <p:ext uri="{BB962C8B-B14F-4D97-AF65-F5344CB8AC3E}">
        <p14:creationId xmlns:p14="http://schemas.microsoft.com/office/powerpoint/2010/main" val="2569679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2"/>
            <a:ext cx="12066138" cy="608536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5. Perceptions Survey: Local Concerns and Overall </a:t>
            </a:r>
          </a:p>
        </p:txBody>
      </p:sp>
      <p:pic>
        <p:nvPicPr>
          <p:cNvPr id="4" name="Picture 3">
            <a:extLst>
              <a:ext uri="{FF2B5EF4-FFF2-40B4-BE49-F238E27FC236}">
                <a16:creationId xmlns:a16="http://schemas.microsoft.com/office/drawing/2014/main" id="{E75BC8F8-9894-16C6-41DE-4ABCCCDC3244}"/>
              </a:ext>
            </a:extLst>
          </p:cNvPr>
          <p:cNvPicPr>
            <a:picLocks noChangeAspect="1"/>
          </p:cNvPicPr>
          <p:nvPr/>
        </p:nvPicPr>
        <p:blipFill>
          <a:blip r:embed="rId3"/>
          <a:stretch>
            <a:fillRect/>
          </a:stretch>
        </p:blipFill>
        <p:spPr>
          <a:xfrm>
            <a:off x="1466839" y="754052"/>
            <a:ext cx="9258322" cy="6012000"/>
          </a:xfrm>
          <a:prstGeom prst="rect">
            <a:avLst/>
          </a:prstGeom>
        </p:spPr>
      </p:pic>
    </p:spTree>
    <p:extLst>
      <p:ext uri="{BB962C8B-B14F-4D97-AF65-F5344CB8AC3E}">
        <p14:creationId xmlns:p14="http://schemas.microsoft.com/office/powerpoint/2010/main" val="362185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4000"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Overall crime levels have fallen by 7.4% during the third quarter of the 2024-25 financial year (Q3 2024-25) when compared the quarter prior, with 1,169 fewer offences recorded for a total of 14,690. </a:t>
            </a:r>
            <a:r>
              <a:rPr lang="en-GB" altLang="en-US" sz="1100" dirty="0">
                <a:latin typeface="Arial" panose="020B0604020202020204" pitchFamily="34" charset="0"/>
                <a:cs typeface="Arial" panose="020B0604020202020204" pitchFamily="34" charset="0"/>
              </a:rPr>
              <a:t>This reduction disrupts the upward trend observed following Q4 2023-24, whilst appearing to conform to seasonal trends. Conversely, an increase of 5.5% (762 additional offences) can be observed when comparing Q3 2024-25 against the same quarter during the previous financial year. In total, 46,190 offences have been recorded during the current financial year to date (FYTD). This represents an increase of 6.2% (2,689 additional offences) when compared to the previous FYTD.</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overall solved rate has fallen by 2.1 percentage points to 10.5%, with 470 fewer crimes solved for a total of 1,536. This represents the lowest quarterly solved rate within the timeframe. A more prominent reduction of 4.1 percentage points can be observed when comparing the solved rate for Q3 2024-25 against the same quarter during the previous financial year, with 495 fewer crimes solved. The solved rate for the current FYTD stands at 11.9%, 0.9 percentage points below that recorded during the previous FYTD, with 38 fewer crimes solved for a total of 5,510.</a:t>
            </a:r>
          </a:p>
        </p:txBody>
      </p:sp>
      <p:graphicFrame>
        <p:nvGraphicFramePr>
          <p:cNvPr id="8" name="Table 7">
            <a:extLst>
              <a:ext uri="{FF2B5EF4-FFF2-40B4-BE49-F238E27FC236}">
                <a16:creationId xmlns:a16="http://schemas.microsoft.com/office/drawing/2014/main" id="{4EEDF4C8-B7B2-D72D-EFB5-7FDD7F91B76B}"/>
              </a:ext>
            </a:extLst>
          </p:cNvPr>
          <p:cNvGraphicFramePr>
            <a:graphicFrameLocks/>
          </p:cNvGraphicFramePr>
          <p:nvPr>
            <p:extLst>
              <p:ext uri="{D42A27DB-BD31-4B8C-83A1-F6EECF244321}">
                <p14:modId xmlns:p14="http://schemas.microsoft.com/office/powerpoint/2010/main" val="3135402796"/>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15,278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14,295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13,928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13,884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15,641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15,859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14,690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8A8FD246-841B-CA35-35C9-9BC601B54A5A}"/>
              </a:ext>
            </a:extLst>
          </p:cNvPr>
          <p:cNvGraphicFramePr>
            <a:graphicFrameLocks/>
          </p:cNvGraphicFramePr>
          <p:nvPr>
            <p:extLst>
              <p:ext uri="{D42A27DB-BD31-4B8C-83A1-F6EECF244321}">
                <p14:modId xmlns:p14="http://schemas.microsoft.com/office/powerpoint/2010/main" val="3074141882"/>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10.9%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31293E95-63AD-70C9-91ED-5E6870691594}"/>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7" name="Picture 6">
            <a:extLst>
              <a:ext uri="{FF2B5EF4-FFF2-40B4-BE49-F238E27FC236}">
                <a16:creationId xmlns:a16="http://schemas.microsoft.com/office/drawing/2014/main" id="{1A499030-7A3E-A388-BC7F-1C986327C424}"/>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11027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1C6A8BA-FCF6-415E-CE2A-BCFC0D64FE8D}"/>
              </a:ext>
            </a:extLst>
          </p:cNvPr>
          <p:cNvSpPr txBox="1">
            <a:spLocks/>
          </p:cNvSpPr>
          <p:nvPr/>
        </p:nvSpPr>
        <p:spPr bwMode="auto">
          <a:xfrm>
            <a:off x="122400" y="774000"/>
            <a:ext cx="11966400" cy="40320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Victim Satisfaction</a:t>
            </a:r>
          </a:p>
        </p:txBody>
      </p:sp>
      <p:sp>
        <p:nvSpPr>
          <p:cNvPr id="3" name="TextBox 13">
            <a:extLst>
              <a:ext uri="{FF2B5EF4-FFF2-40B4-BE49-F238E27FC236}">
                <a16:creationId xmlns:a16="http://schemas.microsoft.com/office/drawing/2014/main" id="{3FDDE67F-E3D7-7A11-CFC6-384559223923}"/>
              </a:ext>
            </a:extLst>
          </p:cNvPr>
          <p:cNvSpPr txBox="1">
            <a:spLocks noChangeArrowheads="1"/>
          </p:cNvSpPr>
          <p:nvPr/>
        </p:nvSpPr>
        <p:spPr bwMode="auto">
          <a:xfrm>
            <a:off x="120506" y="4886326"/>
            <a:ext cx="11966400" cy="1769715"/>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Alterations have been made to the victim satisfaction survey model, following an internal review. Going forward, a single survey will be provided to victims with the aim of assessing their satisfaction with the initial response provided by Gwent Police, as it is recognised that the force’s first interactions with victims can often be the most impactful. Whilst the value of surveys assessing all stages of the criminal justice journey has been acknowledged, the volume of responses received for these subsequent surveys was unfortunately insufficient to constitute a meaningful dataset.</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257 respondents have engaged with the victim satisfaction survey during the current FYTD. Of those who replied to the given question, 85% of respondents were satisfied with officer attendance times, whereas only 65% of respondents were satisfied with the overall treatment they received from Gwent Police.</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Data accurate as of 01/01/2025. All questions within the survey are optional, which may result in a disparity between the number of responses received for each question.</a:t>
            </a:r>
            <a:endParaRPr lang="en-GB" altLang="en-US" sz="1200" i="1"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6BD9EE40-343B-ED4C-F388-829C29CFCFB1}"/>
              </a:ext>
            </a:extLst>
          </p:cNvPr>
          <p:cNvGraphicFramePr>
            <a:graphicFrameLocks noGrp="1"/>
          </p:cNvGraphicFramePr>
          <p:nvPr>
            <p:extLst>
              <p:ext uri="{D42A27DB-BD31-4B8C-83A1-F6EECF244321}">
                <p14:modId xmlns:p14="http://schemas.microsoft.com/office/powerpoint/2010/main" val="143949281"/>
              </p:ext>
            </p:extLst>
          </p:nvPr>
        </p:nvGraphicFramePr>
        <p:xfrm>
          <a:off x="183600" y="835200"/>
          <a:ext cx="11844000" cy="3910440"/>
        </p:xfrm>
        <a:graphic>
          <a:graphicData uri="http://schemas.openxmlformats.org/drawingml/2006/table">
            <a:tbl>
              <a:tblPr firstRow="1" bandRow="1">
                <a:tableStyleId>{5C22544A-7EE6-4342-B048-85BDC9FD1C3A}</a:tableStyleId>
              </a:tblPr>
              <a:tblGrid>
                <a:gridCol w="4680000">
                  <a:extLst>
                    <a:ext uri="{9D8B030D-6E8A-4147-A177-3AD203B41FA5}">
                      <a16:colId xmlns:a16="http://schemas.microsoft.com/office/drawing/2014/main" val="2556408932"/>
                    </a:ext>
                  </a:extLst>
                </a:gridCol>
                <a:gridCol w="1800000">
                  <a:extLst>
                    <a:ext uri="{9D8B030D-6E8A-4147-A177-3AD203B41FA5}">
                      <a16:colId xmlns:a16="http://schemas.microsoft.com/office/drawing/2014/main" val="955072331"/>
                    </a:ext>
                  </a:extLst>
                </a:gridCol>
                <a:gridCol w="1512000">
                  <a:extLst>
                    <a:ext uri="{9D8B030D-6E8A-4147-A177-3AD203B41FA5}">
                      <a16:colId xmlns:a16="http://schemas.microsoft.com/office/drawing/2014/main" val="339701632"/>
                    </a:ext>
                  </a:extLst>
                </a:gridCol>
                <a:gridCol w="252000">
                  <a:extLst>
                    <a:ext uri="{9D8B030D-6E8A-4147-A177-3AD203B41FA5}">
                      <a16:colId xmlns:a16="http://schemas.microsoft.com/office/drawing/2014/main" val="98411868"/>
                    </a:ext>
                  </a:extLst>
                </a:gridCol>
                <a:gridCol w="1800000">
                  <a:extLst>
                    <a:ext uri="{9D8B030D-6E8A-4147-A177-3AD203B41FA5}">
                      <a16:colId xmlns:a16="http://schemas.microsoft.com/office/drawing/2014/main" val="2163472158"/>
                    </a:ext>
                  </a:extLst>
                </a:gridCol>
                <a:gridCol w="1800000">
                  <a:extLst>
                    <a:ext uri="{9D8B030D-6E8A-4147-A177-3AD203B41FA5}">
                      <a16:colId xmlns:a16="http://schemas.microsoft.com/office/drawing/2014/main" val="1798539125"/>
                    </a:ext>
                  </a:extLst>
                </a:gridCol>
              </a:tblGrid>
              <a:tr h="0">
                <a:tc gridSpan="6">
                  <a:txBody>
                    <a:bodyPr/>
                    <a:lstStyle/>
                    <a:p>
                      <a:pPr algn="ctr"/>
                      <a:r>
                        <a:rPr lang="en-GB" sz="1300" b="1" dirty="0">
                          <a:solidFill>
                            <a:schemeClr val="tx1"/>
                          </a:solidFill>
                          <a:latin typeface="Arial" panose="020B0604020202020204" pitchFamily="34" charset="0"/>
                          <a:cs typeface="Arial" panose="020B0604020202020204" pitchFamily="34" charset="0"/>
                        </a:rPr>
                        <a:t>Victim Satisfaction Survey Data for FYTD 2024-25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dirty="0">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dirty="0">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endParaRPr lang="en-GB"/>
                    </a:p>
                  </a:txBody>
                  <a:tcPr/>
                </a:tc>
                <a:tc hMerge="1">
                  <a:txBody>
                    <a:bodyPr/>
                    <a:lstStyle/>
                    <a:p>
                      <a:pPr algn="ctr"/>
                      <a:endParaRPr lang="en-GB" sz="1300" b="1" dirty="0">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dirty="0">
                        <a:solidFill>
                          <a:schemeClr val="tx1"/>
                        </a:solidFill>
                        <a:latin typeface="Arial" panose="020B0604020202020204" pitchFamily="34" charset="0"/>
                        <a:cs typeface="Arial" panose="020B0604020202020204" pitchFamily="34" charset="0"/>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extLst>
                  <a:ext uri="{0D108BD9-81ED-4DB2-BD59-A6C34878D82A}">
                    <a16:rowId xmlns:a16="http://schemas.microsoft.com/office/drawing/2014/main" val="2203418430"/>
                  </a:ext>
                </a:extLst>
              </a:tr>
              <a:tr h="238872">
                <a:tc>
                  <a:txBody>
                    <a:bodyPr/>
                    <a:lstStyle/>
                    <a:p>
                      <a:pPr algn="ctr"/>
                      <a:r>
                        <a:rPr lang="en-GB" sz="1200" b="1" dirty="0">
                          <a:solidFill>
                            <a:schemeClr val="tx1"/>
                          </a:solidFill>
                          <a:latin typeface="Arial" panose="020B0604020202020204" pitchFamily="34" charset="0"/>
                          <a:cs typeface="Arial" panose="020B0604020202020204" pitchFamily="34" charset="0"/>
                        </a:rPr>
                        <a:t>Survey Question</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Percentage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Quarter-on-Quarter Difference</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hMerge="1">
                  <a:txBody>
                    <a:bodyPr/>
                    <a:lstStyle/>
                    <a:p>
                      <a:endParaRPr lang="en-GB"/>
                    </a:p>
                  </a:txBody>
                  <a:tcPr/>
                </a:tc>
                <a:tc>
                  <a:txBody>
                    <a:bodyPr/>
                    <a:lstStyle/>
                    <a:p>
                      <a:pPr algn="ctr"/>
                      <a:r>
                        <a:rPr lang="en-GB" sz="1200" b="1" dirty="0">
                          <a:solidFill>
                            <a:schemeClr val="tx1"/>
                          </a:solidFill>
                          <a:latin typeface="Arial" panose="020B0604020202020204" pitchFamily="34" charset="0"/>
                          <a:cs typeface="Arial" panose="020B0604020202020204" pitchFamily="34" charset="0"/>
                        </a:rPr>
                        <a:t>Number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Total Responses Received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264818706"/>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How satisfied are you with the ease of initial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79%</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250" b="1" dirty="0">
                          <a:latin typeface="Arial" panose="020B0604020202020204" pitchFamily="34" charset="0"/>
                          <a:cs typeface="Arial" panose="020B0604020202020204" pitchFamily="34" charset="0"/>
                        </a:rPr>
                        <a:t>201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254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2990886"/>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How satisfied are you with the response time to your contact? (e.g. how long it took for your call to be answered)</a:t>
                      </a:r>
                      <a:endParaRPr lang="en-GB" sz="1200" b="1" dirty="0">
                        <a:latin typeface="Arial" panose="020B0604020202020204" pitchFamily="34" charset="0"/>
                        <a:cs typeface="Arial" panose="020B0604020202020204" pitchFamily="34"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74%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250" b="1" dirty="0">
                          <a:latin typeface="Arial" panose="020B0604020202020204" pitchFamily="34" charset="0"/>
                          <a:cs typeface="Arial" panose="020B0604020202020204" pitchFamily="34" charset="0"/>
                        </a:rPr>
                        <a:t>190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257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823186"/>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Overall, how satisfied are you with your experience of the first point of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73%</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solidFill>
                            <a:srgbClr val="006100"/>
                          </a:solidFill>
                          <a:effectLst/>
                          <a:latin typeface="Wingdings" panose="05000000000000000000" pitchFamily="2" charset="2"/>
                        </a:rPr>
                        <a:t>á</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FCE"/>
                    </a:solidFill>
                  </a:tcPr>
                </a:tc>
                <a:tc>
                  <a:txBody>
                    <a:bodyPr/>
                    <a:lstStyle/>
                    <a:p>
                      <a:pPr algn="ctr"/>
                      <a:r>
                        <a:rPr lang="en-GB" sz="1250" b="1" dirty="0">
                          <a:latin typeface="Arial" panose="020B0604020202020204" pitchFamily="34" charset="0"/>
                          <a:cs typeface="Arial" panose="020B0604020202020204" pitchFamily="34" charset="0"/>
                        </a:rPr>
                        <a:t>187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257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063001"/>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If an officer attended, how satisfied are you with the time it took for them to arrive?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85%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250" b="1" dirty="0">
                          <a:latin typeface="Arial" panose="020B0604020202020204" pitchFamily="34" charset="0"/>
                          <a:cs typeface="Arial" panose="020B0604020202020204" pitchFamily="34" charset="0"/>
                        </a:rPr>
                        <a:t>117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138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354959"/>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How satisfied are you with the actions taken by the attending officer/s?</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77%</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ln>
                            <a:noFill/>
                          </a:ln>
                          <a:solidFill>
                            <a:schemeClr val="tx1"/>
                          </a:solidFill>
                          <a:effectLst/>
                          <a:latin typeface="Arial" panose="020B0604020202020204" pitchFamily="34" charset="0"/>
                          <a:cs typeface="Arial" panose="020B0604020202020204" pitchFamily="34" charset="0"/>
                        </a:rPr>
                        <a:t>-1%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solidFill>
                            <a:srgbClr val="9C0006"/>
                          </a:solidFill>
                          <a:effectLst/>
                          <a:latin typeface="Wingdings" panose="05000000000000000000" pitchFamily="2" charset="2"/>
                        </a:rPr>
                        <a:t>â</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ctr"/>
                      <a:r>
                        <a:rPr lang="en-GB" sz="1250" b="1" dirty="0">
                          <a:latin typeface="Arial" panose="020B0604020202020204" pitchFamily="34" charset="0"/>
                          <a:cs typeface="Arial" panose="020B0604020202020204" pitchFamily="34" charset="0"/>
                        </a:rPr>
                        <a:t>108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140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132585"/>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Thinking about your overall experience, how satisfied are you with the treatment you have received from Gwent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65%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ln>
                            <a:noFill/>
                          </a:ln>
                          <a:solidFill>
                            <a:schemeClr val="tx1"/>
                          </a:solidFill>
                          <a:effectLst/>
                          <a:latin typeface="Arial" panose="020B0604020202020204" pitchFamily="34" charset="0"/>
                          <a:cs typeface="Arial" panose="020B0604020202020204" pitchFamily="34" charset="0"/>
                        </a:rPr>
                        <a:t>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u="none" strike="noStrike" dirty="0">
                          <a:solidFill>
                            <a:srgbClr val="808080"/>
                          </a:solidFill>
                          <a:effectLst/>
                          <a:highlight>
                            <a:srgbClr val="D9D9D9"/>
                          </a:highlight>
                          <a:latin typeface="Wingdings" panose="05000000000000000000" pitchFamily="2" charset="2"/>
                        </a:rPr>
                        <a:t>à</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250" b="1" dirty="0">
                          <a:latin typeface="Arial" panose="020B0604020202020204" pitchFamily="34" charset="0"/>
                          <a:cs typeface="Arial" panose="020B0604020202020204" pitchFamily="34" charset="0"/>
                        </a:rPr>
                        <a:t>166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256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749054"/>
                  </a:ext>
                </a:extLst>
              </a:tr>
            </a:tbl>
          </a:graphicData>
        </a:graphic>
      </p:graphicFrame>
    </p:spTree>
    <p:extLst>
      <p:ext uri="{BB962C8B-B14F-4D97-AF65-F5344CB8AC3E}">
        <p14:creationId xmlns:p14="http://schemas.microsoft.com/office/powerpoint/2010/main" val="800856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a:extLst>
              <a:ext uri="{FF2B5EF4-FFF2-40B4-BE49-F238E27FC236}">
                <a16:creationId xmlns:a16="http://schemas.microsoft.com/office/drawing/2014/main" id="{753BDB67-D957-AE59-A6F5-FBD9E134DAF0}"/>
              </a:ext>
            </a:extLst>
          </p:cNvPr>
          <p:cNvSpPr txBox="1">
            <a:spLocks/>
          </p:cNvSpPr>
          <p:nvPr/>
        </p:nvSpPr>
        <p:spPr bwMode="auto">
          <a:xfrm>
            <a:off x="122400" y="775169"/>
            <a:ext cx="11966400" cy="24840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pic>
        <p:nvPicPr>
          <p:cNvPr id="3" name="Picture 2">
            <a:extLst>
              <a:ext uri="{FF2B5EF4-FFF2-40B4-BE49-F238E27FC236}">
                <a16:creationId xmlns:a16="http://schemas.microsoft.com/office/drawing/2014/main" id="{815E866F-C893-7218-9846-F4E81A4AFA0C}"/>
              </a:ext>
            </a:extLst>
          </p:cNvPr>
          <p:cNvPicPr>
            <a:picLocks noChangeAspect="1"/>
          </p:cNvPicPr>
          <p:nvPr/>
        </p:nvPicPr>
        <p:blipFill>
          <a:blip r:embed="rId3"/>
          <a:stretch>
            <a:fillRect/>
          </a:stretch>
        </p:blipFill>
        <p:spPr>
          <a:xfrm>
            <a:off x="165600" y="813600"/>
            <a:ext cx="11883600" cy="2403394"/>
          </a:xfrm>
          <a:prstGeom prst="rect">
            <a:avLst/>
          </a:prstGeom>
        </p:spPr>
      </p:pic>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22400" y="3347075"/>
            <a:ext cx="11966400" cy="143116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13 percentage points (females account for 51% of the population in Gwent based on the 2021 Census). However, females are overrepresented in the staff workstream area by approximately 17 percentage points.</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also a disparity in ethnic heritage representation within the workforce. In Census 2021, 5.8% of the Gwent population are people of ethnic heritage. Currently 3.8% of police officers are of ethnic heritage, whereas ethnic heritage representation in the staff workstream is lower, at 2.5%.</a:t>
            </a:r>
          </a:p>
          <a:p>
            <a:pPr algn="just" eaLnBrk="1" hangingPunct="1">
              <a:lnSpc>
                <a:spcPct val="100000"/>
              </a:lnSpc>
              <a:spcBef>
                <a:spcPct val="0"/>
              </a:spcBef>
              <a:buFontTx/>
              <a:buNone/>
            </a:pPr>
            <a:endParaRPr lang="en-GB" altLang="en-US" sz="600" dirty="0">
              <a:solidFill>
                <a:srgbClr val="FF0000"/>
              </a:solidFill>
              <a:latin typeface="+mn-lt"/>
            </a:endParaRPr>
          </a:p>
          <a:p>
            <a:pPr algn="just">
              <a:lnSpc>
                <a:spcPct val="100000"/>
              </a:lnSpc>
              <a:spcBef>
                <a:spcPct val="0"/>
              </a:spcBef>
              <a:buNone/>
            </a:pPr>
            <a:r>
              <a:rPr lang="en-GB" altLang="en-US" sz="1100" i="1" dirty="0">
                <a:latin typeface="+mn-lt"/>
              </a:rPr>
              <a:t>Data correct as of the 31</a:t>
            </a:r>
            <a:r>
              <a:rPr lang="en-GB" altLang="en-US" sz="1100" i="1" baseline="30000" dirty="0">
                <a:latin typeface="+mn-lt"/>
              </a:rPr>
              <a:t>st</a:t>
            </a:r>
            <a:r>
              <a:rPr lang="en-GB" altLang="en-US" sz="1100" i="1" dirty="0">
                <a:latin typeface="+mn-lt"/>
              </a:rPr>
              <a:t> of December 2024.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8</a:t>
            </a:r>
            <a:r>
              <a:rPr lang="en-GB" sz="3200" b="0"/>
              <a:t>. </a:t>
            </a:r>
            <a:r>
              <a:rPr lang="en-GB" sz="3200"/>
              <a:t>Investigation Timeliness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11200" cy="3370153"/>
          </a:xfrm>
          <a:prstGeom prst="rect">
            <a:avLst/>
          </a:prstGeom>
          <a:noFill/>
          <a:ln w="19050">
            <a:solidFill>
              <a:schemeClr val="accent1"/>
            </a:solidFill>
          </a:ln>
        </p:spPr>
        <p:txBody>
          <a:bodyPr wrap="square" rtlCol="0">
            <a:spAutoFit/>
          </a:bodyPr>
          <a:lstStyle/>
          <a:p>
            <a:pPr algn="just"/>
            <a:r>
              <a:rPr lang="en-GB" sz="1300" b="1" i="1" dirty="0">
                <a:cs typeface="Arial"/>
              </a:rPr>
              <a:t>Overview</a:t>
            </a:r>
          </a:p>
          <a:p>
            <a:pPr algn="just"/>
            <a:endParaRPr lang="en-GB" sz="600" b="1" i="1" dirty="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The median number of days within which an investigation is completed has risen by 40.0% when compared to the quarter prior, an increase of 10 days to 35. This continues the upward trend observed for this metric following Q4 2023-24, and represents the highest quarterly figure within the timeframe. A more prominent increase of 52.2% (12 additional days) can be observed when comparing Q3 2024-25 against the same quarter during the previous financial year. </a:t>
            </a:r>
            <a:r>
              <a:rPr lang="en-GB" altLang="en-US" sz="1100" dirty="0">
                <a:latin typeface="+mj-lt"/>
                <a:cs typeface="Arial"/>
              </a:rPr>
              <a:t>The median investigation length for the current FYTD stands at 28 days, an increase of 16.7% (four additional days) when compared to the previous FYTD.</a:t>
            </a:r>
          </a:p>
          <a:p>
            <a:pPr algn="just"/>
            <a:endParaRPr lang="en-GB" alt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As of Q3 2024-25, there are 18,458 crimes classified as unfinalised. Of these, 11,681 are marked as under investigation, with the remaining 6,777 either pending finalisation or subject to an administrative process.</a:t>
            </a:r>
          </a:p>
          <a:p>
            <a:pPr algn="just">
              <a:spcBef>
                <a:spcPts val="0"/>
              </a:spcBef>
              <a:buNone/>
            </a:pPr>
            <a:endParaRPr lang="en-US" sz="600" dirty="0">
              <a:latin typeface="Arial" panose="020B0604020202020204" pitchFamily="34" charset="0"/>
              <a:cs typeface="Arial" panose="020B0604020202020204" pitchFamily="34" charset="0"/>
            </a:endParaRPr>
          </a:p>
          <a:p>
            <a:pPr algn="just">
              <a:spcBef>
                <a:spcPts val="0"/>
              </a:spcBef>
              <a:buNone/>
            </a:pPr>
            <a:r>
              <a:rPr lang="en-US" sz="1100" dirty="0">
                <a:latin typeface="+mj-lt"/>
                <a:cs typeface="Arial"/>
              </a:rPr>
              <a:t>Of the 11,681 crimes currently under investigation, </a:t>
            </a:r>
            <a:r>
              <a:rPr lang="en-US" sz="1100" dirty="0">
                <a:latin typeface="+mj-lt"/>
                <a:cs typeface="Arial" panose="020B0604020202020204" pitchFamily="34" charset="0"/>
              </a:rPr>
              <a:t>7,693 have been under investigation for less than six months. A further 2,066 have been under investigation for between six and 12 months, whereas 1,922 have been under investigation for over 12 months. </a:t>
            </a:r>
          </a:p>
          <a:p>
            <a:pPr algn="just">
              <a:spcBef>
                <a:spcPts val="0"/>
              </a:spcBef>
              <a:buNone/>
            </a:pPr>
            <a:endParaRPr 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Of those crimes which have been under investigation for over 12 months, Violence without Injury offences are the most common, accounting for 18.5% of the total with 355 crimes. This is followed by Rape offences, which comprise 16.2% of the total with 312 crimes.</a:t>
            </a:r>
          </a:p>
        </p:txBody>
      </p:sp>
      <p:graphicFrame>
        <p:nvGraphicFramePr>
          <p:cNvPr id="3" name="Table 2">
            <a:extLst>
              <a:ext uri="{FF2B5EF4-FFF2-40B4-BE49-F238E27FC236}">
                <a16:creationId xmlns:a16="http://schemas.microsoft.com/office/drawing/2014/main" id="{C3281A57-1BAE-04A4-D709-77423ED7C699}"/>
              </a:ext>
            </a:extLst>
          </p:cNvPr>
          <p:cNvGraphicFramePr>
            <a:graphicFrameLocks/>
          </p:cNvGraphicFramePr>
          <p:nvPr>
            <p:extLst>
              <p:ext uri="{D42A27DB-BD31-4B8C-83A1-F6EECF244321}">
                <p14:modId xmlns:p14="http://schemas.microsoft.com/office/powerpoint/2010/main" val="899549748"/>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FAADC"/>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2024-25</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Q3</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Q4</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Q2</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Q3</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Q4</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88D5F98C-D3FC-F9FC-7999-16D689192FE0}"/>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671700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F404D0EB-EF13-F5B9-F5E9-8F62DF688CAF}"/>
              </a:ext>
            </a:extLst>
          </p:cNvPr>
          <p:cNvSpPr txBox="1">
            <a:spLocks noChangeArrowheads="1"/>
          </p:cNvSpPr>
          <p:nvPr/>
        </p:nvSpPr>
        <p:spPr bwMode="auto">
          <a:xfrm>
            <a:off x="6177455" y="773363"/>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9. Response Rates</a:t>
            </a:r>
            <a:endParaRPr lang="en-GB" sz="3200" dirty="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70000" cy="181126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lnSpc>
                <a:spcPct val="100000"/>
              </a:lnSpc>
              <a:spcBef>
                <a:spcPct val="0"/>
              </a:spcBef>
              <a:buNone/>
            </a:pPr>
            <a:endParaRPr lang="en-GB" sz="600" dirty="0">
              <a:solidFill>
                <a:srgbClr val="00B05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Based on the target arrival time of </a:t>
            </a:r>
            <a:r>
              <a:rPr lang="en-GB" sz="1100" dirty="0">
                <a:latin typeface="+mn-lt"/>
                <a:cs typeface="Arial" panose="020B0604020202020204" pitchFamily="34" charset="0"/>
              </a:rPr>
              <a:t>15 minutes</a:t>
            </a:r>
            <a:r>
              <a:rPr lang="en-GB" sz="1100" dirty="0">
                <a:latin typeface="Arial" panose="020B0604020202020204" pitchFamily="34" charset="0"/>
                <a:cs typeface="Arial" panose="020B0604020202020204" pitchFamily="34" charset="0"/>
              </a:rPr>
              <a:t>, emergency </a:t>
            </a:r>
            <a:r>
              <a:rPr lang="en-GB" sz="1100" dirty="0">
                <a:latin typeface="+mn-lt"/>
                <a:cs typeface="Arial" panose="020B0604020202020204" pitchFamily="34" charset="0"/>
              </a:rPr>
              <a:t>create to arrival compliance </a:t>
            </a:r>
            <a:r>
              <a:rPr lang="en-GB" sz="1100" dirty="0">
                <a:latin typeface="Arial" panose="020B0604020202020204" pitchFamily="34" charset="0"/>
                <a:cs typeface="Arial" panose="020B0604020202020204" pitchFamily="34" charset="0"/>
              </a:rPr>
              <a:t>has increased by 5.9 percentage points </a:t>
            </a:r>
            <a:r>
              <a:rPr lang="en-GB" sz="1100" dirty="0">
                <a:latin typeface="+mn-lt"/>
                <a:cs typeface="Arial" panose="020B0604020202020204" pitchFamily="34" charset="0"/>
              </a:rPr>
              <a:t>during Q3 2024-25 </a:t>
            </a:r>
            <a:r>
              <a:rPr lang="en-GB" sz="1100" dirty="0">
                <a:latin typeface="Arial" panose="020B0604020202020204" pitchFamily="34" charset="0"/>
                <a:cs typeface="Arial" panose="020B0604020202020204" pitchFamily="34" charset="0"/>
              </a:rPr>
              <a:t>when compared to the quarter prior, and currently stands at 74.2%.</a:t>
            </a:r>
            <a:r>
              <a:rPr lang="en-GB" sz="1100" dirty="0">
                <a:latin typeface="+mn-lt"/>
                <a:cs typeface="Arial" panose="020B0604020202020204" pitchFamily="34" charset="0"/>
              </a:rPr>
              <a:t> This represents the highest quarterly figure within the timeframe, establishing an upward trend following Q1 2024-25. A more prominent increase of 17.3 percentage points can be observed when comparing Q3 2024-25 against the same quarter during the previous financial year. Emergency compliance for the current FYTD stands at 66.1%, an increase of 11.7 percentage points when compared to the previous FYTD.</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Based on the target arrival time of </a:t>
            </a:r>
            <a:r>
              <a:rPr lang="en-GB" sz="1100" dirty="0">
                <a:latin typeface="Arial" panose="020B0604020202020204" pitchFamily="34" charset="0"/>
                <a:cs typeface="Arial" panose="020B0604020202020204" pitchFamily="34" charset="0"/>
              </a:rPr>
              <a:t>one hour</a:t>
            </a:r>
            <a:r>
              <a:rPr lang="en-GB" sz="1100" dirty="0">
                <a:latin typeface="+mn-lt"/>
                <a:cs typeface="Arial" panose="020B0604020202020204" pitchFamily="34" charset="0"/>
              </a:rPr>
              <a:t>, priority create to arrival compliance has increased by 13.5 percentage points during Q3 2024-25 when compared to the quarter prior, and currently stands at 87.2%. As with emergency compliance, this represents the highest quarterly figure within the timeframe, and establishes an upward trend following Q1 2024-25. A further increase of 31.1 percentage points can be observed when comparing Q3 2024-25 against the same quarter during the previous financial year. Priority compliance for the current FYTD stands at 69.9%, an increase of 22.6 percentage points when compared to the previous FYTD.</a:t>
            </a:r>
          </a:p>
        </p:txBody>
      </p:sp>
      <p:graphicFrame>
        <p:nvGraphicFramePr>
          <p:cNvPr id="6" name="Table 5">
            <a:extLst>
              <a:ext uri="{FF2B5EF4-FFF2-40B4-BE49-F238E27FC236}">
                <a16:creationId xmlns:a16="http://schemas.microsoft.com/office/drawing/2014/main" id="{DEABE395-E14F-E63D-3742-658D02300BB0}"/>
              </a:ext>
            </a:extLst>
          </p:cNvPr>
          <p:cNvGraphicFramePr>
            <a:graphicFrameLocks/>
          </p:cNvGraphicFramePr>
          <p:nvPr>
            <p:extLst>
              <p:ext uri="{D42A27DB-BD31-4B8C-83A1-F6EECF244321}">
                <p14:modId xmlns:p14="http://schemas.microsoft.com/office/powerpoint/2010/main" val="1446955468"/>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50.0%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57.0%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68.3%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EA0CCC65-4CB7-156D-5582-868A6CB349C7}"/>
              </a:ext>
            </a:extLst>
          </p:cNvPr>
          <p:cNvGraphicFramePr>
            <a:graphicFrameLocks/>
          </p:cNvGraphicFramePr>
          <p:nvPr>
            <p:extLst>
              <p:ext uri="{D42A27DB-BD31-4B8C-83A1-F6EECF244321}">
                <p14:modId xmlns:p14="http://schemas.microsoft.com/office/powerpoint/2010/main" val="4193932555"/>
              </p:ext>
            </p:extLst>
          </p:nvPr>
        </p:nvGraphicFramePr>
        <p:xfrm>
          <a:off x="7094408"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38.0%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58.8%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87.2%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3A2F7CDB-7E85-6533-37BC-366D13BD3B12}"/>
              </a:ext>
            </a:extLst>
          </p:cNvPr>
          <p:cNvPicPr>
            <a:picLocks noChangeAspect="1"/>
          </p:cNvPicPr>
          <p:nvPr/>
        </p:nvPicPr>
        <p:blipFill>
          <a:blip r:embed="rId3"/>
          <a:stretch>
            <a:fillRect/>
          </a:stretch>
        </p:blipFill>
        <p:spPr>
          <a:xfrm>
            <a:off x="6609600" y="849600"/>
            <a:ext cx="5027034" cy="2433600"/>
          </a:xfrm>
          <a:prstGeom prst="rect">
            <a:avLst/>
          </a:prstGeom>
        </p:spPr>
      </p:pic>
      <p:pic>
        <p:nvPicPr>
          <p:cNvPr id="3" name="Picture 2">
            <a:extLst>
              <a:ext uri="{FF2B5EF4-FFF2-40B4-BE49-F238E27FC236}">
                <a16:creationId xmlns:a16="http://schemas.microsoft.com/office/drawing/2014/main" id="{66090BD6-8529-65A8-F408-A8681999CAC1}"/>
              </a:ext>
            </a:extLst>
          </p:cNvPr>
          <p:cNvPicPr>
            <a:picLocks noChangeAspect="1"/>
          </p:cNvPicPr>
          <p:nvPr/>
        </p:nvPicPr>
        <p:blipFill>
          <a:blip r:embed="rId4"/>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3826282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A1C26558-C8C4-31FB-90D0-9AB6192C196B}"/>
              </a:ext>
            </a:extLst>
          </p:cNvPr>
          <p:cNvSpPr txBox="1">
            <a:spLocks noChangeArrowheads="1"/>
          </p:cNvSpPr>
          <p:nvPr/>
        </p:nvSpPr>
        <p:spPr bwMode="auto">
          <a:xfrm>
            <a:off x="6178226"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10. 999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63411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dirty="0">
              <a:latin typeface="+mn-lt"/>
              <a:cs typeface="Arial" panose="020B0604020202020204" pitchFamily="34" charset="0"/>
            </a:endParaRPr>
          </a:p>
          <a:p>
            <a:pPr algn="just">
              <a:lnSpc>
                <a:spcPct val="100000"/>
              </a:lnSpc>
              <a:spcBef>
                <a:spcPts val="0"/>
              </a:spcBef>
              <a:buNone/>
            </a:pPr>
            <a:r>
              <a:rPr lang="en-GB" sz="1100" dirty="0">
                <a:latin typeface="+mn-lt"/>
                <a:cs typeface="Arial" panose="020B0604020202020204" pitchFamily="34" charset="0"/>
              </a:rPr>
              <a:t>999 demand has fallen by 6.1% during Q3 2024-25 when compared to the quarter prior, with 1,484 fewer calls received for a total of 22,969. This disrupts the upward trend observed following Q4 2023-24. Conversely, a slight increase of 0.7% (163 additional calls) can be observed </a:t>
            </a:r>
            <a:r>
              <a:rPr lang="en-GB" sz="1100" dirty="0">
                <a:latin typeface="+mn-lt"/>
                <a:cs typeface="Calibri" panose="020F0502020204030204" pitchFamily="34" charset="0"/>
              </a:rPr>
              <a:t>when comparing </a:t>
            </a:r>
            <a:r>
              <a:rPr lang="en-GB" altLang="en-US" sz="1100" dirty="0">
                <a:latin typeface="+mn-lt"/>
                <a:cs typeface="Arial" panose="020B0604020202020204" pitchFamily="34" charset="0"/>
              </a:rPr>
              <a:t>Q3 2024-25 against the same quarter during the previous financial year. A reduction of 10.5% has been recorded when comparing the current FYTD against the previous FYTD, with 8,309 fewer calls received for a total of 70,834.</a:t>
            </a:r>
          </a:p>
          <a:p>
            <a:pPr algn="just">
              <a:lnSpc>
                <a:spcPct val="100000"/>
              </a:lnSpc>
              <a:spcBef>
                <a:spcPts val="0"/>
              </a:spcBef>
              <a:buNone/>
            </a:pPr>
            <a:endParaRPr lang="en-GB" altLang="en-US" sz="5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999 service level (the percentage of 999 calls answered within 10 seconds) has increased during Q3 2024-25 when compared to the quarter prior, rising by 0.4 percentage points to 96.9%. This represents the joint-highest quarterly figure within the timeframe, and establishes an upward trend following Q1 2024-25. 999 service level has remained steady when comparing Q3 2024-25 against the same quarter during the previous financial year. An increase of 5.6 percentage points has been recorded when comparing the current FYTD against the previous FYTD, with the service level for this period currently standing at 96.8%.</a:t>
            </a:r>
            <a:endParaRPr lang="en-GB" sz="1100" dirty="0">
              <a:latin typeface="Arial" panose="020B0604020202020204" pitchFamily="34" charset="0"/>
              <a:cs typeface="Arial" panose="020B0604020202020204" pitchFamily="34" charset="0"/>
            </a:endParaRPr>
          </a:p>
        </p:txBody>
      </p:sp>
      <p:sp>
        <p:nvSpPr>
          <p:cNvPr id="8" name="TextBox 14">
            <a:extLst>
              <a:ext uri="{FF2B5EF4-FFF2-40B4-BE49-F238E27FC236}">
                <a16:creationId xmlns:a16="http://schemas.microsoft.com/office/drawing/2014/main" id="{05B687B5-AA9E-A05F-3665-9DB013F1729D}"/>
              </a:ext>
            </a:extLst>
          </p:cNvPr>
          <p:cNvSpPr txBox="1">
            <a:spLocks noChangeArrowheads="1"/>
          </p:cNvSpPr>
          <p:nvPr/>
        </p:nvSpPr>
        <p:spPr bwMode="auto">
          <a:xfrm>
            <a:off x="6178224" y="4114800"/>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9" name="TextBox 8">
            <a:extLst>
              <a:ext uri="{FF2B5EF4-FFF2-40B4-BE49-F238E27FC236}">
                <a16:creationId xmlns:a16="http://schemas.microsoft.com/office/drawing/2014/main" id="{ECF6B71A-9280-DFF7-812A-E99AC4871B1C}"/>
              </a:ext>
            </a:extLst>
          </p:cNvPr>
          <p:cNvSpPr txBox="1"/>
          <p:nvPr/>
        </p:nvSpPr>
        <p:spPr>
          <a:xfrm>
            <a:off x="6381458" y="4192960"/>
            <a:ext cx="1364491" cy="646331"/>
          </a:xfrm>
          <a:prstGeom prst="rect">
            <a:avLst/>
          </a:prstGeom>
          <a:solidFill>
            <a:schemeClr val="bg1"/>
          </a:solidFill>
        </p:spPr>
        <p:txBody>
          <a:bodyPr wrap="square" lIns="0" rIns="0" rtlCol="0">
            <a:spAutoFit/>
          </a:bodyPr>
          <a:lstStyle/>
          <a:p>
            <a:pPr algn="ctr"/>
            <a:r>
              <a:rPr lang="en-GB" sz="1200" b="1" dirty="0"/>
              <a:t>999 Average Answer Speed </a:t>
            </a:r>
          </a:p>
          <a:p>
            <a:pPr algn="ctr"/>
            <a:r>
              <a:rPr lang="en-GB" sz="1200" b="1" dirty="0"/>
              <a:t>(Minutes/Seconds)</a:t>
            </a:r>
          </a:p>
        </p:txBody>
      </p:sp>
      <p:sp>
        <p:nvSpPr>
          <p:cNvPr id="5" name="TextBox 13">
            <a:extLst>
              <a:ext uri="{FF2B5EF4-FFF2-40B4-BE49-F238E27FC236}">
                <a16:creationId xmlns:a16="http://schemas.microsoft.com/office/drawing/2014/main" id="{C612C4C6-D13D-A446-994E-4C83F45F5FD3}"/>
              </a:ext>
            </a:extLst>
          </p:cNvPr>
          <p:cNvSpPr txBox="1">
            <a:spLocks noChangeArrowheads="1"/>
          </p:cNvSpPr>
          <p:nvPr/>
        </p:nvSpPr>
        <p:spPr bwMode="auto">
          <a:xfrm>
            <a:off x="6170400" y="4997289"/>
            <a:ext cx="5918400" cy="168853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36000" rIns="91440" bIns="360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0"/>
              </a:spcBef>
              <a:buFontTx/>
              <a:buNone/>
            </a:pPr>
            <a:r>
              <a:rPr lang="en-GB" sz="1100" dirty="0">
                <a:latin typeface="+mn-lt"/>
                <a:cs typeface="Arial" panose="020B0604020202020204" pitchFamily="34" charset="0"/>
              </a:rPr>
              <a:t>The average answer speed for 999 calls during Q3 2024-25 was three seconds. This is equal to the figure recorded during the quarter prior, and represents the joint-lowest value within the timeframe. 999 average answer speed has improved by one second when comparing </a:t>
            </a:r>
            <a:r>
              <a:rPr lang="en-GB" altLang="en-US" sz="1100" dirty="0">
                <a:latin typeface="+mn-lt"/>
                <a:cs typeface="Arial" panose="020B0604020202020204" pitchFamily="34" charset="0"/>
              </a:rPr>
              <a:t>Q3 2024-25 against the same quarter during the previous financial year, and by three seconds when comparing the current FYTD against the previous FYTD, falling from seven seconds to four.</a:t>
            </a:r>
          </a:p>
          <a:p>
            <a:pPr algn="just" eaLnBrk="1" hangingPunct="1">
              <a:lnSpc>
                <a:spcPct val="100000"/>
              </a:lnSpc>
              <a:spcBef>
                <a:spcPts val="0"/>
              </a:spcBef>
              <a:buFontTx/>
              <a:buNone/>
            </a:pPr>
            <a:endParaRPr lang="en-GB" altLang="en-US" sz="600" dirty="0">
              <a:latin typeface="+mn-lt"/>
              <a:cs typeface="Arial" panose="020B0604020202020204" pitchFamily="34" charset="0"/>
            </a:endParaRPr>
          </a:p>
          <a:p>
            <a:pPr algn="just">
              <a:lnSpc>
                <a:spcPct val="100000"/>
              </a:lnSpc>
              <a:spcBef>
                <a:spcPts val="0"/>
              </a:spcBef>
              <a:buNone/>
            </a:pPr>
            <a:r>
              <a:rPr lang="en-GB" altLang="en-US" sz="1100" dirty="0">
                <a:latin typeface="+mn-lt"/>
                <a:cs typeface="Arial" panose="020B0604020202020204" pitchFamily="34" charset="0"/>
              </a:rPr>
              <a:t>A new command and control system upgrade has been introduced in force contact and control (FCC). Functional upgrades and process changes have also been implemented, with the aim of increasing efficiency and improving service delivery.</a:t>
            </a:r>
          </a:p>
        </p:txBody>
      </p:sp>
      <p:graphicFrame>
        <p:nvGraphicFramePr>
          <p:cNvPr id="3" name="Table 2">
            <a:extLst>
              <a:ext uri="{FF2B5EF4-FFF2-40B4-BE49-F238E27FC236}">
                <a16:creationId xmlns:a16="http://schemas.microsoft.com/office/drawing/2014/main" id="{BD4E533F-D826-4FA7-5CDE-7E1FB07C609A}"/>
              </a:ext>
            </a:extLst>
          </p:cNvPr>
          <p:cNvGraphicFramePr>
            <a:graphicFrameLocks/>
          </p:cNvGraphicFramePr>
          <p:nvPr>
            <p:extLst>
              <p:ext uri="{D42A27DB-BD31-4B8C-83A1-F6EECF244321}">
                <p14:modId xmlns:p14="http://schemas.microsoft.com/office/powerpoint/2010/main" val="3853828875"/>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28,737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27,600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22,806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21,326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23,412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24,453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22,969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7273B0D2-ABCF-CD0F-DAF2-2F8A3181AF9E}"/>
              </a:ext>
            </a:extLst>
          </p:cNvPr>
          <p:cNvGraphicFramePr>
            <a:graphicFrameLocks/>
          </p:cNvGraphicFramePr>
          <p:nvPr>
            <p:extLst>
              <p:ext uri="{D42A27DB-BD31-4B8C-83A1-F6EECF244321}">
                <p14:modId xmlns:p14="http://schemas.microsoft.com/office/powerpoint/2010/main" val="1057647944"/>
              </p:ext>
            </p:extLst>
          </p:nvPr>
        </p:nvGraphicFramePr>
        <p:xfrm>
          <a:off x="7094408"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85.5%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96.4%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A27AD9CC-7149-C4C6-526A-33358D6A1492}"/>
              </a:ext>
            </a:extLst>
          </p:cNvPr>
          <p:cNvGraphicFramePr>
            <a:graphicFrameLocks/>
          </p:cNvGraphicFramePr>
          <p:nvPr>
            <p:extLst>
              <p:ext uri="{D42A27DB-BD31-4B8C-83A1-F6EECF244321}">
                <p14:modId xmlns:p14="http://schemas.microsoft.com/office/powerpoint/2010/main" val="3021692379"/>
              </p:ext>
            </p:extLst>
          </p:nvPr>
        </p:nvGraphicFramePr>
        <p:xfrm>
          <a:off x="7949183" y="4192605"/>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00:10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00:04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00:04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00:03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00:03</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3" name="Picture 12">
            <a:extLst>
              <a:ext uri="{FF2B5EF4-FFF2-40B4-BE49-F238E27FC236}">
                <a16:creationId xmlns:a16="http://schemas.microsoft.com/office/drawing/2014/main" id="{9ED344CC-5F4F-FCA0-0F69-EDFE700953FE}"/>
              </a:ext>
            </a:extLst>
          </p:cNvPr>
          <p:cNvPicPr>
            <a:picLocks noChangeAspect="1"/>
          </p:cNvPicPr>
          <p:nvPr/>
        </p:nvPicPr>
        <p:blipFill>
          <a:blip r:embed="rId3"/>
          <a:stretch>
            <a:fillRect/>
          </a:stretch>
        </p:blipFill>
        <p:spPr>
          <a:xfrm>
            <a:off x="561600" y="850694"/>
            <a:ext cx="5027034" cy="2433600"/>
          </a:xfrm>
          <a:prstGeom prst="rect">
            <a:avLst/>
          </a:prstGeom>
        </p:spPr>
      </p:pic>
      <p:pic>
        <p:nvPicPr>
          <p:cNvPr id="10" name="Picture 9">
            <a:extLst>
              <a:ext uri="{FF2B5EF4-FFF2-40B4-BE49-F238E27FC236}">
                <a16:creationId xmlns:a16="http://schemas.microsoft.com/office/drawing/2014/main" id="{3BC99567-094E-519C-1F40-540CED71F284}"/>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6991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6178224" y="4114800"/>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78224" y="774000"/>
            <a:ext cx="5910048" cy="3258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11. </a:t>
            </a:r>
            <a:r>
              <a:rPr lang="en-GB" sz="3200" dirty="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4800"/>
            <a:ext cx="5909634" cy="264841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ts val="0"/>
              </a:spcBef>
              <a:buNone/>
            </a:pPr>
            <a:r>
              <a:rPr lang="en-GB" altLang="en-US" sz="1100" dirty="0">
                <a:latin typeface="+mn-lt"/>
                <a:cs typeface="Arial" panose="020B0604020202020204" pitchFamily="34" charset="0"/>
              </a:rPr>
              <a:t>101 demand (all connections) has </a:t>
            </a:r>
            <a:r>
              <a:rPr lang="en-GB" sz="1100" dirty="0">
                <a:latin typeface="+mn-lt"/>
                <a:cs typeface="Arial" panose="020B0604020202020204" pitchFamily="34" charset="0"/>
              </a:rPr>
              <a:t>fallen by 12.0% during Q3 2024-25 when compared to the quarter prior, with 6,693 fewer calls received for a total of 49,199. This disrupts the upward trend observed following Q3 2023-24. Conversely, a slight increase of 0.7</a:t>
            </a:r>
            <a:r>
              <a:rPr lang="en-GB" altLang="en-US" sz="1100" dirty="0">
                <a:latin typeface="+mn-lt"/>
                <a:cs typeface="Arial" panose="020B0604020202020204" pitchFamily="34" charset="0"/>
              </a:rPr>
              <a:t>% (318 additional calls) </a:t>
            </a:r>
            <a:r>
              <a:rPr lang="en-GB" sz="1100" dirty="0">
                <a:latin typeface="+mn-lt"/>
                <a:cs typeface="Arial" panose="020B0604020202020204" pitchFamily="34" charset="0"/>
              </a:rPr>
              <a:t>can be observed </a:t>
            </a:r>
            <a:r>
              <a:rPr lang="en-GB" altLang="en-US" sz="1100" dirty="0">
                <a:latin typeface="+mn-lt"/>
                <a:cs typeface="Arial" panose="020B0604020202020204" pitchFamily="34" charset="0"/>
              </a:rPr>
              <a:t>when comparing Q3 2024-25 against the same quarter during the previous financial year. A reduction of 2.3% has been recorded when comparing the current FYTD against the previous FYTD, with 3,839 fewer calls received for a total of 160,060.</a:t>
            </a:r>
          </a:p>
          <a:p>
            <a:pPr algn="just">
              <a:lnSpc>
                <a:spcPct val="100000"/>
              </a:lnSpc>
              <a:spcBef>
                <a:spcPts val="0"/>
              </a:spcBef>
              <a:buNone/>
            </a:pPr>
            <a:endParaRPr lang="en-GB" sz="600" dirty="0">
              <a:latin typeface="+mn-lt"/>
              <a:cs typeface="Arial"/>
            </a:endParaRPr>
          </a:p>
          <a:p>
            <a:pPr algn="just">
              <a:lnSpc>
                <a:spcPct val="100000"/>
              </a:lnSpc>
              <a:spcBef>
                <a:spcPct val="0"/>
              </a:spcBef>
              <a:buNone/>
            </a:pPr>
            <a:r>
              <a:rPr lang="en-GB" sz="1100" dirty="0">
                <a:latin typeface="+mn-lt"/>
                <a:cs typeface="Calibri" panose="020F0502020204030204" pitchFamily="34" charset="0"/>
              </a:rPr>
              <a:t>The 101 abandonment rate (for options one &amp; two) has fallen by 3.2 percentage points during Q3 2024-25 when compared to the quarter prior, and currently stands at 9.0%. This represents the lowest quarterly figure within the timeframe. A similar reduction of 2.4 percentage points </a:t>
            </a:r>
            <a:r>
              <a:rPr lang="en-GB" altLang="en-US" sz="1100" dirty="0">
                <a:latin typeface="+mn-lt"/>
                <a:cs typeface="Arial" panose="020B0604020202020204" pitchFamily="34" charset="0"/>
              </a:rPr>
              <a:t>can be observed </a:t>
            </a:r>
            <a:r>
              <a:rPr lang="en-GB" sz="1100" dirty="0">
                <a:latin typeface="+mn-lt"/>
                <a:cs typeface="Calibri" panose="020F0502020204030204" pitchFamily="34" charset="0"/>
              </a:rPr>
              <a:t>when comparing Q3 2024-25 against the same quarter during the previous financial year. A further reduction of 11.7 percentage points has been recorded when comparing the current FYTD against the previous FYTD, with the abandonment rate for this period currently standing at 10.2%.</a:t>
            </a:r>
          </a:p>
        </p:txBody>
      </p:sp>
      <p:sp>
        <p:nvSpPr>
          <p:cNvPr id="7" name="TextBox 6">
            <a:extLst>
              <a:ext uri="{FF2B5EF4-FFF2-40B4-BE49-F238E27FC236}">
                <a16:creationId xmlns:a16="http://schemas.microsoft.com/office/drawing/2014/main" id="{4B87ADF7-4872-AD43-9621-7F8898F23C84}"/>
              </a:ext>
            </a:extLst>
          </p:cNvPr>
          <p:cNvSpPr txBox="1"/>
          <p:nvPr/>
        </p:nvSpPr>
        <p:spPr>
          <a:xfrm>
            <a:off x="6351985" y="4192960"/>
            <a:ext cx="1423438" cy="646331"/>
          </a:xfrm>
          <a:prstGeom prst="rect">
            <a:avLst/>
          </a:prstGeom>
          <a:solidFill>
            <a:schemeClr val="bg1"/>
          </a:solidFill>
        </p:spPr>
        <p:txBody>
          <a:bodyPr wrap="square" lIns="0" rIns="0" rtlCol="0">
            <a:spAutoFit/>
          </a:bodyPr>
          <a:lstStyle/>
          <a:p>
            <a:pPr algn="ctr"/>
            <a:r>
              <a:rPr lang="en-GB" sz="1200" b="1" dirty="0"/>
              <a:t>101 Average Answer Speed </a:t>
            </a:r>
          </a:p>
          <a:p>
            <a:pPr algn="ctr"/>
            <a:r>
              <a:rPr lang="en-GB" sz="1200" b="1" dirty="0"/>
              <a:t>(Minutes/Seconds)</a:t>
            </a:r>
          </a:p>
        </p:txBody>
      </p:sp>
      <p:sp>
        <p:nvSpPr>
          <p:cNvPr id="21" name="TextBox 14">
            <a:extLst>
              <a:ext uri="{FF2B5EF4-FFF2-40B4-BE49-F238E27FC236}">
                <a16:creationId xmlns:a16="http://schemas.microsoft.com/office/drawing/2014/main" id="{D9BB6E4F-1C34-454E-9CB7-386EB2DCEDA4}"/>
              </a:ext>
            </a:extLst>
          </p:cNvPr>
          <p:cNvSpPr txBox="1">
            <a:spLocks noChangeArrowheads="1"/>
          </p:cNvSpPr>
          <p:nvPr/>
        </p:nvSpPr>
        <p:spPr bwMode="auto">
          <a:xfrm>
            <a:off x="6170250" y="4996800"/>
            <a:ext cx="5918022" cy="170816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The average answer speed for 101 calls during Q3 2024-25 was one minute and 35 seconds, a reduction of 47 seconds when compared to the quarter prior. A similar improvement of 45 seconds can be observed when comparing Q3 2024-25 against the same quarter during the previous financial year. A significant improvement of two minutes and thirty-nine seconds has been recorded when comparing the current FYTD against the previous FYTD, with the average answer speed for this period currently standing at one minute and fifty-six seconds.</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FCC operators have been participating in ‘ride </a:t>
            </a:r>
            <a:r>
              <a:rPr lang="en-GB" sz="1100" dirty="0" err="1">
                <a:latin typeface="+mn-lt"/>
                <a:cs typeface="Arial" panose="020B0604020202020204" pitchFamily="34" charset="0"/>
              </a:rPr>
              <a:t>alongs</a:t>
            </a:r>
            <a:r>
              <a:rPr lang="en-GB" sz="1100" dirty="0">
                <a:latin typeface="+mn-lt"/>
                <a:cs typeface="Arial" panose="020B0604020202020204" pitchFamily="34" charset="0"/>
              </a:rPr>
              <a:t>’ on their training days, allowing them to gather feedback and suggestions from front-line officers.</a:t>
            </a:r>
          </a:p>
        </p:txBody>
      </p:sp>
      <p:graphicFrame>
        <p:nvGraphicFramePr>
          <p:cNvPr id="3" name="Table 2">
            <a:extLst>
              <a:ext uri="{FF2B5EF4-FFF2-40B4-BE49-F238E27FC236}">
                <a16:creationId xmlns:a16="http://schemas.microsoft.com/office/drawing/2014/main" id="{FA510B92-3594-E0AB-572C-DA2E31D973E7}"/>
              </a:ext>
            </a:extLst>
          </p:cNvPr>
          <p:cNvGraphicFramePr>
            <a:graphicFrameLocks/>
          </p:cNvGraphicFramePr>
          <p:nvPr>
            <p:extLst>
              <p:ext uri="{D42A27DB-BD31-4B8C-83A1-F6EECF244321}">
                <p14:modId xmlns:p14="http://schemas.microsoft.com/office/powerpoint/2010/main" val="3854315465"/>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554">
                  <a:extLst>
                    <a:ext uri="{9D8B030D-6E8A-4147-A177-3AD203B41FA5}">
                      <a16:colId xmlns:a16="http://schemas.microsoft.com/office/drawing/2014/main" val="1752032484"/>
                    </a:ext>
                  </a:extLst>
                </a:gridCol>
                <a:gridCol w="506002">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57,552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57,466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48,881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49,457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54,969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55,892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49,199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4FC5EE85-C2AE-9784-98A8-C5B4271EB56F}"/>
              </a:ext>
            </a:extLst>
          </p:cNvPr>
          <p:cNvGraphicFramePr>
            <a:graphicFrameLocks/>
          </p:cNvGraphicFramePr>
          <p:nvPr>
            <p:extLst>
              <p:ext uri="{D42A27DB-BD31-4B8C-83A1-F6EECF244321}">
                <p14:modId xmlns:p14="http://schemas.microsoft.com/office/powerpoint/2010/main" val="2019360707"/>
              </p:ext>
            </p:extLst>
          </p:nvPr>
        </p:nvGraphicFramePr>
        <p:xfrm>
          <a:off x="7094408"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24.4%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CE3DE1F1-A7E7-864C-21AA-56881F7B474D}"/>
              </a:ext>
            </a:extLst>
          </p:cNvPr>
          <p:cNvGraphicFramePr>
            <a:graphicFrameLocks/>
          </p:cNvGraphicFramePr>
          <p:nvPr>
            <p:extLst>
              <p:ext uri="{D42A27DB-BD31-4B8C-83A1-F6EECF244321}">
                <p14:modId xmlns:p14="http://schemas.microsoft.com/office/powerpoint/2010/main" val="1640889307"/>
              </p:ext>
            </p:extLst>
          </p:nvPr>
        </p:nvGraphicFramePr>
        <p:xfrm>
          <a:off x="7948800" y="4192605"/>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06:29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05:05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02:20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02:14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02:57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02:22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01:35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5" name="Picture 14">
            <a:extLst>
              <a:ext uri="{FF2B5EF4-FFF2-40B4-BE49-F238E27FC236}">
                <a16:creationId xmlns:a16="http://schemas.microsoft.com/office/drawing/2014/main" id="{D7912DB8-E21E-9EB6-DCB9-EDA14DF2BF37}"/>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17" name="Picture 16">
            <a:extLst>
              <a:ext uri="{FF2B5EF4-FFF2-40B4-BE49-F238E27FC236}">
                <a16:creationId xmlns:a16="http://schemas.microsoft.com/office/drawing/2014/main" id="{206D2AE2-FD62-4DB8-0075-775DAC672B57}"/>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660188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E2F5-E89C-4F29-BCF3-474926DBAE34}"/>
              </a:ext>
            </a:extLst>
          </p:cNvPr>
          <p:cNvSpPr>
            <a:spLocks noGrp="1"/>
          </p:cNvSpPr>
          <p:nvPr>
            <p:ph type="title"/>
          </p:nvPr>
        </p:nvSpPr>
        <p:spPr>
          <a:xfrm>
            <a:off x="0" y="0"/>
            <a:ext cx="12192000" cy="673200"/>
          </a:xfrm>
          <a:solidFill>
            <a:srgbClr val="E62344"/>
          </a:solidFill>
        </p:spPr>
        <p:txBody>
          <a:bodyPr>
            <a:normAutofit fontScale="90000"/>
          </a:bodyPr>
          <a:lstStyle/>
          <a:p>
            <a:r>
              <a:rPr lang="en-GB" dirty="0"/>
              <a:t>      </a:t>
            </a:r>
            <a:r>
              <a:rPr lang="en-GB" sz="3600" dirty="0">
                <a:solidFill>
                  <a:schemeClr val="bg1"/>
                </a:solidFill>
              </a:rPr>
              <a:t>12. Social Media and Single Online Home</a:t>
            </a:r>
          </a:p>
        </p:txBody>
      </p:sp>
      <p:sp>
        <p:nvSpPr>
          <p:cNvPr id="6" name="Rectangle 5">
            <a:extLst>
              <a:ext uri="{FF2B5EF4-FFF2-40B4-BE49-F238E27FC236}">
                <a16:creationId xmlns:a16="http://schemas.microsoft.com/office/drawing/2014/main" id="{58852297-044D-4A59-BA07-2FFC506B809E}"/>
              </a:ext>
            </a:extLst>
          </p:cNvPr>
          <p:cNvSpPr/>
          <p:nvPr/>
        </p:nvSpPr>
        <p:spPr>
          <a:xfrm>
            <a:off x="122400" y="3902176"/>
            <a:ext cx="7671600" cy="28845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3A0AF88-F55A-9C7F-5E9D-91DB0A25CE39}"/>
              </a:ext>
            </a:extLst>
          </p:cNvPr>
          <p:cNvSpPr/>
          <p:nvPr/>
        </p:nvSpPr>
        <p:spPr>
          <a:xfrm>
            <a:off x="122400" y="777563"/>
            <a:ext cx="76716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14">
            <a:extLst>
              <a:ext uri="{FF2B5EF4-FFF2-40B4-BE49-F238E27FC236}">
                <a16:creationId xmlns:a16="http://schemas.microsoft.com/office/drawing/2014/main" id="{849DBF7B-9011-BD74-BFEB-D7200264B6C3}"/>
              </a:ext>
            </a:extLst>
          </p:cNvPr>
          <p:cNvSpPr txBox="1">
            <a:spLocks noChangeArrowheads="1"/>
          </p:cNvSpPr>
          <p:nvPr/>
        </p:nvSpPr>
        <p:spPr bwMode="auto">
          <a:xfrm>
            <a:off x="7925758" y="777563"/>
            <a:ext cx="4161600" cy="344709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300" b="1" i="1" dirty="0">
                <a:latin typeface="+mn-lt"/>
                <a:cs typeface="Arial" panose="020B0604020202020204" pitchFamily="34" charset="0"/>
              </a:rPr>
              <a:t>Overview</a:t>
            </a:r>
          </a:p>
          <a:p>
            <a:pPr algn="just">
              <a:lnSpc>
                <a:spcPct val="100000"/>
              </a:lnSpc>
              <a:spcBef>
                <a:spcPct val="0"/>
              </a:spcBef>
              <a:buNone/>
            </a:pPr>
            <a:endParaRPr lang="en-GB" sz="600" b="1" i="1"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volume of inbound private messages received via Gwent Police’s social media platforms has reduced by 14.0% during Q3 2024-25 when compared to the quarter prior, with 2,925 fewer messages received for a total of 17,960. This establishes a downward trend following Q1 2024-25. Of these messages, 94.0% (16,875 messages) were received via Facebook platforms. </a:t>
            </a:r>
          </a:p>
          <a:p>
            <a:pPr algn="just">
              <a:lnSpc>
                <a:spcPct val="100000"/>
              </a:lnSpc>
              <a:spcBef>
                <a:spcPct val="0"/>
              </a:spcBef>
              <a:buNone/>
            </a:pPr>
            <a:endParaRPr lang="en-GB" sz="600" dirty="0">
              <a:solidFill>
                <a:srgbClr val="00B05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Conversely, the volume of inbound public messages received via Gwent Police’s social media platforms increased by 17.4% during Q3 2024-25 when compared to the quarter prior, with 2,554 additional messages received for a total of 17,204. This represents the highest quarterly figure within the timeframe, establishing an upward trend following Q1 2024-25. Of these messages, 94.0% (16,169 messages) were received via Facebook platforms. </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i="1" dirty="0">
                <a:latin typeface="+mn-lt"/>
                <a:cs typeface="Arial" panose="020B0604020202020204" pitchFamily="34" charset="0"/>
              </a:rPr>
              <a:t>This digital contact data includes Gwent Police’s English and Welsh Facebook and X accounts.</a:t>
            </a:r>
          </a:p>
        </p:txBody>
      </p:sp>
      <p:sp>
        <p:nvSpPr>
          <p:cNvPr id="11" name="TextBox 14">
            <a:extLst>
              <a:ext uri="{FF2B5EF4-FFF2-40B4-BE49-F238E27FC236}">
                <a16:creationId xmlns:a16="http://schemas.microsoft.com/office/drawing/2014/main" id="{CE6E7B08-C7E3-1765-F260-98B453587560}"/>
              </a:ext>
            </a:extLst>
          </p:cNvPr>
          <p:cNvSpPr txBox="1">
            <a:spLocks noChangeArrowheads="1"/>
          </p:cNvSpPr>
          <p:nvPr/>
        </p:nvSpPr>
        <p:spPr bwMode="auto">
          <a:xfrm>
            <a:off x="7925758" y="4303193"/>
            <a:ext cx="4161600" cy="221599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3,982 Single Online Home (SOH) forms were submitted during Q3 2024-25, a reduction of 6.7% (287 fewer forms) when compared to the quarter prior. This disrupts the upward trend observed following Q3 2023-24.</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adjacent chart presents these forms by category, with the most numerous being crime reports. These account for 47.8% of the quarterly total, with 1,905 forms submitted. They are followed by general ‘contact us’ messages (accounting for 18.9% of the total with 753 forms submitted), and firearms licensing (accounting for 12.0% of the total with 477 forms submitted). ‘Other’ includes forms with low volume, including events and processions, filming, fingerprints and IP licensing.</a:t>
            </a:r>
          </a:p>
        </p:txBody>
      </p:sp>
      <p:sp>
        <p:nvSpPr>
          <p:cNvPr id="17" name="Rectangle 16">
            <a:extLst>
              <a:ext uri="{FF2B5EF4-FFF2-40B4-BE49-F238E27FC236}">
                <a16:creationId xmlns:a16="http://schemas.microsoft.com/office/drawing/2014/main" id="{C873BBC1-6CA5-3A2F-8E91-9121379F9674}"/>
              </a:ext>
            </a:extLst>
          </p:cNvPr>
          <p:cNvSpPr/>
          <p:nvPr/>
        </p:nvSpPr>
        <p:spPr>
          <a:xfrm>
            <a:off x="122400" y="777600"/>
            <a:ext cx="38358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A8D575D-3275-296B-0A45-CE9C7C0991DD}"/>
              </a:ext>
            </a:extLst>
          </p:cNvPr>
          <p:cNvPicPr>
            <a:picLocks noChangeAspect="1"/>
          </p:cNvPicPr>
          <p:nvPr/>
        </p:nvPicPr>
        <p:blipFill>
          <a:blip r:embed="rId3"/>
          <a:stretch>
            <a:fillRect/>
          </a:stretch>
        </p:blipFill>
        <p:spPr>
          <a:xfrm>
            <a:off x="284400" y="3942000"/>
            <a:ext cx="7337606" cy="2808000"/>
          </a:xfrm>
          <a:prstGeom prst="rect">
            <a:avLst/>
          </a:prstGeom>
        </p:spPr>
      </p:pic>
      <p:pic>
        <p:nvPicPr>
          <p:cNvPr id="7" name="Picture 6">
            <a:extLst>
              <a:ext uri="{FF2B5EF4-FFF2-40B4-BE49-F238E27FC236}">
                <a16:creationId xmlns:a16="http://schemas.microsoft.com/office/drawing/2014/main" id="{694E6326-E3E9-C53B-13B7-9C85EA5E8AFC}"/>
              </a:ext>
            </a:extLst>
          </p:cNvPr>
          <p:cNvPicPr>
            <a:picLocks noChangeAspect="1"/>
          </p:cNvPicPr>
          <p:nvPr/>
        </p:nvPicPr>
        <p:blipFill>
          <a:blip r:embed="rId4"/>
          <a:stretch>
            <a:fillRect/>
          </a:stretch>
        </p:blipFill>
        <p:spPr>
          <a:xfrm>
            <a:off x="201600" y="882000"/>
            <a:ext cx="3706689" cy="2853175"/>
          </a:xfrm>
          <a:prstGeom prst="rect">
            <a:avLst/>
          </a:prstGeom>
        </p:spPr>
      </p:pic>
      <p:pic>
        <p:nvPicPr>
          <p:cNvPr id="8" name="Picture 7">
            <a:extLst>
              <a:ext uri="{FF2B5EF4-FFF2-40B4-BE49-F238E27FC236}">
                <a16:creationId xmlns:a16="http://schemas.microsoft.com/office/drawing/2014/main" id="{06A3C83E-1748-28A5-29FF-B93ECA6E39F8}"/>
              </a:ext>
            </a:extLst>
          </p:cNvPr>
          <p:cNvPicPr>
            <a:picLocks noChangeAspect="1"/>
          </p:cNvPicPr>
          <p:nvPr/>
        </p:nvPicPr>
        <p:blipFill>
          <a:blip r:embed="rId5"/>
          <a:stretch>
            <a:fillRect/>
          </a:stretch>
        </p:blipFill>
        <p:spPr>
          <a:xfrm>
            <a:off x="4021200" y="882000"/>
            <a:ext cx="3706979" cy="2854800"/>
          </a:xfrm>
          <a:prstGeom prst="rect">
            <a:avLst/>
          </a:prstGeom>
        </p:spPr>
      </p:pic>
    </p:spTree>
    <p:extLst>
      <p:ext uri="{BB962C8B-B14F-4D97-AF65-F5344CB8AC3E}">
        <p14:creationId xmlns:p14="http://schemas.microsoft.com/office/powerpoint/2010/main" val="3418401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13.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18800" y="777600"/>
            <a:ext cx="11966363" cy="587853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dirty="0">
                <a:latin typeface="+mn-lt"/>
              </a:rPr>
              <a:t>Overview</a:t>
            </a:r>
          </a:p>
          <a:p>
            <a:pPr algn="just" eaLnBrk="1" hangingPunct="1">
              <a:lnSpc>
                <a:spcPct val="100000"/>
              </a:lnSpc>
              <a:spcBef>
                <a:spcPct val="0"/>
              </a:spcBef>
              <a:buNone/>
            </a:pPr>
            <a:endParaRPr lang="en-GB" altLang="en-US" sz="600" b="1" i="1" dirty="0">
              <a:latin typeface="+mn-lt"/>
            </a:endParaRPr>
          </a:p>
          <a:p>
            <a:pPr algn="just" eaLnBrk="1" hangingPunct="1">
              <a:lnSpc>
                <a:spcPct val="100000"/>
              </a:lnSpc>
              <a:spcBef>
                <a:spcPct val="0"/>
              </a:spcBef>
              <a:buNone/>
            </a:pPr>
            <a:r>
              <a:rPr lang="en-GB" altLang="en-US" sz="1100" dirty="0">
                <a:latin typeface="+mn-lt"/>
              </a:rPr>
              <a:t>The </a:t>
            </a:r>
            <a:r>
              <a:rPr lang="en-GB" altLang="en-US" sz="1100" dirty="0" err="1">
                <a:latin typeface="+mn-lt"/>
              </a:rPr>
              <a:t>IAG</a:t>
            </a:r>
            <a:r>
              <a:rPr lang="en-GB" altLang="en-US" sz="1100" dirty="0">
                <a:latin typeface="+mn-lt"/>
              </a:rPr>
              <a:t> (facilitated by the EDI team) is invaluable in enhancing the community’s trust in policing. The latest quarterly </a:t>
            </a:r>
            <a:r>
              <a:rPr lang="en-GB" altLang="en-US" sz="1100" dirty="0" err="1">
                <a:latin typeface="+mn-lt"/>
              </a:rPr>
              <a:t>IAG</a:t>
            </a:r>
            <a:r>
              <a:rPr lang="en-GB" altLang="en-US" sz="1100" dirty="0">
                <a:latin typeface="+mn-lt"/>
              </a:rPr>
              <a:t> meeting was held during October, in which the </a:t>
            </a:r>
            <a:r>
              <a:rPr lang="en-GB" altLang="en-US" sz="1100" dirty="0" err="1">
                <a:latin typeface="+mn-lt"/>
              </a:rPr>
              <a:t>IAG</a:t>
            </a:r>
            <a:r>
              <a:rPr lang="en-GB" altLang="en-US" sz="1100" dirty="0">
                <a:latin typeface="+mn-lt"/>
              </a:rPr>
              <a:t> heard from local policing area leads on their progress in tackling crime and engaging with the community. They also discussed the force’s Culture Strategy with the Assistant Chief Constable, as well as Gwent Police’s work with children and young people.</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EDI team continue to provide training on EDI topics for new staff and officers. The </a:t>
            </a:r>
            <a:r>
              <a:rPr lang="en-GB" altLang="en-US" sz="1100" dirty="0" err="1">
                <a:latin typeface="+mn-lt"/>
              </a:rPr>
              <a:t>IAG</a:t>
            </a:r>
            <a:r>
              <a:rPr lang="en-GB" altLang="en-US" sz="1100" dirty="0">
                <a:latin typeface="+mn-lt"/>
              </a:rPr>
              <a:t> are also involved in this process, allowing them to share their lived experiences of diversity. In addition, the </a:t>
            </a:r>
            <a:r>
              <a:rPr lang="en-GB" altLang="en-US" sz="1100" dirty="0" err="1">
                <a:latin typeface="+mn-lt"/>
              </a:rPr>
              <a:t>IAG</a:t>
            </a:r>
            <a:r>
              <a:rPr lang="en-GB" altLang="en-US" sz="1100" dirty="0">
                <a:latin typeface="+mn-lt"/>
              </a:rPr>
              <a:t> attended the Team Gwent event in December, in order to discuss culture in policing.</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EDI team facilitated the quarterly mosque representatives meeting in December, bringing together mosque leaders and senior Muslim community representatives from across Newport to discuss issues of importance to their communities. </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Women’s Voices Group has been developed further during this quarter. This group was established following the racist riots in the summer of 2024, to ensure that women are given a voice to share their communities’ concerns and are kept updated on how Gwent Police are working to improve public safety and tackle crime. As of this quarter, the group have visited Gwent Police headquarters, toured FCC, and met with female officers and staff to discuss topics including stop and search and positive action. </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EDI team arranged a display in headquarters of storyboards from Age Alive, a Newport-based group for older people from minority ethnic backgrounds. The also invited members of the group into headquarters, where they visited FCC and met with chief officers. This allowed staff to learn more about the diversity of Gwent’s communities, as well as building trust and engagement between Gwent Police and the group.</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An event was held with Urban Circle, a Newport-based group for young people, predominantly from minority ethnic backgrounds. This event brought together young people, police officers, community support officers, and members of the EDI and positive action teams. Issues such as stop and search and knife crime were discussed, with numerous attendees commenting afterwards that they felt more confident and engaged with the police as a result. </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EDI team attended several events of importance to local communities, including Interfaith week, Black History Month, and St Nicholas Day. The Interfaith week event brought together religious leaders from across South Wales, and was also attended by the Chief Constable.</a:t>
            </a:r>
          </a:p>
          <a:p>
            <a:pPr algn="just" eaLnBrk="1" hangingPunct="1">
              <a:lnSpc>
                <a:spcPct val="100000"/>
              </a:lnSpc>
              <a:spcBef>
                <a:spcPct val="0"/>
              </a:spcBef>
              <a:buNone/>
            </a:pPr>
            <a:endParaRPr lang="en-GB" altLang="en-US" sz="600" dirty="0">
              <a:latin typeface="+mn-lt"/>
            </a:endParaRPr>
          </a:p>
          <a:p>
            <a:pPr algn="just">
              <a:lnSpc>
                <a:spcPct val="100000"/>
              </a:lnSpc>
              <a:spcBef>
                <a:spcPct val="0"/>
              </a:spcBef>
              <a:buNone/>
            </a:pPr>
            <a:r>
              <a:rPr lang="en-GB" altLang="en-US" sz="1100" dirty="0">
                <a:latin typeface="+mn-lt"/>
                <a:cs typeface="Arial" panose="020B0604020202020204" pitchFamily="34" charset="0"/>
              </a:rPr>
              <a:t>FCC have continued to support external engagement with community groups. This quarter, the department have hosted several visits from Able, an organisation which provides life skills for people with learning difficulties. These visits allowed staff to demonstrate the work that goes on when calls are made to the police and officer dispatch. </a:t>
            </a:r>
          </a:p>
          <a:p>
            <a:pPr algn="just">
              <a:lnSpc>
                <a:spcPct val="100000"/>
              </a:lnSpc>
              <a:spcBef>
                <a:spcPct val="0"/>
              </a:spcBef>
              <a:buNone/>
            </a:pPr>
            <a:endParaRPr lang="en-GB" altLang="en-US" sz="600" dirty="0">
              <a:latin typeface="+mn-lt"/>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Across 2024, the Men’s Health Forum arranged for the screening of 237 colleagues for prostate cancer, jointly funded by Unison and the Police Federation. The testing identified eight red cases and one confirmed case of cancer. The next testing event is already over-subscribed, with a waiting list being put in place for future events. The Police Federation and Unison have agreed to fund two further testing days in 2025.</a:t>
            </a:r>
          </a:p>
          <a:p>
            <a:pPr algn="just">
              <a:lnSpc>
                <a:spcPct val="100000"/>
              </a:lnSpc>
              <a:spcBef>
                <a:spcPct val="0"/>
              </a:spcBef>
              <a:buNone/>
            </a:pPr>
            <a:endParaRPr lang="en-GB" altLang="en-US" sz="600" dirty="0">
              <a:latin typeface="+mn-lt"/>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A new police base was opened in Abergavenny during December. This facility will increase Gwent Police’s visibility in the area, with local neighbourhood teams able to access the town centre on foot from this location. The base also provides the response officers stationed there with easy access to local road networks, allowing them to more effectively respond to calls.</a:t>
            </a:r>
          </a:p>
          <a:p>
            <a:pPr algn="just">
              <a:lnSpc>
                <a:spcPct val="100000"/>
              </a:lnSpc>
              <a:spcBef>
                <a:spcPct val="0"/>
              </a:spcBef>
              <a:buNone/>
            </a:pPr>
            <a:endParaRPr lang="en-GB" altLang="en-US" sz="600" dirty="0">
              <a:latin typeface="+mn-lt"/>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Two additional local policing Facebook accounts were launched during November, covering Blaenau Gwent and Torfaen respectively. These pages allow the force to inform communities of local issues and initiatives, as well as facilitating increased engagement with the public.</a:t>
            </a:r>
          </a:p>
        </p:txBody>
      </p:sp>
    </p:spTree>
    <p:extLst>
      <p:ext uri="{BB962C8B-B14F-4D97-AF65-F5344CB8AC3E}">
        <p14:creationId xmlns:p14="http://schemas.microsoft.com/office/powerpoint/2010/main" val="2136417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Professional Standards Department</a:t>
            </a:r>
          </a:p>
        </p:txBody>
      </p:sp>
      <p:sp>
        <p:nvSpPr>
          <p:cNvPr id="5" name="TextBox 4">
            <a:extLst>
              <a:ext uri="{FF2B5EF4-FFF2-40B4-BE49-F238E27FC236}">
                <a16:creationId xmlns:a16="http://schemas.microsoft.com/office/drawing/2014/main" id="{C83DA6D1-8BBB-41D7-BBB0-6A3DCC16069B}"/>
              </a:ext>
            </a:extLst>
          </p:cNvPr>
          <p:cNvSpPr txBox="1"/>
          <p:nvPr/>
        </p:nvSpPr>
        <p:spPr>
          <a:xfrm>
            <a:off x="198122" y="1050008"/>
            <a:ext cx="4928060" cy="1169551"/>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PSD Total Recorded Complaint Allegations</a:t>
            </a:r>
          </a:p>
          <a:p>
            <a:pPr marL="342900" indent="-342900">
              <a:buAutoNum type="arabicPeriod"/>
            </a:pPr>
            <a:r>
              <a:rPr lang="en-GB" sz="1400" dirty="0">
                <a:latin typeface="Arial" panose="020B0604020202020204" pitchFamily="34" charset="0"/>
                <a:cs typeface="Arial" panose="020B0604020202020204" pitchFamily="34" charset="0"/>
              </a:rPr>
              <a:t>PSD Schedule 3 and Non-Schedule 3 Complaint Cases</a:t>
            </a:r>
          </a:p>
          <a:p>
            <a:pPr marL="342900" indent="-342900">
              <a:buAutoNum type="arabicPeriod"/>
            </a:pPr>
            <a:r>
              <a:rPr lang="en-GB" sz="1400" dirty="0">
                <a:latin typeface="Arial" panose="020B0604020202020204" pitchFamily="34" charset="0"/>
                <a:cs typeface="Arial" panose="020B0604020202020204" pitchFamily="34" charset="0"/>
              </a:rPr>
              <a:t>PSD Misconduct Cases</a:t>
            </a:r>
          </a:p>
          <a:p>
            <a:pPr marL="342900" indent="-342900">
              <a:buAutoNum type="arabicPeriod"/>
            </a:pPr>
            <a:r>
              <a:rPr lang="en-GB" sz="1400" dirty="0">
                <a:latin typeface="Arial" panose="020B0604020202020204" pitchFamily="34" charset="0"/>
                <a:cs typeface="Arial" panose="020B0604020202020204" pitchFamily="34" charset="0"/>
              </a:rPr>
              <a:t>Vetting</a:t>
            </a:r>
          </a:p>
          <a:p>
            <a:pPr marL="342900" indent="-342900">
              <a:buAutoNum type="arabicPeriod"/>
            </a:pPr>
            <a:r>
              <a:rPr lang="en-GB" sz="1400" dirty="0">
                <a:latin typeface="Arial" panose="020B0604020202020204" pitchFamily="34" charset="0"/>
                <a:cs typeface="Arial" panose="020B0604020202020204" pitchFamily="34" charset="0"/>
              </a:rPr>
              <a:t>Disproportionality</a:t>
            </a:r>
          </a:p>
        </p:txBody>
      </p:sp>
    </p:spTree>
    <p:extLst>
      <p:ext uri="{BB962C8B-B14F-4D97-AF65-F5344CB8AC3E}">
        <p14:creationId xmlns:p14="http://schemas.microsoft.com/office/powerpoint/2010/main" val="2818042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5C44A56C-C4FE-5F3E-43F2-2D9635CD8B19}"/>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latin typeface="Arial" panose="020B0604020202020204" pitchFamily="34" charset="0"/>
                <a:cs typeface="Arial" panose="020B0604020202020204" pitchFamily="34" charset="0"/>
              </a:rPr>
              <a:t>1</a:t>
            </a:r>
            <a:r>
              <a:rPr lang="en-GB" sz="3200" b="0" dirty="0">
                <a:latin typeface="Arial" panose="020B0604020202020204" pitchFamily="34" charset="0"/>
                <a:cs typeface="Arial" panose="020B0604020202020204" pitchFamily="34" charset="0"/>
              </a:rPr>
              <a:t>. PSD Total Recorded Complaint Allegations</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0400"/>
            <a:ext cx="5911200" cy="4662815"/>
          </a:xfrm>
          <a:prstGeom prst="rect">
            <a:avLst/>
          </a:prstGeom>
          <a:noFill/>
          <a:ln w="15875">
            <a:solidFill>
              <a:schemeClr val="accent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dirty="0">
                <a:ln>
                  <a:noFill/>
                </a:ln>
                <a:effectLst/>
                <a:uLnTx/>
                <a:uFillTx/>
                <a:latin typeface="Arial" panose="020B0604020202020204" pitchFamily="34" charset="0"/>
                <a:cs typeface="Arial" panose="020B0604020202020204" pitchFamily="34" charset="0"/>
              </a:rPr>
              <a:t>Overview</a:t>
            </a:r>
            <a:endParaRPr kumimoji="0" lang="en-GB" sz="13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 33.5% increase in complaint allegations received during Q3 2024-25 when compared to the quarter prior, with 78 additional complaints received for a total of 311. This rise disrupts the downward trend observed for this metric following Q2 2023-24.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three categories of complaint with the greatest volume are as follows: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A1. Police action following contact		127</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H3</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Unprofessional attitude and disrespect </a:t>
            </a:r>
            <a:r>
              <a:rPr lang="en-GB" sz="1100" dirty="0">
                <a:latin typeface="Arial" panose="020B0604020202020204" pitchFamily="34" charset="0"/>
                <a:ea typeface="Times New Roman" panose="02020603050405020304" pitchFamily="18" charset="0"/>
                <a:cs typeface="Arial" panose="020B0604020202020204" pitchFamily="34" charset="0"/>
              </a:rPr>
              <a:t>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35</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A3</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Information		</a:t>
            </a:r>
            <a:r>
              <a:rPr lang="en-GB" sz="1100" dirty="0">
                <a:latin typeface="Arial" panose="020B0604020202020204" pitchFamily="34" charset="0"/>
                <a:ea typeface="Times New Roman" panose="02020603050405020304" pitchFamily="18" charset="0"/>
                <a:cs typeface="Arial" panose="020B0604020202020204" pitchFamily="34" charset="0"/>
              </a:rPr>
              <a:t>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24</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Within these sub-categories, the following changes have been observed:</a:t>
            </a: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an increase in </a:t>
            </a:r>
            <a:r>
              <a:rPr kumimoji="0" lang="en-GB" sz="1100" b="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A1. Police action following contact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when compared </a:t>
            </a:r>
            <a:r>
              <a:rPr lang="en-GB" sz="1100" dirty="0">
                <a:latin typeface="Arial" panose="020B0604020202020204" pitchFamily="34" charset="0"/>
                <a:ea typeface="Times New Roman" panose="02020603050405020304" pitchFamily="18" charset="0"/>
                <a:cs typeface="Arial" panose="020B0604020202020204" pitchFamily="34" charset="0"/>
              </a:rPr>
              <a:t>to</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the quarter prior, with 16 additional complaints recorded.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H3</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Unprofessional attitude and disrespect </a:t>
            </a:r>
            <a:r>
              <a:rPr lang="en-GB" sz="1100" dirty="0">
                <a:latin typeface="Arial" panose="020B0604020202020204" pitchFamily="34" charset="0"/>
                <a:ea typeface="Times New Roman" panose="02020603050405020304" pitchFamily="18" charset="0"/>
                <a:cs typeface="Arial" panose="020B0604020202020204" pitchFamily="34" charset="0"/>
              </a:rPr>
              <a:t>has become the second most prevalent category, with eight additional complaints recorded when compared to the quarter prior. This displaces A4. General level of service.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A3</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Information is now the third most prevalent category, replacing </a:t>
            </a:r>
            <a:r>
              <a:rPr kumimoji="0" lang="en-GB" sz="1100" b="0" i="0" u="none" strike="noStrike" kern="1200" cap="none" spc="0" normalizeH="0" baseline="0" noProof="0" dirty="0" err="1">
                <a:ln>
                  <a:noFill/>
                </a:ln>
                <a:effectLst/>
                <a:uLnTx/>
                <a:uFillTx/>
                <a:latin typeface="Arial" panose="020B0604020202020204" pitchFamily="34" charset="0"/>
                <a:ea typeface="Times New Roman" panose="02020603050405020304" pitchFamily="18" charset="0"/>
                <a:cs typeface="Arial" panose="020B0604020202020204" pitchFamily="34" charset="0"/>
              </a:rPr>
              <a:t>H3</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Unprofessional attitude and disrespect. The number of recorded complaints has risen by 10</a:t>
            </a:r>
            <a:r>
              <a:rPr lang="en-GB" sz="1100" dirty="0">
                <a:latin typeface="Arial" panose="020B0604020202020204" pitchFamily="34" charset="0"/>
                <a:ea typeface="Times New Roman" panose="02020603050405020304" pitchFamily="18" charset="0"/>
                <a:cs typeface="Arial" panose="020B0604020202020204" pitchFamily="34" charset="0"/>
              </a:rPr>
              <a:t> when compared to the quarter prior.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algn="just">
              <a:defRPr/>
            </a:pPr>
            <a:r>
              <a:rPr lang="en-GB" sz="1100" dirty="0">
                <a:latin typeface="Arial" panose="020B0604020202020204" pitchFamily="34" charset="0"/>
                <a:ea typeface="Times New Roman" panose="02020603050405020304" pitchFamily="18" charset="0"/>
                <a:cs typeface="Arial" panose="020B0604020202020204" pitchFamily="34" charset="0"/>
              </a:rPr>
              <a:t>As noted during the commentary in the previous report, there had been a backlog of complaints which had impacted the timeliness of recording and initial contact. This was addressed in Q3 2024-25, with additional resources approved. The removal of part of this backlog has contributed to the increase in volume observed during this quarter.</a:t>
            </a:r>
            <a:endPar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Please note that multiple allegations can be recorded by one complainant.</a:t>
            </a:r>
          </a:p>
        </p:txBody>
      </p:sp>
      <p:graphicFrame>
        <p:nvGraphicFramePr>
          <p:cNvPr id="7" name="Table 6">
            <a:extLst>
              <a:ext uri="{FF2B5EF4-FFF2-40B4-BE49-F238E27FC236}">
                <a16:creationId xmlns:a16="http://schemas.microsoft.com/office/drawing/2014/main" id="{86788561-254C-50EA-A43A-10AA1C50BD4E}"/>
              </a:ext>
            </a:extLst>
          </p:cNvPr>
          <p:cNvGraphicFramePr>
            <a:graphicFrameLocks/>
          </p:cNvGraphicFramePr>
          <p:nvPr>
            <p:extLst>
              <p:ext uri="{D42A27DB-BD31-4B8C-83A1-F6EECF244321}">
                <p14:modId xmlns:p14="http://schemas.microsoft.com/office/powerpoint/2010/main" val="4046028499"/>
              </p:ext>
            </p:extLst>
          </p:nvPr>
        </p:nvGraphicFramePr>
        <p:xfrm>
          <a:off x="442269"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296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291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233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DEE616EB-3029-E95C-9FCE-B2E918F4FAB4}"/>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98327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4">
            <a:extLst>
              <a:ext uri="{FF2B5EF4-FFF2-40B4-BE49-F238E27FC236}">
                <a16:creationId xmlns:a16="http://schemas.microsoft.com/office/drawing/2014/main" id="{127C0032-CF4C-4686-7768-95E6912295AE}"/>
              </a:ext>
            </a:extLst>
          </p:cNvPr>
          <p:cNvSpPr txBox="1">
            <a:spLocks noChangeArrowheads="1"/>
          </p:cNvSpPr>
          <p:nvPr/>
        </p:nvSpPr>
        <p:spPr bwMode="auto">
          <a:xfrm>
            <a:off x="48195" y="438394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7" name="Picture 6">
            <a:extLst>
              <a:ext uri="{FF2B5EF4-FFF2-40B4-BE49-F238E27FC236}">
                <a16:creationId xmlns:a16="http://schemas.microsoft.com/office/drawing/2014/main" id="{1D861D51-A38D-0AE9-FF60-F546C7D0489E}"/>
              </a:ext>
            </a:extLst>
          </p:cNvPr>
          <p:cNvPicPr>
            <a:picLocks noChangeAspect="1"/>
          </p:cNvPicPr>
          <p:nvPr/>
        </p:nvPicPr>
        <p:blipFill>
          <a:blip r:embed="rId3"/>
          <a:stretch>
            <a:fillRect/>
          </a:stretch>
        </p:blipFill>
        <p:spPr>
          <a:xfrm>
            <a:off x="1771200" y="4518000"/>
            <a:ext cx="3029975" cy="1030313"/>
          </a:xfrm>
          <a:prstGeom prst="rect">
            <a:avLst/>
          </a:prstGeom>
        </p:spPr>
      </p:pic>
      <p:sp>
        <p:nvSpPr>
          <p:cNvPr id="26" name="TextBox 14">
            <a:extLst>
              <a:ext uri="{FF2B5EF4-FFF2-40B4-BE49-F238E27FC236}">
                <a16:creationId xmlns:a16="http://schemas.microsoft.com/office/drawing/2014/main" id="{34DD2AD0-865A-9BD6-DFC0-2F8F0EAE117C}"/>
              </a:ext>
            </a:extLst>
          </p:cNvPr>
          <p:cNvSpPr txBox="1">
            <a:spLocks noChangeArrowheads="1"/>
          </p:cNvSpPr>
          <p:nvPr/>
        </p:nvSpPr>
        <p:spPr bwMode="auto">
          <a:xfrm>
            <a:off x="46590" y="5623921"/>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6" name="Picture 5">
            <a:extLst>
              <a:ext uri="{FF2B5EF4-FFF2-40B4-BE49-F238E27FC236}">
                <a16:creationId xmlns:a16="http://schemas.microsoft.com/office/drawing/2014/main" id="{523B558C-4736-86C9-6222-5750493281A5}"/>
              </a:ext>
            </a:extLst>
          </p:cNvPr>
          <p:cNvPicPr>
            <a:picLocks noChangeAspect="1"/>
          </p:cNvPicPr>
          <p:nvPr/>
        </p:nvPicPr>
        <p:blipFill>
          <a:blip r:embed="rId4"/>
          <a:stretch>
            <a:fillRect/>
          </a:stretch>
        </p:blipFill>
        <p:spPr>
          <a:xfrm>
            <a:off x="1771200" y="5763600"/>
            <a:ext cx="3029975" cy="1030313"/>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50335" y="697823"/>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5" name="Picture 4">
            <a:extLst>
              <a:ext uri="{FF2B5EF4-FFF2-40B4-BE49-F238E27FC236}">
                <a16:creationId xmlns:a16="http://schemas.microsoft.com/office/drawing/2014/main" id="{66A8DAC2-34BC-2146-3FF9-F57CFA1491FE}"/>
              </a:ext>
            </a:extLst>
          </p:cNvPr>
          <p:cNvPicPr>
            <a:picLocks noChangeAspect="1"/>
          </p:cNvPicPr>
          <p:nvPr/>
        </p:nvPicPr>
        <p:blipFill>
          <a:blip r:embed="rId5"/>
          <a:stretch>
            <a:fillRect/>
          </a:stretch>
        </p:blipFill>
        <p:spPr>
          <a:xfrm>
            <a:off x="1771200" y="835200"/>
            <a:ext cx="3029975" cy="1030313"/>
          </a:xfrm>
          <a:prstGeom prst="rect">
            <a:avLst/>
          </a:prstGeom>
        </p:spPr>
      </p:pic>
      <p:sp>
        <p:nvSpPr>
          <p:cNvPr id="22" name="TextBox 14">
            <a:extLst>
              <a:ext uri="{FF2B5EF4-FFF2-40B4-BE49-F238E27FC236}">
                <a16:creationId xmlns:a16="http://schemas.microsoft.com/office/drawing/2014/main" id="{AA74F909-8FF1-6164-8C53-BC3465D5308D}"/>
              </a:ext>
            </a:extLst>
          </p:cNvPr>
          <p:cNvSpPr txBox="1">
            <a:spLocks noChangeArrowheads="1"/>
          </p:cNvSpPr>
          <p:nvPr/>
        </p:nvSpPr>
        <p:spPr bwMode="auto">
          <a:xfrm>
            <a:off x="48195" y="3153985"/>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3" name="Picture 2">
            <a:extLst>
              <a:ext uri="{FF2B5EF4-FFF2-40B4-BE49-F238E27FC236}">
                <a16:creationId xmlns:a16="http://schemas.microsoft.com/office/drawing/2014/main" id="{1FFFA0A1-146F-3706-BC65-95395BA2FB30}"/>
              </a:ext>
            </a:extLst>
          </p:cNvPr>
          <p:cNvPicPr>
            <a:picLocks noChangeAspect="1"/>
          </p:cNvPicPr>
          <p:nvPr/>
        </p:nvPicPr>
        <p:blipFill>
          <a:blip r:embed="rId6"/>
          <a:stretch>
            <a:fillRect/>
          </a:stretch>
        </p:blipFill>
        <p:spPr>
          <a:xfrm>
            <a:off x="1771200" y="3286800"/>
            <a:ext cx="3029975" cy="1030313"/>
          </a:xfrm>
          <a:prstGeom prst="rect">
            <a:avLst/>
          </a:prstGeom>
        </p:spPr>
      </p:pic>
      <p:sp>
        <p:nvSpPr>
          <p:cNvPr id="20" name="TextBox 14">
            <a:extLst>
              <a:ext uri="{FF2B5EF4-FFF2-40B4-BE49-F238E27FC236}">
                <a16:creationId xmlns:a16="http://schemas.microsoft.com/office/drawing/2014/main" id="{26671A87-54B1-2A9C-22AB-29D1FFD944B0}"/>
              </a:ext>
            </a:extLst>
          </p:cNvPr>
          <p:cNvSpPr txBox="1">
            <a:spLocks noChangeArrowheads="1"/>
          </p:cNvSpPr>
          <p:nvPr/>
        </p:nvSpPr>
        <p:spPr bwMode="auto">
          <a:xfrm>
            <a:off x="50335" y="192975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2" name="Picture 1">
            <a:extLst>
              <a:ext uri="{FF2B5EF4-FFF2-40B4-BE49-F238E27FC236}">
                <a16:creationId xmlns:a16="http://schemas.microsoft.com/office/drawing/2014/main" id="{8FCA1646-78E2-6400-9AAE-9FDF2E105619}"/>
              </a:ext>
            </a:extLst>
          </p:cNvPr>
          <p:cNvPicPr>
            <a:picLocks noChangeAspect="1"/>
          </p:cNvPicPr>
          <p:nvPr/>
        </p:nvPicPr>
        <p:blipFill>
          <a:blip r:embed="rId7"/>
          <a:stretch>
            <a:fillRect/>
          </a:stretch>
        </p:blipFill>
        <p:spPr>
          <a:xfrm>
            <a:off x="1771200" y="2062800"/>
            <a:ext cx="3029975" cy="1030313"/>
          </a:xfrm>
          <a:prstGeom prst="rect">
            <a:avLst/>
          </a:prstGeom>
        </p:spPr>
      </p:pic>
      <p:sp>
        <p:nvSpPr>
          <p:cNvPr id="25" name="TextBox 24">
            <a:extLst>
              <a:ext uri="{FF2B5EF4-FFF2-40B4-BE49-F238E27FC236}">
                <a16:creationId xmlns:a16="http://schemas.microsoft.com/office/drawing/2014/main" id="{FDD9744E-CBB6-172A-C90C-32FF93432AA7}"/>
              </a:ext>
            </a:extLst>
          </p:cNvPr>
          <p:cNvSpPr txBox="1"/>
          <p:nvPr/>
        </p:nvSpPr>
        <p:spPr>
          <a:xfrm>
            <a:off x="4876316" y="4384008"/>
            <a:ext cx="7281397" cy="1159292"/>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Drug trafficking and supply offence volume and outcome rates have been adversely affected by a significant increase in border force seizures at ports of packages bound for Gwent addresses. A regional task and finish group has been established to better understand and tackle this issue.</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There has been a continued roll out of an internal communications strategy regarding the awareness of Serious Organised Crime, County Lines, and drugs. This has resulted in a strong focus on publicising operational drug enforcement activity to positively influence public confidence.</a:t>
            </a:r>
          </a:p>
        </p:txBody>
      </p:sp>
      <p:sp>
        <p:nvSpPr>
          <p:cNvPr id="27" name="TextBox 26">
            <a:extLst>
              <a:ext uri="{FF2B5EF4-FFF2-40B4-BE49-F238E27FC236}">
                <a16:creationId xmlns:a16="http://schemas.microsoft.com/office/drawing/2014/main" id="{003315D1-EFFD-466E-68B4-C0DC86BCACA4}"/>
              </a:ext>
            </a:extLst>
          </p:cNvPr>
          <p:cNvSpPr txBox="1"/>
          <p:nvPr/>
        </p:nvSpPr>
        <p:spPr>
          <a:xfrm>
            <a:off x="4876315" y="5605370"/>
            <a:ext cx="7269095" cy="1184940"/>
          </a:xfrm>
          <a:prstGeom prst="rect">
            <a:avLst/>
          </a:prstGeom>
          <a:noFill/>
        </p:spPr>
        <p:txBody>
          <a:bodyPr wrap="square" lIns="91440" tIns="45720" rIns="91440" bIns="45720" rtlCol="0" anchor="t">
            <a:spAutoFit/>
          </a:bodyPr>
          <a:lstStyle/>
          <a:p>
            <a:pPr marL="171450" lvl="0" indent="-171450" algn="just">
              <a:spcBef>
                <a:spcPts val="50"/>
              </a:spcBef>
              <a:spcAft>
                <a:spcPts val="50"/>
              </a:spcAft>
              <a:buFont typeface="Arial" panose="020B0604020202020204" pitchFamily="34" charset="0"/>
              <a:buChar char="•"/>
            </a:pPr>
            <a:r>
              <a:rPr lang="en-GB" sz="1100" dirty="0">
                <a:latin typeface="Arial"/>
                <a:ea typeface="Times New Roman" panose="02020603050405020304" pitchFamily="18" charset="0"/>
                <a:cs typeface="Arial"/>
              </a:rPr>
              <a:t>C</a:t>
            </a:r>
            <a:r>
              <a:rPr lang="en-GB" sz="1100" dirty="0">
                <a:effectLst/>
                <a:latin typeface="Arial"/>
                <a:ea typeface="Times New Roman" panose="02020603050405020304" pitchFamily="18" charset="0"/>
                <a:cs typeface="Arial"/>
              </a:rPr>
              <a:t>yber-volunteers are being embedded to increase specialist knowledge and boost community engagement relating to cyber crime.</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The Digital Media Investigator role has been expanded, and they have been made more accessible. This has been implemented alongside the cyber volunteer programme.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effectLst/>
                <a:latin typeface="Arial"/>
                <a:ea typeface="Times New Roman" panose="02020603050405020304" pitchFamily="18" charset="0"/>
                <a:cs typeface="Arial"/>
              </a:rPr>
              <a:t>Cyber awareness training has been provided to </a:t>
            </a:r>
            <a:r>
              <a:rPr lang="en-GB" sz="1100" dirty="0">
                <a:latin typeface="Arial"/>
                <a:ea typeface="Times New Roman" panose="02020603050405020304" pitchFamily="18" charset="0"/>
                <a:cs typeface="Arial"/>
              </a:rPr>
              <a:t>an array of front front-line departments.</a:t>
            </a:r>
          </a:p>
          <a:p>
            <a:pPr marL="171450" indent="-171450">
              <a:spcBef>
                <a:spcPts val="50"/>
              </a:spcBef>
              <a:spcAft>
                <a:spcPts val="50"/>
              </a:spcAft>
              <a:buFont typeface="Arial" panose="020B0604020202020204" pitchFamily="34" charset="0"/>
              <a:buChar char="•"/>
            </a:pPr>
            <a:r>
              <a:rPr lang="en-GB" sz="1100" dirty="0">
                <a:latin typeface="Arial"/>
                <a:ea typeface="Calibri" panose="020F0502020204030204" pitchFamily="34" charset="0"/>
                <a:cs typeface="Arial"/>
              </a:rPr>
              <a:t>Gwent is fully engaged with the All Wales Forensic Alliance Programme.</a:t>
            </a:r>
            <a:endParaRPr lang="en-GB" sz="1100" dirty="0">
              <a:effectLst/>
              <a:latin typeface="Arial"/>
              <a:ea typeface="Calibri" panose="020F0502020204030204" pitchFamily="34" charset="0"/>
              <a:cs typeface="Arial"/>
            </a:endParaRPr>
          </a:p>
        </p:txBody>
      </p:sp>
      <p:sp>
        <p:nvSpPr>
          <p:cNvPr id="23" name="TextBox 22">
            <a:extLst>
              <a:ext uri="{FF2B5EF4-FFF2-40B4-BE49-F238E27FC236}">
                <a16:creationId xmlns:a16="http://schemas.microsoft.com/office/drawing/2014/main" id="{1A9811B5-35AE-09E7-1162-23A5C2AA5ADB}"/>
              </a:ext>
            </a:extLst>
          </p:cNvPr>
          <p:cNvSpPr txBox="1"/>
          <p:nvPr/>
        </p:nvSpPr>
        <p:spPr>
          <a:xfrm>
            <a:off x="4880588" y="3170921"/>
            <a:ext cx="7258402" cy="990015"/>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The new burglary app is being piloted in force and has undergone table-top testing in preparation for a full roll out. It is aimed at improving investigation quality.</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There is a daily Criminal Investigation Department resource for burglary response and review.  </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Focus has been placed on hard-to-reach groups considered adversely affected by robbery, such as homeless individuals living in Newport.</a:t>
            </a:r>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Beating Crime Plan</a:t>
            </a:r>
          </a:p>
        </p:txBody>
      </p:sp>
      <p:sp>
        <p:nvSpPr>
          <p:cNvPr id="19" name="TextBox 18">
            <a:extLst>
              <a:ext uri="{FF2B5EF4-FFF2-40B4-BE49-F238E27FC236}">
                <a16:creationId xmlns:a16="http://schemas.microsoft.com/office/drawing/2014/main" id="{281AC1DB-1557-5229-D49E-55E4372AE354}"/>
              </a:ext>
            </a:extLst>
          </p:cNvPr>
          <p:cNvSpPr txBox="1"/>
          <p:nvPr/>
        </p:nvSpPr>
        <p:spPr>
          <a:xfrm>
            <a:off x="4876316" y="708790"/>
            <a:ext cx="7262673" cy="990015"/>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homicide and Serious Violence Meeting is now focussing on intervention and prevention, bringing in problem solving hubs and integrating serious violence patrols along with Operation Lumley ASB patrols.</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Force has developed a knife crime performance pack as part of the violence portfolio, and whilst there have been no recent homicides in Gwent associated with knife crime, this is a national trend.</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recent discussion with the Serious Violence Duty has focussed on tackling youth violence.</a:t>
            </a:r>
            <a:endParaRPr lang="en-GB" sz="11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4D1F3B4-CB0F-5F5B-B6E1-E2C9E9BF58EF}"/>
              </a:ext>
            </a:extLst>
          </p:cNvPr>
          <p:cNvSpPr txBox="1"/>
          <p:nvPr/>
        </p:nvSpPr>
        <p:spPr>
          <a:xfrm>
            <a:off x="4876316" y="1937647"/>
            <a:ext cx="7315683"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Gwent Police utilises a problem-solving, partnership-based approach to preventing Serious Violence.</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force’s Most Serious Violence governance and delivery has been reviewed, and recent meetings have seen focussed discussions regarding youth violence and knife crime.</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Particular focus has been placed on night-time economy related violence and knife crime, with recent ‘knife sweeps’, partnerships, and amnesties receiving positive feedback from the public.</a:t>
            </a:r>
            <a:endParaRPr lang="en-GB" sz="1100" dirty="0">
              <a:latin typeface="Arial" panose="020B0604020202020204" pitchFamily="34" charset="0"/>
              <a:ea typeface="Calibri" panose="020F0502020204030204" pitchFamily="34" charset="0"/>
              <a:cs typeface="Arial" panose="020B0604020202020204" pitchFamily="34" charset="0"/>
            </a:endParaRP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A 12% increase in knives seized during stop and searches has been recorded, compared to the previous FYTD.</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9C64CD-F87B-68A1-D734-6366A54912EB}"/>
              </a:ext>
            </a:extLst>
          </p:cNvPr>
          <p:cNvSpPr txBox="1"/>
          <p:nvPr/>
        </p:nvSpPr>
        <p:spPr>
          <a:xfrm>
            <a:off x="154397" y="1116594"/>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Homicide</a:t>
            </a:r>
          </a:p>
        </p:txBody>
      </p:sp>
      <p:sp>
        <p:nvSpPr>
          <p:cNvPr id="29" name="TextBox 28">
            <a:extLst>
              <a:ext uri="{FF2B5EF4-FFF2-40B4-BE49-F238E27FC236}">
                <a16:creationId xmlns:a16="http://schemas.microsoft.com/office/drawing/2014/main" id="{484E5085-3087-8F01-7EC4-B6524B8782BD}"/>
              </a:ext>
            </a:extLst>
          </p:cNvPr>
          <p:cNvSpPr txBox="1"/>
          <p:nvPr/>
        </p:nvSpPr>
        <p:spPr>
          <a:xfrm>
            <a:off x="154397" y="2280713"/>
            <a:ext cx="1425600" cy="492443"/>
          </a:xfrm>
          <a:prstGeom prst="rect">
            <a:avLst/>
          </a:prstGeom>
          <a:noFill/>
          <a:ln>
            <a:noFill/>
          </a:ln>
        </p:spPr>
        <p:txBody>
          <a:bodyPr wrap="square" lIns="91440" tIns="45720" rIns="91440" bIns="45720" rtlCol="0" anchor="t">
            <a:spAutoFit/>
          </a:bodyPr>
          <a:lstStyle/>
          <a:p>
            <a:pPr algn="ctr"/>
            <a:r>
              <a:rPr lang="en-GB" sz="1300" b="1" dirty="0">
                <a:latin typeface="Arial"/>
                <a:cs typeface="Arial"/>
              </a:rPr>
              <a:t>Serious Violence</a:t>
            </a:r>
          </a:p>
        </p:txBody>
      </p:sp>
      <p:sp>
        <p:nvSpPr>
          <p:cNvPr id="30" name="TextBox 29">
            <a:extLst>
              <a:ext uri="{FF2B5EF4-FFF2-40B4-BE49-F238E27FC236}">
                <a16:creationId xmlns:a16="http://schemas.microsoft.com/office/drawing/2014/main" id="{CDD88C08-89E1-962F-CB5A-66AD6D0C5081}"/>
              </a:ext>
            </a:extLst>
          </p:cNvPr>
          <p:cNvSpPr txBox="1"/>
          <p:nvPr/>
        </p:nvSpPr>
        <p:spPr>
          <a:xfrm>
            <a:off x="151856" y="3495225"/>
            <a:ext cx="1424729"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Neighbourhood Crime</a:t>
            </a:r>
          </a:p>
        </p:txBody>
      </p:sp>
      <p:sp>
        <p:nvSpPr>
          <p:cNvPr id="31" name="TextBox 30">
            <a:extLst>
              <a:ext uri="{FF2B5EF4-FFF2-40B4-BE49-F238E27FC236}">
                <a16:creationId xmlns:a16="http://schemas.microsoft.com/office/drawing/2014/main" id="{0C0C3BF6-8CFB-F9D4-1796-AE732630844E}"/>
              </a:ext>
            </a:extLst>
          </p:cNvPr>
          <p:cNvSpPr txBox="1"/>
          <p:nvPr/>
        </p:nvSpPr>
        <p:spPr>
          <a:xfrm>
            <a:off x="151856" y="4730192"/>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Drug Trafficking</a:t>
            </a:r>
          </a:p>
        </p:txBody>
      </p:sp>
      <p:sp>
        <p:nvSpPr>
          <p:cNvPr id="14336" name="TextBox 14335">
            <a:extLst>
              <a:ext uri="{FF2B5EF4-FFF2-40B4-BE49-F238E27FC236}">
                <a16:creationId xmlns:a16="http://schemas.microsoft.com/office/drawing/2014/main" id="{AAA03320-886C-1D30-247E-934AD64DCF73}"/>
              </a:ext>
            </a:extLst>
          </p:cNvPr>
          <p:cNvSpPr txBox="1"/>
          <p:nvPr/>
        </p:nvSpPr>
        <p:spPr>
          <a:xfrm>
            <a:off x="154947" y="6070590"/>
            <a:ext cx="1425600" cy="292388"/>
          </a:xfrm>
          <a:prstGeom prst="rect">
            <a:avLst/>
          </a:prstGeom>
          <a:noFill/>
          <a:ln>
            <a:noFill/>
          </a:ln>
        </p:spPr>
        <p:txBody>
          <a:bodyPr wrap="square" lIns="91440" tIns="45720" rIns="91440" bIns="45720" rtlCol="0" anchor="t">
            <a:spAutoFit/>
          </a:bodyPr>
          <a:lstStyle/>
          <a:p>
            <a:pPr algn="ctr"/>
            <a:r>
              <a:rPr lang="en-GB" sz="1300" b="1" dirty="0">
                <a:latin typeface="Arial"/>
                <a:cs typeface="Arial"/>
              </a:rPr>
              <a:t>Cyber Crime</a:t>
            </a:r>
          </a:p>
        </p:txBody>
      </p:sp>
      <p:sp>
        <p:nvSpPr>
          <p:cNvPr id="14365" name="TextBox 14364">
            <a:extLst>
              <a:ext uri="{FF2B5EF4-FFF2-40B4-BE49-F238E27FC236}">
                <a16:creationId xmlns:a16="http://schemas.microsoft.com/office/drawing/2014/main" id="{3DF95A11-6B4E-BD8E-8A7A-5FAA244464D4}"/>
              </a:ext>
            </a:extLst>
          </p:cNvPr>
          <p:cNvSpPr txBox="1"/>
          <p:nvPr/>
        </p:nvSpPr>
        <p:spPr>
          <a:xfrm>
            <a:off x="1635726" y="4376102"/>
            <a:ext cx="3388138" cy="207749"/>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Drug Trafficking and Supply (Q1 2023-24 – Q3 2024-25)</a:t>
            </a:r>
            <a:endParaRPr lang="en-GB" sz="750" b="1" dirty="0">
              <a:latin typeface="Arial" panose="020B0604020202020204" pitchFamily="34" charset="0"/>
              <a:cs typeface="Arial" panose="020B0604020202020204" pitchFamily="34" charset="0"/>
            </a:endParaRPr>
          </a:p>
        </p:txBody>
      </p:sp>
      <p:sp>
        <p:nvSpPr>
          <p:cNvPr id="14362" name="TextBox 14361">
            <a:extLst>
              <a:ext uri="{FF2B5EF4-FFF2-40B4-BE49-F238E27FC236}">
                <a16:creationId xmlns:a16="http://schemas.microsoft.com/office/drawing/2014/main" id="{C2A35BFD-0CDE-3FE2-5B6B-C97CC9AAA500}"/>
              </a:ext>
            </a:extLst>
          </p:cNvPr>
          <p:cNvSpPr txBox="1"/>
          <p:nvPr/>
        </p:nvSpPr>
        <p:spPr>
          <a:xfrm>
            <a:off x="1634400" y="3160716"/>
            <a:ext cx="3387600" cy="207749"/>
          </a:xfrm>
          <a:prstGeom prst="rect">
            <a:avLst/>
          </a:prstGeom>
          <a:noFill/>
        </p:spPr>
        <p:txBody>
          <a:bodyPr wrap="square" rtlCol="0">
            <a:spAutoFit/>
          </a:bodyPr>
          <a:lstStyle/>
          <a:p>
            <a:pPr algn="ctr"/>
            <a:r>
              <a:rPr lang="en-GB" sz="750" b="1" dirty="0">
                <a:latin typeface="Arial" panose="020B0604020202020204" pitchFamily="34" charset="0"/>
                <a:cs typeface="Arial" panose="020B0604020202020204" pitchFamily="34" charset="0"/>
              </a:rPr>
              <a:t>Crime Trend - Neighbourhood Crime (Q1 2023-24 – Q3 2024-25)</a:t>
            </a:r>
          </a:p>
        </p:txBody>
      </p:sp>
      <p:sp>
        <p:nvSpPr>
          <p:cNvPr id="14355" name="TextBox 14354">
            <a:extLst>
              <a:ext uri="{FF2B5EF4-FFF2-40B4-BE49-F238E27FC236}">
                <a16:creationId xmlns:a16="http://schemas.microsoft.com/office/drawing/2014/main" id="{46153AFD-20B8-5495-ABF8-63815F351C24}"/>
              </a:ext>
            </a:extLst>
          </p:cNvPr>
          <p:cNvSpPr txBox="1"/>
          <p:nvPr/>
        </p:nvSpPr>
        <p:spPr>
          <a:xfrm>
            <a:off x="1634400" y="1932065"/>
            <a:ext cx="3387600" cy="207749"/>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Serious Violence (Q1 2023-24 – Q3 2024-25)</a:t>
            </a:r>
            <a:endParaRPr lang="en-GB" sz="750" b="1" dirty="0">
              <a:latin typeface="Arial" panose="020B0604020202020204" pitchFamily="34" charset="0"/>
              <a:cs typeface="Arial" panose="020B0604020202020204" pitchFamily="34" charset="0"/>
            </a:endParaRPr>
          </a:p>
        </p:txBody>
      </p:sp>
      <p:sp>
        <p:nvSpPr>
          <p:cNvPr id="14369" name="TextBox 14368">
            <a:extLst>
              <a:ext uri="{FF2B5EF4-FFF2-40B4-BE49-F238E27FC236}">
                <a16:creationId xmlns:a16="http://schemas.microsoft.com/office/drawing/2014/main" id="{2B21B028-1262-374B-3ED1-F9761BA1F644}"/>
              </a:ext>
            </a:extLst>
          </p:cNvPr>
          <p:cNvSpPr txBox="1"/>
          <p:nvPr/>
        </p:nvSpPr>
        <p:spPr>
          <a:xfrm>
            <a:off x="1634400" y="5615468"/>
            <a:ext cx="3387600" cy="323165"/>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Action Fraud Occurrences Assigned a </a:t>
            </a:r>
            <a:r>
              <a:rPr lang="en-GB" sz="750" b="1" dirty="0">
                <a:latin typeface="Arial" panose="020B0604020202020204" pitchFamily="34" charset="0"/>
                <a:cs typeface="Arial" panose="020B0604020202020204" pitchFamily="34" charset="0"/>
              </a:rPr>
              <a:t>Cyber-Enabled</a:t>
            </a:r>
            <a:r>
              <a:rPr lang="fr-FR" sz="750" b="1" dirty="0">
                <a:latin typeface="Arial" panose="020B0604020202020204" pitchFamily="34" charset="0"/>
                <a:cs typeface="Arial" panose="020B0604020202020204" pitchFamily="34" charset="0"/>
              </a:rPr>
              <a:t> Local Qualifier (Q1 2023-24 – Q3 2024-25)</a:t>
            </a:r>
            <a:endParaRPr lang="en-GB" sz="750" b="1" dirty="0">
              <a:latin typeface="Arial" panose="020B0604020202020204" pitchFamily="34" charset="0"/>
              <a:cs typeface="Arial" panose="020B0604020202020204" pitchFamily="34" charset="0"/>
            </a:endParaRPr>
          </a:p>
        </p:txBody>
      </p:sp>
      <p:sp>
        <p:nvSpPr>
          <p:cNvPr id="14358" name="TextBox 14357">
            <a:extLst>
              <a:ext uri="{FF2B5EF4-FFF2-40B4-BE49-F238E27FC236}">
                <a16:creationId xmlns:a16="http://schemas.microsoft.com/office/drawing/2014/main" id="{7BD8CDE6-90BB-9A7E-9FB6-4B6AA750C3B1}"/>
              </a:ext>
            </a:extLst>
          </p:cNvPr>
          <p:cNvSpPr txBox="1"/>
          <p:nvPr/>
        </p:nvSpPr>
        <p:spPr>
          <a:xfrm>
            <a:off x="1696248" y="702000"/>
            <a:ext cx="3387600" cy="215444"/>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Homicide (Q1 2023-24 – Q3 2024-25</a:t>
            </a:r>
            <a:r>
              <a:rPr lang="fr-FR" sz="700" b="1" dirty="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70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77600" y="772987"/>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rgbClr val="4472C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2. PSD Schedule 3 and Non-Schedule 3 Complaint Cases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22000"/>
            <a:ext cx="11970000" cy="195592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dirty="0">
                <a:ln>
                  <a:noFill/>
                </a:ln>
                <a:effectLst/>
                <a:uLnTx/>
                <a:uFillTx/>
                <a:latin typeface="Arial" panose="020B0604020202020204" pitchFamily="34" charset="0"/>
                <a:cs typeface="Arial" panose="020B0604020202020204" pitchFamily="34" charset="0"/>
              </a:rPr>
              <a:t>Overview</a:t>
            </a:r>
            <a:endParaRPr lang="en-GB" sz="1300" b="1" i="1"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Schedule 3 relates to complaints dealt with under the Police Reform Act 2002, whereby the complainant can request a review if they are not satisfied.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Non-Schedule 3 allows complaints to be dealt with outside of the Police Reform Act 2002, previously regarded as ‘dissatisfaction’.  </a:t>
            </a:r>
            <a:endParaRPr kumimoji="0" lang="en-GB" sz="105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 significant increase of 94.7% has been recorded for Schedule 3 cases during Q3 2024-25 when compared to the quarter prior, with 18 additional complaints recorded for a total of 37. This disrupts the downward trend observed for this metric following Q2 2023-24. A</a:t>
            </a:r>
            <a:r>
              <a:rPr lang="en-GB" sz="1100" dirty="0">
                <a:latin typeface="Arial" panose="020B0604020202020204" pitchFamily="34" charset="0"/>
                <a:ea typeface="Calibri" panose="020F0502020204030204" pitchFamily="34" charset="0"/>
                <a:cs typeface="Arial" panose="020B0604020202020204" pitchFamily="34" charset="0"/>
              </a:rPr>
              <a:t> similarly </a:t>
            </a: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prominent increase of 77.9% can be observed for Non-Schedule 3 cases, </a:t>
            </a:r>
            <a:r>
              <a:rPr lang="en-GB" sz="1100" dirty="0">
                <a:latin typeface="Arial" panose="020B0604020202020204" pitchFamily="34" charset="0"/>
                <a:ea typeface="Calibri" panose="020F0502020204030204" pitchFamily="34" charset="0"/>
                <a:cs typeface="Arial" panose="020B0604020202020204" pitchFamily="34" charset="0"/>
              </a:rPr>
              <a:t>with 67 additional complaints recorded</a:t>
            </a: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for a total of 153. Please see the previous slide for commentary and explanation.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At the time that the data was extracted there were 34 live Schedule 3 complaint cases and </a:t>
            </a:r>
            <a:r>
              <a:rPr lang="en-GB" sz="1100" dirty="0">
                <a:latin typeface="Arial" panose="020B0604020202020204" pitchFamily="34" charset="0"/>
                <a:ea typeface="Calibri" panose="020F0502020204030204" pitchFamily="34" charset="0"/>
                <a:cs typeface="Arial" panose="020B0604020202020204" pitchFamily="34" charset="0"/>
              </a:rPr>
              <a:t>four </a:t>
            </a:r>
            <a:r>
              <a:rPr lang="en-GB" sz="1100" dirty="0">
                <a:effectLst/>
                <a:latin typeface="Arial" panose="020B0604020202020204" pitchFamily="34" charset="0"/>
                <a:ea typeface="Calibri" panose="020F0502020204030204" pitchFamily="34" charset="0"/>
                <a:cs typeface="Arial" panose="020B0604020202020204" pitchFamily="34" charset="0"/>
              </a:rPr>
              <a:t>live Non-</a:t>
            </a:r>
            <a:r>
              <a:rPr lang="en-GB" sz="1100" dirty="0">
                <a:latin typeface="Arial" panose="020B0604020202020204" pitchFamily="34" charset="0"/>
                <a:ea typeface="Calibri" panose="020F0502020204030204" pitchFamily="34" charset="0"/>
                <a:cs typeface="Arial" panose="020B0604020202020204" pitchFamily="34" charset="0"/>
              </a:rPr>
              <a:t>Sc</a:t>
            </a:r>
            <a:r>
              <a:rPr lang="en-GB" sz="1100" dirty="0">
                <a:effectLst/>
                <a:latin typeface="Arial" panose="020B0604020202020204" pitchFamily="34" charset="0"/>
                <a:ea typeface="Calibri" panose="020F0502020204030204" pitchFamily="34" charset="0"/>
                <a:cs typeface="Arial" panose="020B0604020202020204" pitchFamily="34" charset="0"/>
              </a:rPr>
              <a:t>hedule 3 complaint cases. This is compared to the 52 live Schedule 3 complaint cases and four live Non-Schedule 3 complaint cases recorded in the previous report.</a:t>
            </a:r>
          </a:p>
          <a:p>
            <a:pPr algn="just">
              <a:spcBef>
                <a:spcPts val="0"/>
              </a:spcBef>
              <a:buNone/>
            </a:pPr>
            <a:endParaRPr lang="en-GB" sz="600" dirty="0">
              <a:latin typeface="Arial" panose="020B0604020202020204" pitchFamily="34" charset="0"/>
              <a:cs typeface="Arial" panose="020B0604020202020204" pitchFamily="34" charset="0"/>
            </a:endParaRPr>
          </a:p>
          <a:p>
            <a:pPr algn="just">
              <a:spcBef>
                <a:spcPts val="0"/>
              </a:spcBef>
              <a:buNone/>
            </a:pPr>
            <a:r>
              <a:rPr lang="en-GB" sz="1100" i="1" dirty="0">
                <a:latin typeface="Arial" panose="020B0604020202020204" pitchFamily="34" charset="0"/>
                <a:cs typeface="Arial" panose="020B0604020202020204" pitchFamily="34" charset="0"/>
              </a:rPr>
              <a:t>Figures will contain cases with multiple allegations.</a:t>
            </a:r>
          </a:p>
        </p:txBody>
      </p:sp>
      <p:graphicFrame>
        <p:nvGraphicFramePr>
          <p:cNvPr id="3" name="Table 2">
            <a:extLst>
              <a:ext uri="{FF2B5EF4-FFF2-40B4-BE49-F238E27FC236}">
                <a16:creationId xmlns:a16="http://schemas.microsoft.com/office/drawing/2014/main" id="{8110313F-EEAC-3AF4-F3BE-C67E9BB41907}"/>
              </a:ext>
            </a:extLst>
          </p:cNvPr>
          <p:cNvGraphicFramePr>
            <a:graphicFrameLocks/>
          </p:cNvGraphicFramePr>
          <p:nvPr>
            <p:extLst>
              <p:ext uri="{D42A27DB-BD31-4B8C-83A1-F6EECF244321}">
                <p14:modId xmlns:p14="http://schemas.microsoft.com/office/powerpoint/2010/main" val="4281293151"/>
              </p:ext>
            </p:extLst>
          </p:nvPr>
        </p:nvGraphicFramePr>
        <p:xfrm>
          <a:off x="442269"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D01EEE6D-791B-3B16-F0FD-B8D90E7DCECA}"/>
              </a:ext>
            </a:extLst>
          </p:cNvPr>
          <p:cNvGraphicFramePr>
            <a:graphicFrameLocks/>
          </p:cNvGraphicFramePr>
          <p:nvPr>
            <p:extLst>
              <p:ext uri="{D42A27DB-BD31-4B8C-83A1-F6EECF244321}">
                <p14:modId xmlns:p14="http://schemas.microsoft.com/office/powerpoint/2010/main" val="4135227461"/>
              </p:ext>
            </p:extLst>
          </p:nvPr>
        </p:nvGraphicFramePr>
        <p:xfrm>
          <a:off x="6500352"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b"/>
                      <a:r>
                        <a:rPr lang="en-GB" sz="800" b="1" i="0" u="none" strike="noStrike" dirty="0">
                          <a:solidFill>
                            <a:srgbClr val="000000"/>
                          </a:solidFill>
                          <a:effectLst/>
                          <a:latin typeface="Arial" panose="020B0604020202020204" pitchFamily="34" charset="0"/>
                        </a:rPr>
                        <a:t>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rPr>
                        <a:t>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rPr>
                        <a:t>125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131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260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rPr>
                        <a:t>149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124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155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6" name="Picture 5">
            <a:extLst>
              <a:ext uri="{FF2B5EF4-FFF2-40B4-BE49-F238E27FC236}">
                <a16:creationId xmlns:a16="http://schemas.microsoft.com/office/drawing/2014/main" id="{4BB07F86-3AE4-6252-65C9-72CFC1B2018C}"/>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7" name="Picture 6">
            <a:extLst>
              <a:ext uri="{FF2B5EF4-FFF2-40B4-BE49-F238E27FC236}">
                <a16:creationId xmlns:a16="http://schemas.microsoft.com/office/drawing/2014/main" id="{B9543395-7B7E-A745-349A-5878E1D8955B}"/>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3966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b="0">
                <a:latin typeface="Arial" panose="020B0604020202020204" pitchFamily="34" charset="0"/>
                <a:cs typeface="Arial" panose="020B0604020202020204" pitchFamily="34" charset="0"/>
              </a:rPr>
              <a:t>3. PSD Misconduct Cases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600" y="773364"/>
            <a:ext cx="5911200" cy="1323439"/>
          </a:xfrm>
          <a:prstGeom prst="rect">
            <a:avLst/>
          </a:prstGeom>
          <a:noFill/>
          <a:ln w="15875">
            <a:solidFill>
              <a:schemeClr val="accent1"/>
            </a:solidFill>
          </a:ln>
        </p:spPr>
        <p:txBody>
          <a:bodyPr wrap="square" rtlCol="0">
            <a:spAutoFit/>
          </a:bodyPr>
          <a:lstStyle/>
          <a:p>
            <a:pPr algn="just"/>
            <a:r>
              <a:rPr lang="en-GB" sz="1300" b="1" i="1" dirty="0">
                <a:latin typeface="Arial" panose="020B0604020202020204" pitchFamily="34" charset="0"/>
                <a:cs typeface="Arial" panose="020B0604020202020204" pitchFamily="34" charset="0"/>
              </a:rPr>
              <a:t>Overview</a:t>
            </a:r>
          </a:p>
          <a:p>
            <a:pPr algn="just"/>
            <a:endParaRPr lang="en-GB" sz="600" b="1" i="1" dirty="0">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number of </a:t>
            </a:r>
            <a:r>
              <a:rPr lang="en-GB" sz="1100" dirty="0">
                <a:latin typeface="Arial" panose="020B0604020202020204" pitchFamily="34" charset="0"/>
                <a:ea typeface="Times New Roman" panose="02020603050405020304" pitchFamily="18" charset="0"/>
                <a:cs typeface="Arial" panose="020B0604020202020204" pitchFamily="34" charset="0"/>
              </a:rPr>
              <a:t>misconduct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cases has risen by</a:t>
            </a:r>
            <a:r>
              <a:rPr kumimoji="0" lang="en-GB" sz="11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37.5% during Q3 2024-25 when compared to the quarter prior, with six additional cases recorded for a total of 22. </a:t>
            </a:r>
          </a:p>
          <a:p>
            <a:pPr algn="just">
              <a:defRPr/>
            </a:pPr>
            <a:endParaRPr lang="en-GB" sz="600" dirty="0">
              <a:latin typeface="Arial" panose="020B0604020202020204" pitchFamily="34" charset="0"/>
              <a:ea typeface="Times New Roman" panose="02020603050405020304" pitchFamily="18" charset="0"/>
              <a:cs typeface="Arial" panose="020B0604020202020204" pitchFamily="34" charset="0"/>
            </a:endParaRPr>
          </a:p>
          <a:p>
            <a:pPr algn="just">
              <a:defRPr/>
            </a:pPr>
            <a:r>
              <a:rPr lang="en-GB" sz="1100" noProof="0" dirty="0">
                <a:latin typeface="Arial" panose="020B0604020202020204" pitchFamily="34" charset="0"/>
                <a:ea typeface="Times New Roman" panose="02020603050405020304" pitchFamily="18" charset="0"/>
                <a:cs typeface="Arial" panose="020B0604020202020204" pitchFamily="34" charset="0"/>
              </a:rPr>
              <a:t>This increase represents a return to the levels recorded during 2023-24, following the decline observed during the first two quarters of 2024-25. Nevertheless, a reduction in overall misconduct </a:t>
            </a:r>
            <a:r>
              <a:rPr lang="en-GB" sz="1100" dirty="0">
                <a:latin typeface="Arial" panose="020B0604020202020204" pitchFamily="34" charset="0"/>
                <a:ea typeface="Times New Roman" panose="02020603050405020304" pitchFamily="18" charset="0"/>
                <a:cs typeface="Arial" panose="020B0604020202020204" pitchFamily="34" charset="0"/>
              </a:rPr>
              <a:t>cases</a:t>
            </a:r>
            <a:r>
              <a:rPr lang="en-GB" sz="1100" noProof="0" dirty="0">
                <a:latin typeface="Arial" panose="020B0604020202020204" pitchFamily="34" charset="0"/>
                <a:ea typeface="Times New Roman" panose="02020603050405020304" pitchFamily="18" charset="0"/>
                <a:cs typeface="Arial" panose="020B0604020202020204" pitchFamily="34" charset="0"/>
              </a:rPr>
              <a:t> is forecast when </a:t>
            </a:r>
            <a:r>
              <a:rPr lang="en-GB" sz="1100" noProof="0">
                <a:latin typeface="Arial" panose="020B0604020202020204" pitchFamily="34" charset="0"/>
                <a:ea typeface="Times New Roman" panose="02020603050405020304" pitchFamily="18" charset="0"/>
                <a:cs typeface="Arial" panose="020B0604020202020204" pitchFamily="34" charset="0"/>
              </a:rPr>
              <a:t>comparing the </a:t>
            </a:r>
            <a:r>
              <a:rPr lang="en-GB" sz="1100">
                <a:latin typeface="Arial" panose="020B0604020202020204" pitchFamily="34" charset="0"/>
                <a:ea typeface="Times New Roman" panose="02020603050405020304" pitchFamily="18" charset="0"/>
                <a:cs typeface="Arial" panose="020B0604020202020204" pitchFamily="34" charset="0"/>
              </a:rPr>
              <a:t>two </a:t>
            </a:r>
            <a:r>
              <a:rPr lang="en-GB" sz="1100" dirty="0">
                <a:latin typeface="Arial" panose="020B0604020202020204" pitchFamily="34" charset="0"/>
                <a:ea typeface="Times New Roman" panose="02020603050405020304" pitchFamily="18" charset="0"/>
                <a:cs typeface="Arial" panose="020B0604020202020204" pitchFamily="34" charset="0"/>
              </a:rPr>
              <a:t>financial years.</a:t>
            </a:r>
            <a:endParaRPr lang="en-GB" sz="1100" noProof="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04D518F3-43BC-8A85-C0EB-5E752FDFF353}"/>
              </a:ext>
            </a:extLst>
          </p:cNvPr>
          <p:cNvSpPr txBox="1"/>
          <p:nvPr/>
        </p:nvSpPr>
        <p:spPr>
          <a:xfrm>
            <a:off x="122400" y="4123095"/>
            <a:ext cx="11966400" cy="1573701"/>
          </a:xfrm>
          <a:prstGeom prst="rect">
            <a:avLst/>
          </a:prstGeom>
          <a:noFill/>
          <a:ln w="15875">
            <a:solidFill>
              <a:schemeClr val="accent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dirty="0">
                <a:ln>
                  <a:noFill/>
                </a:ln>
                <a:effectLst/>
                <a:uLnTx/>
                <a:uFillTx/>
                <a:latin typeface="Arial" panose="020B0604020202020204" pitchFamily="34" charset="0"/>
                <a:cs typeface="Arial" panose="020B0604020202020204" pitchFamily="34" charset="0"/>
              </a:rPr>
              <a:t>Q3 2024-25 Misconduct Outcomes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a:lnSpc>
                <a:spcPct val="107000"/>
              </a:lnSpc>
            </a:pPr>
            <a:r>
              <a:rPr lang="en-GB" sz="1100" dirty="0">
                <a:effectLst/>
                <a:latin typeface="Arial" panose="020B0604020202020204" pitchFamily="34" charset="0"/>
                <a:ea typeface="Calibri" panose="020F0502020204030204" pitchFamily="34" charset="0"/>
                <a:cs typeface="Arial" panose="020B0604020202020204" pitchFamily="34" charset="0"/>
              </a:rPr>
              <a:t>One Gross Misconduct Hearing was held. The </a:t>
            </a:r>
            <a:r>
              <a:rPr lang="en-GB" sz="1100" dirty="0">
                <a:latin typeface="Arial" panose="020B0604020202020204" pitchFamily="34" charset="0"/>
                <a:ea typeface="Calibri" panose="020F0502020204030204" pitchFamily="34" charset="0"/>
                <a:cs typeface="Arial" panose="020B0604020202020204" pitchFamily="34" charset="0"/>
              </a:rPr>
              <a:t>o</a:t>
            </a:r>
            <a:r>
              <a:rPr lang="en-GB" sz="1100" dirty="0">
                <a:effectLst/>
                <a:latin typeface="Arial" panose="020B0604020202020204" pitchFamily="34" charset="0"/>
                <a:ea typeface="Calibri" panose="020F0502020204030204" pitchFamily="34" charset="0"/>
                <a:cs typeface="Arial" panose="020B0604020202020204" pitchFamily="34" charset="0"/>
              </a:rPr>
              <a:t>fficer would have been dismissed had they not resigned. The f</a:t>
            </a:r>
            <a:r>
              <a:rPr lang="en-GB" sz="1100" dirty="0">
                <a:latin typeface="Arial" panose="020B0604020202020204" pitchFamily="34" charset="0"/>
                <a:ea typeface="Calibri" panose="020F0502020204030204" pitchFamily="34" charset="0"/>
                <a:cs typeface="Arial" panose="020B0604020202020204" pitchFamily="34" charset="0"/>
              </a:rPr>
              <a:t>ormer officer was placed on the Police Barred List.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en-GB" sz="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sz="1100" dirty="0">
                <a:latin typeface="Arial" panose="020B0604020202020204" pitchFamily="34" charset="0"/>
                <a:ea typeface="Calibri" panose="020F0502020204030204" pitchFamily="34" charset="0"/>
                <a:cs typeface="Arial" panose="020B0604020202020204" pitchFamily="34" charset="0"/>
              </a:rPr>
              <a:t>T</a:t>
            </a:r>
            <a:r>
              <a:rPr lang="en-GB" sz="1100" dirty="0">
                <a:effectLst/>
                <a:latin typeface="Arial" panose="020B0604020202020204" pitchFamily="34" charset="0"/>
                <a:ea typeface="Calibri" panose="020F0502020204030204" pitchFamily="34" charset="0"/>
                <a:cs typeface="Arial" panose="020B0604020202020204" pitchFamily="34" charset="0"/>
              </a:rPr>
              <a:t>hree Accelerated Gross Misconduct Hearings were held. One </a:t>
            </a:r>
            <a:r>
              <a:rPr lang="en-GB" sz="1100" dirty="0">
                <a:latin typeface="Arial" panose="020B0604020202020204" pitchFamily="34" charset="0"/>
                <a:ea typeface="Calibri" panose="020F0502020204030204" pitchFamily="34" charset="0"/>
                <a:cs typeface="Arial" panose="020B0604020202020204" pitchFamily="34" charset="0"/>
              </a:rPr>
              <a:t>o</a:t>
            </a:r>
            <a:r>
              <a:rPr lang="en-GB" sz="1100" dirty="0">
                <a:effectLst/>
                <a:latin typeface="Arial" panose="020B0604020202020204" pitchFamily="34" charset="0"/>
                <a:ea typeface="Calibri" panose="020F0502020204030204" pitchFamily="34" charset="0"/>
                <a:cs typeface="Arial" panose="020B0604020202020204" pitchFamily="34" charset="0"/>
              </a:rPr>
              <a:t>fficer was dismissed, and two </a:t>
            </a:r>
            <a:r>
              <a:rPr lang="en-GB" sz="1100" dirty="0">
                <a:latin typeface="Arial" panose="020B0604020202020204" pitchFamily="34" charset="0"/>
                <a:ea typeface="Calibri" panose="020F0502020204030204" pitchFamily="34" charset="0"/>
                <a:cs typeface="Arial" panose="020B0604020202020204" pitchFamily="34" charset="0"/>
              </a:rPr>
              <a:t>o</a:t>
            </a:r>
            <a:r>
              <a:rPr lang="en-GB" sz="1100" dirty="0">
                <a:effectLst/>
                <a:latin typeface="Arial" panose="020B0604020202020204" pitchFamily="34" charset="0"/>
                <a:ea typeface="Calibri" panose="020F0502020204030204" pitchFamily="34" charset="0"/>
                <a:cs typeface="Arial" panose="020B0604020202020204" pitchFamily="34" charset="0"/>
              </a:rPr>
              <a:t>fficers would have been dismissed had they not resigned. All former officers were placed on the Police Barred List. </a:t>
            </a:r>
            <a:endParaRPr lang="en-GB" sz="1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en-GB" sz="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sz="1100" dirty="0">
                <a:solidFill>
                  <a:prstClr val="black"/>
                </a:solidFill>
                <a:latin typeface="Arial" panose="020B0604020202020204" pitchFamily="34" charset="0"/>
                <a:ea typeface="Calibri" panose="020F0502020204030204" pitchFamily="34" charset="0"/>
                <a:cs typeface="Arial" panose="020B0604020202020204" pitchFamily="34" charset="0"/>
              </a:rPr>
              <a:t>Three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Misconduct </a:t>
            </a:r>
            <a:r>
              <a:rPr lang="en-GB" sz="1100" dirty="0">
                <a:latin typeface="Arial" panose="020B0604020202020204" pitchFamily="34" charset="0"/>
                <a:ea typeface="Calibri" panose="020F0502020204030204" pitchFamily="34" charset="0"/>
                <a:cs typeface="Arial" panose="020B0604020202020204" pitchFamily="34" charset="0"/>
              </a:rPr>
              <a:t>Meetings were held, resulting in three written warnings being issued.</a:t>
            </a:r>
          </a:p>
          <a:p>
            <a:pPr algn="just">
              <a:lnSpc>
                <a:spcPct val="107000"/>
              </a:lnSpc>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en-GB" sz="1100" dirty="0">
                <a:latin typeface="Arial" panose="020B0604020202020204" pitchFamily="34" charset="0"/>
                <a:ea typeface="Calibri" panose="020F0502020204030204" pitchFamily="34" charset="0"/>
                <a:cs typeface="Arial" panose="020B0604020202020204" pitchFamily="34" charset="0"/>
              </a:rPr>
              <a:t>Two Police S</a:t>
            </a:r>
            <a:r>
              <a:rPr lang="en-GB" sz="1100" dirty="0">
                <a:effectLst/>
                <a:latin typeface="Arial" panose="020B0604020202020204" pitchFamily="34" charset="0"/>
                <a:ea typeface="Calibri" panose="020F0502020204030204" pitchFamily="34" charset="0"/>
                <a:cs typeface="Arial" panose="020B0604020202020204" pitchFamily="34" charset="0"/>
              </a:rPr>
              <a:t>taff </a:t>
            </a:r>
            <a:r>
              <a:rPr lang="en-GB" sz="1100" dirty="0">
                <a:latin typeface="Arial" panose="020B0604020202020204" pitchFamily="34" charset="0"/>
                <a:ea typeface="Calibri" panose="020F0502020204030204" pitchFamily="34" charset="0"/>
                <a:cs typeface="Arial" panose="020B0604020202020204" pitchFamily="34" charset="0"/>
              </a:rPr>
              <a:t>D</a:t>
            </a:r>
            <a:r>
              <a:rPr lang="en-GB" sz="1100" dirty="0">
                <a:effectLst/>
                <a:latin typeface="Arial" panose="020B0604020202020204" pitchFamily="34" charset="0"/>
                <a:ea typeface="Calibri" panose="020F0502020204030204" pitchFamily="34" charset="0"/>
                <a:cs typeface="Arial" panose="020B0604020202020204" pitchFamily="34" charset="0"/>
              </a:rPr>
              <a:t>isciplinary Hearings</a:t>
            </a:r>
            <a:r>
              <a:rPr lang="en-GB" sz="1100" dirty="0">
                <a:latin typeface="Arial" panose="020B0604020202020204" pitchFamily="34" charset="0"/>
                <a:ea typeface="Calibri" panose="020F0502020204030204" pitchFamily="34" charset="0"/>
                <a:cs typeface="Arial" panose="020B0604020202020204" pitchFamily="34" charset="0"/>
              </a:rPr>
              <a:t> were held, resulting in one individual being dismissed, and another being issued with a final written warning.</a:t>
            </a:r>
          </a:p>
        </p:txBody>
      </p:sp>
      <p:graphicFrame>
        <p:nvGraphicFramePr>
          <p:cNvPr id="2" name="Table 1">
            <a:extLst>
              <a:ext uri="{FF2B5EF4-FFF2-40B4-BE49-F238E27FC236}">
                <a16:creationId xmlns:a16="http://schemas.microsoft.com/office/drawing/2014/main" id="{8C723E04-A21C-0B97-00B3-C1640F031A42}"/>
              </a:ext>
            </a:extLst>
          </p:cNvPr>
          <p:cNvGraphicFramePr>
            <a:graphicFrameLocks/>
          </p:cNvGraphicFramePr>
          <p:nvPr>
            <p:extLst>
              <p:ext uri="{D42A27DB-BD31-4B8C-83A1-F6EECF244321}">
                <p14:modId xmlns:p14="http://schemas.microsoft.com/office/powerpoint/2010/main" val="2052002933"/>
              </p:ext>
            </p:extLst>
          </p:nvPr>
        </p:nvGraphicFramePr>
        <p:xfrm>
          <a:off x="442269"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dirty="0">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79DAEA31-07DC-DEE4-C4C6-D00CA6EDE7B5}"/>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3651804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77600" y="774094"/>
            <a:ext cx="5911200" cy="603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6" name="TextBox 14335">
            <a:extLst>
              <a:ext uri="{FF2B5EF4-FFF2-40B4-BE49-F238E27FC236}">
                <a16:creationId xmlns:a16="http://schemas.microsoft.com/office/drawing/2014/main" id="{A23FD05B-8380-FA95-614C-9B3299E0E3AC}"/>
              </a:ext>
            </a:extLst>
          </p:cNvPr>
          <p:cNvSpPr txBox="1"/>
          <p:nvPr/>
        </p:nvSpPr>
        <p:spPr>
          <a:xfrm>
            <a:off x="117960" y="5254366"/>
            <a:ext cx="5910048" cy="1000274"/>
          </a:xfrm>
          <a:prstGeom prst="rect">
            <a:avLst/>
          </a:prstGeom>
          <a:noFill/>
          <a:ln w="15875">
            <a:solidFill>
              <a:schemeClr val="accent1"/>
            </a:solidFill>
          </a:ln>
        </p:spPr>
        <p:txBody>
          <a:bodyPr wrap="square" rtlCol="0">
            <a:spAutoFit/>
          </a:bodyPr>
          <a:lstStyle/>
          <a:p>
            <a:pPr algn="just"/>
            <a:r>
              <a:rPr lang="en-GB" sz="1300" b="1" i="1" dirty="0">
                <a:latin typeface="Arial" panose="020B0604020202020204" pitchFamily="34" charset="0"/>
                <a:cs typeface="Arial" panose="020B0604020202020204" pitchFamily="34" charset="0"/>
              </a:rPr>
              <a:t>Overview</a:t>
            </a:r>
          </a:p>
          <a:p>
            <a:pPr algn="just"/>
            <a:endParaRPr lang="en-GB" sz="600" b="1" i="1"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Data is submitted a quarter behind, therefore Q3 2024-25 is not currently included.</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Please note the new national categories for vetting refusals that will allow all forces to benchmark data and performance.</a:t>
            </a:r>
            <a:endParaRPr lang="en-GB" sz="11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43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Vetting</a:t>
            </a:r>
          </a:p>
        </p:txBody>
      </p:sp>
      <p:graphicFrame>
        <p:nvGraphicFramePr>
          <p:cNvPr id="3" name="Table 2">
            <a:extLst>
              <a:ext uri="{FF2B5EF4-FFF2-40B4-BE49-F238E27FC236}">
                <a16:creationId xmlns:a16="http://schemas.microsoft.com/office/drawing/2014/main" id="{F736F5B0-6AF4-E6EF-F247-CB9D7601EF6B}"/>
              </a:ext>
            </a:extLst>
          </p:cNvPr>
          <p:cNvGraphicFramePr>
            <a:graphicFrameLocks/>
          </p:cNvGraphicFramePr>
          <p:nvPr>
            <p:extLst>
              <p:ext uri="{D42A27DB-BD31-4B8C-83A1-F6EECF244321}">
                <p14:modId xmlns:p14="http://schemas.microsoft.com/office/powerpoint/2010/main" val="3086885119"/>
              </p:ext>
            </p:extLst>
          </p:nvPr>
        </p:nvGraphicFramePr>
        <p:xfrm>
          <a:off x="476395" y="3346362"/>
          <a:ext cx="5205600" cy="1755840"/>
        </p:xfrm>
        <a:graphic>
          <a:graphicData uri="http://schemas.openxmlformats.org/drawingml/2006/table">
            <a:tbl>
              <a:tblPr firstRow="1" bandRow="1"/>
              <a:tblGrid>
                <a:gridCol w="1101600">
                  <a:extLst>
                    <a:ext uri="{9D8B030D-6E8A-4147-A177-3AD203B41FA5}">
                      <a16:colId xmlns:a16="http://schemas.microsoft.com/office/drawing/2014/main" val="2091932123"/>
                    </a:ext>
                  </a:extLst>
                </a:gridCol>
                <a:gridCol w="410400">
                  <a:extLst>
                    <a:ext uri="{9D8B030D-6E8A-4147-A177-3AD203B41FA5}">
                      <a16:colId xmlns:a16="http://schemas.microsoft.com/office/drawing/2014/main" val="3238801725"/>
                    </a:ext>
                  </a:extLst>
                </a:gridCol>
                <a:gridCol w="410400">
                  <a:extLst>
                    <a:ext uri="{9D8B030D-6E8A-4147-A177-3AD203B41FA5}">
                      <a16:colId xmlns:a16="http://schemas.microsoft.com/office/drawing/2014/main" val="129847028"/>
                    </a:ext>
                  </a:extLst>
                </a:gridCol>
                <a:gridCol w="410400">
                  <a:extLst>
                    <a:ext uri="{9D8B030D-6E8A-4147-A177-3AD203B41FA5}">
                      <a16:colId xmlns:a16="http://schemas.microsoft.com/office/drawing/2014/main" val="2983655793"/>
                    </a:ext>
                  </a:extLst>
                </a:gridCol>
                <a:gridCol w="410400">
                  <a:extLst>
                    <a:ext uri="{9D8B030D-6E8A-4147-A177-3AD203B41FA5}">
                      <a16:colId xmlns:a16="http://schemas.microsoft.com/office/drawing/2014/main" val="1752032484"/>
                    </a:ext>
                  </a:extLst>
                </a:gridCol>
                <a:gridCol w="410400">
                  <a:extLst>
                    <a:ext uri="{9D8B030D-6E8A-4147-A177-3AD203B41FA5}">
                      <a16:colId xmlns:a16="http://schemas.microsoft.com/office/drawing/2014/main" val="3044844383"/>
                    </a:ext>
                  </a:extLst>
                </a:gridCol>
                <a:gridCol w="410400">
                  <a:extLst>
                    <a:ext uri="{9D8B030D-6E8A-4147-A177-3AD203B41FA5}">
                      <a16:colId xmlns:a16="http://schemas.microsoft.com/office/drawing/2014/main" val="219959734"/>
                    </a:ext>
                  </a:extLst>
                </a:gridCol>
                <a:gridCol w="410400">
                  <a:extLst>
                    <a:ext uri="{9D8B030D-6E8A-4147-A177-3AD203B41FA5}">
                      <a16:colId xmlns:a16="http://schemas.microsoft.com/office/drawing/2014/main" val="14368126"/>
                    </a:ext>
                  </a:extLst>
                </a:gridCol>
                <a:gridCol w="410400">
                  <a:extLst>
                    <a:ext uri="{9D8B030D-6E8A-4147-A177-3AD203B41FA5}">
                      <a16:colId xmlns:a16="http://schemas.microsoft.com/office/drawing/2014/main" val="217239071"/>
                    </a:ext>
                  </a:extLst>
                </a:gridCol>
                <a:gridCol w="410400">
                  <a:extLst>
                    <a:ext uri="{9D8B030D-6E8A-4147-A177-3AD203B41FA5}">
                      <a16:colId xmlns:a16="http://schemas.microsoft.com/office/drawing/2014/main" val="1859437992"/>
                    </a:ext>
                  </a:extLst>
                </a:gridCol>
                <a:gridCol w="410400">
                  <a:extLst>
                    <a:ext uri="{9D8B030D-6E8A-4147-A177-3AD203B41FA5}">
                      <a16:colId xmlns:a16="http://schemas.microsoft.com/office/drawing/2014/main" val="84143259"/>
                    </a:ext>
                  </a:extLst>
                </a:gridCol>
              </a:tblGrid>
              <a:tr h="144000">
                <a:tc rowSpan="2">
                  <a:txBody>
                    <a:bodyPr/>
                    <a:lstStyle/>
                    <a:p>
                      <a:pPr algn="ctr"/>
                      <a:r>
                        <a:rPr lang="en-GB" sz="800" b="1" dirty="0">
                          <a:latin typeface="Arial" panose="020B0604020202020204" pitchFamily="34" charset="0"/>
                          <a:cs typeface="Arial" panose="020B0604020202020204" pitchFamily="34" charset="0"/>
                        </a:rPr>
                        <a:t>Vetting Checks</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2">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0" marR="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0" marR="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88000">
                <a:tc>
                  <a:txBody>
                    <a:bodyPr/>
                    <a:lstStyle/>
                    <a:p>
                      <a:pPr algn="ctr" fontAlgn="ctr"/>
                      <a:r>
                        <a:rPr lang="en-GB" sz="800" b="1" i="0" u="none" strike="noStrike" dirty="0">
                          <a:solidFill>
                            <a:srgbClr val="000000"/>
                          </a:solidFill>
                          <a:effectLst/>
                          <a:latin typeface="Arial" panose="020B0604020202020204" pitchFamily="34" charset="0"/>
                        </a:rPr>
                        <a:t>Police Staff/Officers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136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54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111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115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88000">
                <a:tc>
                  <a:txBody>
                    <a:bodyPr/>
                    <a:lstStyle/>
                    <a:p>
                      <a:pPr algn="ctr" fontAlgn="ctr"/>
                      <a:r>
                        <a:rPr lang="en-GB" sz="800" b="1" i="0" u="none" strike="noStrike" dirty="0">
                          <a:solidFill>
                            <a:srgbClr val="000000"/>
                          </a:solidFill>
                          <a:effectLst/>
                          <a:latin typeface="Arial" panose="020B0604020202020204" pitchFamily="34" charset="0"/>
                        </a:rPr>
                        <a:t>Contractors/Outside Agency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230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240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205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148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125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8421127"/>
                  </a:ext>
                </a:extLst>
              </a:tr>
              <a:tr h="288000">
                <a:tc>
                  <a:txBody>
                    <a:bodyPr/>
                    <a:lstStyle/>
                    <a:p>
                      <a:pPr algn="ctr" fontAlgn="ctr"/>
                      <a:r>
                        <a:rPr lang="en-GB" sz="800" b="1" i="0" u="none" strike="noStrike" dirty="0">
                          <a:solidFill>
                            <a:srgbClr val="000000"/>
                          </a:solidFill>
                          <a:effectLst/>
                          <a:latin typeface="Arial" panose="020B0604020202020204" pitchFamily="34" charset="0"/>
                        </a:rPr>
                        <a:t>Vetting Health Checks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37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34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88000">
                <a:tc>
                  <a:txBody>
                    <a:bodyPr/>
                    <a:lstStyle/>
                    <a:p>
                      <a:pPr algn="ctr" fontAlgn="ctr"/>
                      <a:r>
                        <a:rPr lang="en-GB" sz="800" b="1" i="0" u="none" strike="noStrike" dirty="0">
                          <a:solidFill>
                            <a:srgbClr val="000000"/>
                          </a:solidFill>
                          <a:effectLst/>
                          <a:latin typeface="Arial" panose="020B0604020202020204" pitchFamily="34" charset="0"/>
                        </a:rPr>
                        <a:t>National Security Vetting</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10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11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16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23</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9366636"/>
                  </a:ext>
                </a:extLst>
              </a:tr>
              <a:tr h="288000">
                <a:tc>
                  <a:txBody>
                    <a:bodyPr/>
                    <a:lstStyle/>
                    <a:p>
                      <a:pPr algn="ctr" fontAlgn="ctr"/>
                      <a:r>
                        <a:rPr lang="en-GB" sz="800" b="1" i="0" u="none" strike="noStrike" dirty="0">
                          <a:solidFill>
                            <a:srgbClr val="000000"/>
                          </a:solidFill>
                          <a:effectLst/>
                          <a:latin typeface="Arial" panose="020B0604020202020204" pitchFamily="34" charset="0"/>
                        </a:rPr>
                        <a:t>Total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406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431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317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312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297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264796"/>
                  </a:ext>
                </a:extLst>
              </a:tr>
            </a:tbl>
          </a:graphicData>
        </a:graphic>
      </p:graphicFrame>
      <p:graphicFrame>
        <p:nvGraphicFramePr>
          <p:cNvPr id="6" name="Table 5">
            <a:extLst>
              <a:ext uri="{FF2B5EF4-FFF2-40B4-BE49-F238E27FC236}">
                <a16:creationId xmlns:a16="http://schemas.microsoft.com/office/drawing/2014/main" id="{09195311-94D8-A49E-B640-55879D9C1941}"/>
              </a:ext>
            </a:extLst>
          </p:cNvPr>
          <p:cNvGraphicFramePr>
            <a:graphicFrameLocks/>
          </p:cNvGraphicFramePr>
          <p:nvPr>
            <p:extLst>
              <p:ext uri="{D42A27DB-BD31-4B8C-83A1-F6EECF244321}">
                <p14:modId xmlns:p14="http://schemas.microsoft.com/office/powerpoint/2010/main" val="3002167031"/>
              </p:ext>
            </p:extLst>
          </p:nvPr>
        </p:nvGraphicFramePr>
        <p:xfrm>
          <a:off x="6533669" y="3348000"/>
          <a:ext cx="5205600" cy="3391020"/>
        </p:xfrm>
        <a:graphic>
          <a:graphicData uri="http://schemas.openxmlformats.org/drawingml/2006/table">
            <a:tbl>
              <a:tblPr firstRow="1" bandRow="1"/>
              <a:tblGrid>
                <a:gridCol w="1101600">
                  <a:extLst>
                    <a:ext uri="{9D8B030D-6E8A-4147-A177-3AD203B41FA5}">
                      <a16:colId xmlns:a16="http://schemas.microsoft.com/office/drawing/2014/main" val="2091932123"/>
                    </a:ext>
                  </a:extLst>
                </a:gridCol>
                <a:gridCol w="410400">
                  <a:extLst>
                    <a:ext uri="{9D8B030D-6E8A-4147-A177-3AD203B41FA5}">
                      <a16:colId xmlns:a16="http://schemas.microsoft.com/office/drawing/2014/main" val="3238801725"/>
                    </a:ext>
                  </a:extLst>
                </a:gridCol>
                <a:gridCol w="410400">
                  <a:extLst>
                    <a:ext uri="{9D8B030D-6E8A-4147-A177-3AD203B41FA5}">
                      <a16:colId xmlns:a16="http://schemas.microsoft.com/office/drawing/2014/main" val="129847028"/>
                    </a:ext>
                  </a:extLst>
                </a:gridCol>
                <a:gridCol w="410400">
                  <a:extLst>
                    <a:ext uri="{9D8B030D-6E8A-4147-A177-3AD203B41FA5}">
                      <a16:colId xmlns:a16="http://schemas.microsoft.com/office/drawing/2014/main" val="2983655793"/>
                    </a:ext>
                  </a:extLst>
                </a:gridCol>
                <a:gridCol w="410400">
                  <a:extLst>
                    <a:ext uri="{9D8B030D-6E8A-4147-A177-3AD203B41FA5}">
                      <a16:colId xmlns:a16="http://schemas.microsoft.com/office/drawing/2014/main" val="1752032484"/>
                    </a:ext>
                  </a:extLst>
                </a:gridCol>
                <a:gridCol w="410400">
                  <a:extLst>
                    <a:ext uri="{9D8B030D-6E8A-4147-A177-3AD203B41FA5}">
                      <a16:colId xmlns:a16="http://schemas.microsoft.com/office/drawing/2014/main" val="3044844383"/>
                    </a:ext>
                  </a:extLst>
                </a:gridCol>
                <a:gridCol w="410400">
                  <a:extLst>
                    <a:ext uri="{9D8B030D-6E8A-4147-A177-3AD203B41FA5}">
                      <a16:colId xmlns:a16="http://schemas.microsoft.com/office/drawing/2014/main" val="219959734"/>
                    </a:ext>
                  </a:extLst>
                </a:gridCol>
                <a:gridCol w="410400">
                  <a:extLst>
                    <a:ext uri="{9D8B030D-6E8A-4147-A177-3AD203B41FA5}">
                      <a16:colId xmlns:a16="http://schemas.microsoft.com/office/drawing/2014/main" val="14368126"/>
                    </a:ext>
                  </a:extLst>
                </a:gridCol>
                <a:gridCol w="410400">
                  <a:extLst>
                    <a:ext uri="{9D8B030D-6E8A-4147-A177-3AD203B41FA5}">
                      <a16:colId xmlns:a16="http://schemas.microsoft.com/office/drawing/2014/main" val="2813155389"/>
                    </a:ext>
                  </a:extLst>
                </a:gridCol>
                <a:gridCol w="410400">
                  <a:extLst>
                    <a:ext uri="{9D8B030D-6E8A-4147-A177-3AD203B41FA5}">
                      <a16:colId xmlns:a16="http://schemas.microsoft.com/office/drawing/2014/main" val="2296713692"/>
                    </a:ext>
                  </a:extLst>
                </a:gridCol>
                <a:gridCol w="410400">
                  <a:extLst>
                    <a:ext uri="{9D8B030D-6E8A-4147-A177-3AD203B41FA5}">
                      <a16:colId xmlns:a16="http://schemas.microsoft.com/office/drawing/2014/main" val="1215418185"/>
                    </a:ext>
                  </a:extLst>
                </a:gridCol>
              </a:tblGrid>
              <a:tr h="126000">
                <a:tc rowSpan="2">
                  <a:txBody>
                    <a:bodyPr/>
                    <a:lstStyle/>
                    <a:p>
                      <a:pPr algn="ctr"/>
                      <a:r>
                        <a:rPr lang="en-GB" sz="800" b="1" dirty="0">
                          <a:latin typeface="Arial" panose="020B0604020202020204" pitchFamily="34" charset="0"/>
                          <a:cs typeface="Arial" panose="020B0604020202020204" pitchFamily="34" charset="0"/>
                        </a:rPr>
                        <a:t>Vetting Refusals</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2">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0" marR="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0" marR="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2600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52000">
                <a:tc>
                  <a:txBody>
                    <a:bodyPr/>
                    <a:lstStyle/>
                    <a:p>
                      <a:pPr algn="ctr" fontAlgn="ctr"/>
                      <a:r>
                        <a:rPr lang="en-GB" sz="800" b="1" i="0" u="none" strike="noStrike" dirty="0">
                          <a:solidFill>
                            <a:srgbClr val="000000"/>
                          </a:solidFill>
                          <a:effectLst/>
                          <a:latin typeface="Arial" panose="020B0604020202020204" pitchFamily="34" charset="0"/>
                        </a:rPr>
                        <a:t>Residency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52000">
                <a:tc>
                  <a:txBody>
                    <a:bodyPr/>
                    <a:lstStyle/>
                    <a:p>
                      <a:pPr algn="ctr" fontAlgn="ctr"/>
                      <a:r>
                        <a:rPr lang="en-GB" sz="800" b="1" i="0" u="none" strike="noStrike" dirty="0">
                          <a:solidFill>
                            <a:srgbClr val="000000"/>
                          </a:solidFill>
                          <a:effectLst/>
                          <a:latin typeface="Arial" panose="020B0604020202020204" pitchFamily="34" charset="0"/>
                        </a:rPr>
                        <a:t>PSD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8421127"/>
                  </a:ext>
                </a:extLst>
              </a:tr>
              <a:tr h="252000">
                <a:tc>
                  <a:txBody>
                    <a:bodyPr/>
                    <a:lstStyle/>
                    <a:p>
                      <a:pPr algn="ctr" fontAlgn="ctr"/>
                      <a:r>
                        <a:rPr lang="en-GB" sz="800" b="1" i="0" u="none" strike="noStrike" dirty="0">
                          <a:solidFill>
                            <a:srgbClr val="000000"/>
                          </a:solidFill>
                          <a:effectLst/>
                          <a:latin typeface="Arial" panose="020B0604020202020204" pitchFamily="34" charset="0"/>
                        </a:rPr>
                        <a:t>Convictions, Cautions &amp; Impending Cases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52000">
                <a:tc>
                  <a:txBody>
                    <a:bodyPr/>
                    <a:lstStyle/>
                    <a:p>
                      <a:pPr algn="ctr" fontAlgn="ctr"/>
                      <a:r>
                        <a:rPr lang="en-GB" sz="800" b="1" i="0" u="none" strike="noStrike" dirty="0">
                          <a:solidFill>
                            <a:srgbClr val="000000"/>
                          </a:solidFill>
                          <a:effectLst/>
                          <a:latin typeface="Arial" panose="020B0604020202020204" pitchFamily="34" charset="0"/>
                        </a:rPr>
                        <a:t>TAINT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9366636"/>
                  </a:ext>
                </a:extLst>
              </a:tr>
              <a:tr h="252000">
                <a:tc>
                  <a:txBody>
                    <a:bodyPr/>
                    <a:lstStyle/>
                    <a:p>
                      <a:pPr algn="ctr" fontAlgn="ctr"/>
                      <a:r>
                        <a:rPr lang="en-GB" sz="800" b="1" i="0" u="none" strike="noStrike" dirty="0">
                          <a:solidFill>
                            <a:srgbClr val="000000"/>
                          </a:solidFill>
                          <a:effectLst/>
                          <a:latin typeface="Arial" panose="020B0604020202020204" pitchFamily="34" charset="0"/>
                        </a:rPr>
                        <a:t>Intelligence &amp;                    Non-conviction Data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264796"/>
                  </a:ext>
                </a:extLst>
              </a:tr>
              <a:tr h="252000">
                <a:tc>
                  <a:txBody>
                    <a:bodyPr/>
                    <a:lstStyle/>
                    <a:p>
                      <a:pPr algn="ctr" fontAlgn="ctr"/>
                      <a:r>
                        <a:rPr lang="en-GB" sz="800" b="1" i="0" u="none" strike="noStrike" dirty="0">
                          <a:solidFill>
                            <a:srgbClr val="000000"/>
                          </a:solidFill>
                          <a:effectLst/>
                          <a:latin typeface="Arial" panose="020B0604020202020204" pitchFamily="34" charset="0"/>
                        </a:rPr>
                        <a:t>Open Source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50742672"/>
                  </a:ext>
                </a:extLst>
              </a:tr>
              <a:tr h="252000">
                <a:tc>
                  <a:txBody>
                    <a:bodyPr/>
                    <a:lstStyle/>
                    <a:p>
                      <a:pPr algn="ctr" fontAlgn="ctr"/>
                      <a:r>
                        <a:rPr lang="en-GB" sz="800" b="1" i="0" u="none" strike="noStrike" dirty="0">
                          <a:solidFill>
                            <a:srgbClr val="000000"/>
                          </a:solidFill>
                          <a:effectLst/>
                          <a:latin typeface="Arial" panose="020B0604020202020204" pitchFamily="34" charset="0"/>
                        </a:rPr>
                        <a:t>Associations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6886261"/>
                  </a:ext>
                </a:extLst>
              </a:tr>
              <a:tr h="252000">
                <a:tc>
                  <a:txBody>
                    <a:bodyPr/>
                    <a:lstStyle/>
                    <a:p>
                      <a:pPr algn="ctr" fontAlgn="ctr"/>
                      <a:r>
                        <a:rPr lang="en-GB" sz="800" b="1" i="0" u="none" strike="noStrike" dirty="0">
                          <a:solidFill>
                            <a:srgbClr val="000000"/>
                          </a:solidFill>
                          <a:effectLst/>
                          <a:latin typeface="Arial" panose="020B0604020202020204" pitchFamily="34" charset="0"/>
                        </a:rPr>
                        <a:t>Financial Integrity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6406371"/>
                  </a:ext>
                </a:extLst>
              </a:tr>
              <a:tr h="252000">
                <a:tc>
                  <a:txBody>
                    <a:bodyPr/>
                    <a:lstStyle/>
                    <a:p>
                      <a:pPr algn="ctr" fontAlgn="ctr"/>
                      <a:r>
                        <a:rPr lang="en-GB" sz="800" b="1" i="0" u="none" strike="noStrike" dirty="0">
                          <a:solidFill>
                            <a:srgbClr val="000000"/>
                          </a:solidFill>
                          <a:effectLst/>
                          <a:latin typeface="Arial" panose="020B0604020202020204" pitchFamily="34" charset="0"/>
                        </a:rPr>
                        <a:t>Integrity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334219"/>
                  </a:ext>
                </a:extLst>
              </a:tr>
              <a:tr h="252000">
                <a:tc>
                  <a:txBody>
                    <a:bodyPr/>
                    <a:lstStyle/>
                    <a:p>
                      <a:pPr algn="ctr" fontAlgn="ctr"/>
                      <a:r>
                        <a:rPr lang="en-GB" sz="800" b="1" i="0" u="none" strike="noStrike" dirty="0">
                          <a:solidFill>
                            <a:srgbClr val="000000"/>
                          </a:solidFill>
                          <a:effectLst/>
                          <a:latin typeface="Arial" panose="020B0604020202020204" pitchFamily="34" charset="0"/>
                        </a:rPr>
                        <a:t>National Security and Terrorism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59786405"/>
                  </a:ext>
                </a:extLst>
              </a:tr>
              <a:tr h="252000">
                <a:tc>
                  <a:txBody>
                    <a:bodyPr/>
                    <a:lstStyle/>
                    <a:p>
                      <a:pPr algn="ctr" fontAlgn="ctr"/>
                      <a:r>
                        <a:rPr lang="en-GB" sz="800" b="1" i="0" u="none" strike="noStrike" dirty="0">
                          <a:solidFill>
                            <a:srgbClr val="000000"/>
                          </a:solidFill>
                          <a:effectLst/>
                          <a:latin typeface="Arial" panose="020B0604020202020204" pitchFamily="34" charset="0"/>
                        </a:rPr>
                        <a:t>Abuse of Position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020979"/>
                  </a:ext>
                </a:extLst>
              </a:tr>
              <a:tr h="252000">
                <a:tc>
                  <a:txBody>
                    <a:bodyPr/>
                    <a:lstStyle/>
                    <a:p>
                      <a:pPr algn="ctr" fontAlgn="ctr"/>
                      <a:r>
                        <a:rPr lang="en-GB" sz="800" b="1" i="0" u="none" strike="noStrike" dirty="0">
                          <a:solidFill>
                            <a:srgbClr val="000000"/>
                          </a:solidFill>
                          <a:effectLst/>
                          <a:latin typeface="Arial" panose="020B0604020202020204" pitchFamily="34" charset="0"/>
                        </a:rPr>
                        <a:t>Total Vetting Refusals                             </a:t>
                      </a:r>
                      <a:r>
                        <a:rPr lang="en-GB" sz="550" b="0" i="1" u="none" strike="noStrike" dirty="0">
                          <a:solidFill>
                            <a:srgbClr val="000000"/>
                          </a:solidFill>
                          <a:effectLst/>
                          <a:latin typeface="Arial" panose="020B0604020202020204" pitchFamily="34" charset="0"/>
                        </a:rPr>
                        <a:t>(There can be multiple reasons per refusal)</a:t>
                      </a:r>
                      <a:endParaRPr lang="en-GB" sz="550" b="0" i="0" u="none" strike="noStrike" dirty="0">
                        <a:solidFill>
                          <a:srgbClr val="000000"/>
                        </a:solidFill>
                        <a:effectLst/>
                        <a:latin typeface="Arial" panose="020B0604020202020204" pitchFamily="34" charset="0"/>
                      </a:endParaRPr>
                    </a:p>
                  </a:txBody>
                  <a:tcPr marL="0" marR="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60384782"/>
                  </a:ext>
                </a:extLst>
              </a:tr>
            </a:tbl>
          </a:graphicData>
        </a:graphic>
      </p:graphicFrame>
      <p:pic>
        <p:nvPicPr>
          <p:cNvPr id="5" name="Picture 4">
            <a:extLst>
              <a:ext uri="{FF2B5EF4-FFF2-40B4-BE49-F238E27FC236}">
                <a16:creationId xmlns:a16="http://schemas.microsoft.com/office/drawing/2014/main" id="{7C7C0F53-465C-B77B-DAE5-FEEE786939A4}"/>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7" name="Picture 6">
            <a:extLst>
              <a:ext uri="{FF2B5EF4-FFF2-40B4-BE49-F238E27FC236}">
                <a16:creationId xmlns:a16="http://schemas.microsoft.com/office/drawing/2014/main" id="{F75FA6F4-B200-09F6-6A2D-F3161BA7C57D}"/>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570076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4">
            <a:extLst>
              <a:ext uri="{FF2B5EF4-FFF2-40B4-BE49-F238E27FC236}">
                <a16:creationId xmlns:a16="http://schemas.microsoft.com/office/drawing/2014/main" id="{3CD20171-31C3-71A6-D28C-4CC3EC04810F}"/>
              </a:ext>
            </a:extLst>
          </p:cNvPr>
          <p:cNvSpPr txBox="1">
            <a:spLocks noChangeArrowheads="1"/>
          </p:cNvSpPr>
          <p:nvPr/>
        </p:nvSpPr>
        <p:spPr bwMode="auto">
          <a:xfrm>
            <a:off x="119342"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6" name="TextBox 14335">
            <a:extLst>
              <a:ext uri="{FF2B5EF4-FFF2-40B4-BE49-F238E27FC236}">
                <a16:creationId xmlns:a16="http://schemas.microsoft.com/office/drawing/2014/main" id="{A23FD05B-8380-FA95-614C-9B3299E0E3AC}"/>
              </a:ext>
            </a:extLst>
          </p:cNvPr>
          <p:cNvSpPr txBox="1"/>
          <p:nvPr/>
        </p:nvSpPr>
        <p:spPr>
          <a:xfrm>
            <a:off x="110965" y="4554871"/>
            <a:ext cx="11980800" cy="738664"/>
          </a:xfrm>
          <a:prstGeom prst="rect">
            <a:avLst/>
          </a:prstGeom>
          <a:noFill/>
          <a:ln w="15875">
            <a:solidFill>
              <a:schemeClr val="accent1"/>
            </a:solidFill>
          </a:ln>
        </p:spPr>
        <p:txBody>
          <a:bodyPr wrap="square" rtlCol="0">
            <a:spAutoFit/>
          </a:bodyPr>
          <a:lstStyle/>
          <a:p>
            <a:pPr algn="just"/>
            <a:r>
              <a:rPr lang="en-GB" sz="1300" b="1" i="1" dirty="0">
                <a:latin typeface="Arial" panose="020B0604020202020204" pitchFamily="34" charset="0"/>
                <a:cs typeface="Arial" panose="020B0604020202020204" pitchFamily="34" charset="0"/>
              </a:rPr>
              <a:t>Overview</a:t>
            </a:r>
          </a:p>
          <a:p>
            <a:pPr algn="just"/>
            <a:endParaRPr lang="en-GB" sz="600" b="1" i="1"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vetting disproportionality data is a new measure that will allow the force to track vetting refusals and appeal panel decisions across all areas of protected characteristics. As more data is gathered this will allow us to benchmark our figures against other Home Office forces.</a:t>
            </a:r>
          </a:p>
        </p:txBody>
      </p:sp>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77600"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5. Disproportionality</a:t>
            </a:r>
          </a:p>
        </p:txBody>
      </p:sp>
      <p:graphicFrame>
        <p:nvGraphicFramePr>
          <p:cNvPr id="3" name="Table 2">
            <a:extLst>
              <a:ext uri="{FF2B5EF4-FFF2-40B4-BE49-F238E27FC236}">
                <a16:creationId xmlns:a16="http://schemas.microsoft.com/office/drawing/2014/main" id="{F97ECD36-2949-0208-CC62-720614CA1EF2}"/>
              </a:ext>
            </a:extLst>
          </p:cNvPr>
          <p:cNvGraphicFramePr>
            <a:graphicFrameLocks/>
          </p:cNvGraphicFramePr>
          <p:nvPr>
            <p:extLst>
              <p:ext uri="{D42A27DB-BD31-4B8C-83A1-F6EECF244321}">
                <p14:modId xmlns:p14="http://schemas.microsoft.com/office/powerpoint/2010/main" val="1276101662"/>
              </p:ext>
            </p:extLst>
          </p:nvPr>
        </p:nvGraphicFramePr>
        <p:xfrm>
          <a:off x="240395" y="884398"/>
          <a:ext cx="5669094" cy="3456000"/>
        </p:xfrm>
        <a:graphic>
          <a:graphicData uri="http://schemas.openxmlformats.org/drawingml/2006/table">
            <a:tbl>
              <a:tblPr firstRow="1" bandRow="1"/>
              <a:tblGrid>
                <a:gridCol w="1548000">
                  <a:extLst>
                    <a:ext uri="{9D8B030D-6E8A-4147-A177-3AD203B41FA5}">
                      <a16:colId xmlns:a16="http://schemas.microsoft.com/office/drawing/2014/main" val="2091932123"/>
                    </a:ext>
                  </a:extLst>
                </a:gridCol>
                <a:gridCol w="1386906">
                  <a:extLst>
                    <a:ext uri="{9D8B030D-6E8A-4147-A177-3AD203B41FA5}">
                      <a16:colId xmlns:a16="http://schemas.microsoft.com/office/drawing/2014/main" val="3961936607"/>
                    </a:ext>
                  </a:extLst>
                </a:gridCol>
                <a:gridCol w="455698">
                  <a:extLst>
                    <a:ext uri="{9D8B030D-6E8A-4147-A177-3AD203B41FA5}">
                      <a16:colId xmlns:a16="http://schemas.microsoft.com/office/drawing/2014/main" val="95894804"/>
                    </a:ext>
                  </a:extLst>
                </a:gridCol>
                <a:gridCol w="455698">
                  <a:extLst>
                    <a:ext uri="{9D8B030D-6E8A-4147-A177-3AD203B41FA5}">
                      <a16:colId xmlns:a16="http://schemas.microsoft.com/office/drawing/2014/main" val="3102664522"/>
                    </a:ext>
                  </a:extLst>
                </a:gridCol>
                <a:gridCol w="455698">
                  <a:extLst>
                    <a:ext uri="{9D8B030D-6E8A-4147-A177-3AD203B41FA5}">
                      <a16:colId xmlns:a16="http://schemas.microsoft.com/office/drawing/2014/main" val="1238663176"/>
                    </a:ext>
                  </a:extLst>
                </a:gridCol>
                <a:gridCol w="455698">
                  <a:extLst>
                    <a:ext uri="{9D8B030D-6E8A-4147-A177-3AD203B41FA5}">
                      <a16:colId xmlns:a16="http://schemas.microsoft.com/office/drawing/2014/main" val="4078797105"/>
                    </a:ext>
                  </a:extLst>
                </a:gridCol>
                <a:gridCol w="455698">
                  <a:extLst>
                    <a:ext uri="{9D8B030D-6E8A-4147-A177-3AD203B41FA5}">
                      <a16:colId xmlns:a16="http://schemas.microsoft.com/office/drawing/2014/main" val="3858872903"/>
                    </a:ext>
                  </a:extLst>
                </a:gridCol>
                <a:gridCol w="455698">
                  <a:extLst>
                    <a:ext uri="{9D8B030D-6E8A-4147-A177-3AD203B41FA5}">
                      <a16:colId xmlns:a16="http://schemas.microsoft.com/office/drawing/2014/main" val="3399333616"/>
                    </a:ext>
                  </a:extLst>
                </a:gridCol>
              </a:tblGrid>
              <a:tr h="216000">
                <a:tc rowSpan="2" gridSpan="2">
                  <a:txBody>
                    <a:bodyPr/>
                    <a:lstStyle/>
                    <a:p>
                      <a:pPr algn="ctr" fontAlgn="ctr"/>
                      <a:r>
                        <a:rPr lang="en-GB" sz="1000" b="1" i="0" u="none" strike="noStrike" dirty="0">
                          <a:solidFill>
                            <a:srgbClr val="000000"/>
                          </a:solidFill>
                          <a:effectLst/>
                          <a:latin typeface="Arial" panose="020B0604020202020204" pitchFamily="34" charset="0"/>
                        </a:rPr>
                        <a:t>Vetting Refusals Protected Characteristics Data             </a:t>
                      </a:r>
                      <a:r>
                        <a:rPr lang="en-GB" sz="800" b="0" i="1" u="none" strike="noStrike" dirty="0">
                          <a:solidFill>
                            <a:srgbClr val="000000"/>
                          </a:solidFill>
                          <a:effectLst/>
                          <a:latin typeface="Arial" panose="020B0604020202020204" pitchFamily="34" charset="0"/>
                        </a:rPr>
                        <a:t>(OLEEO cases only)</a:t>
                      </a: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rowSpan="2"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p>
                      <a:pPr algn="ctr" fontAlgn="b"/>
                      <a:r>
                        <a:rPr lang="en-GB" sz="1000" b="1" i="0" u="none" strike="noStrike" dirty="0">
                          <a:solidFill>
                            <a:srgbClr val="000000"/>
                          </a:solidFill>
                          <a:effectLst/>
                          <a:latin typeface="Arial" panose="020B0604020202020204" pitchFamily="34" charset="0"/>
                        </a:rPr>
                        <a:t>2023-24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fontAlgn="b"/>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2">
                  <a:txBody>
                    <a:bodyPr/>
                    <a:lstStyle/>
                    <a:p>
                      <a:pPr algn="ctr" fontAlgn="b"/>
                      <a:r>
                        <a:rPr lang="en-GB" sz="1000" b="1" i="0" u="none" strike="noStrike" dirty="0">
                          <a:solidFill>
                            <a:srgbClr val="000000"/>
                          </a:solidFill>
                          <a:effectLst/>
                          <a:latin typeface="Arial" panose="020B0604020202020204" pitchFamily="34" charset="0"/>
                        </a:rPr>
                        <a:t>2024-25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fontAlgn="b"/>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216000">
                <a:tc gridSpan="2"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Ethnic Heritage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Sexual Orientation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31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450797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9366636"/>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Disability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3595"/>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56799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Gender Reassignment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2056686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22702980"/>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02807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24533"/>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Female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63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36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101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887246658"/>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52015247"/>
                  </a:ext>
                </a:extLst>
              </a:tr>
              <a:tr h="432000">
                <a:tc gridSpan="2">
                  <a:txBody>
                    <a:bodyPr/>
                    <a:lstStyle/>
                    <a:p>
                      <a:pPr algn="ctr" fontAlgn="ctr"/>
                      <a:r>
                        <a:rPr lang="en-GB" sz="1000" b="1" i="0" u="none" strike="noStrike" dirty="0">
                          <a:solidFill>
                            <a:srgbClr val="000000"/>
                          </a:solidFill>
                          <a:effectLst/>
                          <a:latin typeface="Arial" panose="020B0604020202020204" pitchFamily="34" charset="0"/>
                        </a:rPr>
                        <a:t>Total Cases on OLEEO                                            </a:t>
                      </a:r>
                      <a:r>
                        <a:rPr lang="en-GB" sz="800" b="0" i="1" u="none" strike="noStrike" dirty="0">
                          <a:solidFill>
                            <a:srgbClr val="000000"/>
                          </a:solidFill>
                          <a:effectLst/>
                          <a:latin typeface="Arial" panose="020B0604020202020204" pitchFamily="34" charset="0"/>
                        </a:rPr>
                        <a:t>(There can be multiple protected characteristics per refusal)</a:t>
                      </a: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047309"/>
                  </a:ext>
                </a:extLst>
              </a:tr>
            </a:tbl>
          </a:graphicData>
        </a:graphic>
      </p:graphicFrame>
      <p:graphicFrame>
        <p:nvGraphicFramePr>
          <p:cNvPr id="6" name="Table 5">
            <a:extLst>
              <a:ext uri="{FF2B5EF4-FFF2-40B4-BE49-F238E27FC236}">
                <a16:creationId xmlns:a16="http://schemas.microsoft.com/office/drawing/2014/main" id="{4BB45A1E-7283-F101-A3B6-78634FB0F72C}"/>
              </a:ext>
            </a:extLst>
          </p:cNvPr>
          <p:cNvGraphicFramePr>
            <a:graphicFrameLocks/>
          </p:cNvGraphicFramePr>
          <p:nvPr>
            <p:extLst>
              <p:ext uri="{D42A27DB-BD31-4B8C-83A1-F6EECF244321}">
                <p14:modId xmlns:p14="http://schemas.microsoft.com/office/powerpoint/2010/main" val="2233908454"/>
              </p:ext>
            </p:extLst>
          </p:nvPr>
        </p:nvGraphicFramePr>
        <p:xfrm>
          <a:off x="6298653" y="885600"/>
          <a:ext cx="5669094" cy="3456000"/>
        </p:xfrm>
        <a:graphic>
          <a:graphicData uri="http://schemas.openxmlformats.org/drawingml/2006/table">
            <a:tbl>
              <a:tblPr firstRow="1" bandRow="1"/>
              <a:tblGrid>
                <a:gridCol w="1548000">
                  <a:extLst>
                    <a:ext uri="{9D8B030D-6E8A-4147-A177-3AD203B41FA5}">
                      <a16:colId xmlns:a16="http://schemas.microsoft.com/office/drawing/2014/main" val="2091932123"/>
                    </a:ext>
                  </a:extLst>
                </a:gridCol>
                <a:gridCol w="1386906">
                  <a:extLst>
                    <a:ext uri="{9D8B030D-6E8A-4147-A177-3AD203B41FA5}">
                      <a16:colId xmlns:a16="http://schemas.microsoft.com/office/drawing/2014/main" val="3961936607"/>
                    </a:ext>
                  </a:extLst>
                </a:gridCol>
                <a:gridCol w="455698">
                  <a:extLst>
                    <a:ext uri="{9D8B030D-6E8A-4147-A177-3AD203B41FA5}">
                      <a16:colId xmlns:a16="http://schemas.microsoft.com/office/drawing/2014/main" val="95894804"/>
                    </a:ext>
                  </a:extLst>
                </a:gridCol>
                <a:gridCol w="455698">
                  <a:extLst>
                    <a:ext uri="{9D8B030D-6E8A-4147-A177-3AD203B41FA5}">
                      <a16:colId xmlns:a16="http://schemas.microsoft.com/office/drawing/2014/main" val="3102664522"/>
                    </a:ext>
                  </a:extLst>
                </a:gridCol>
                <a:gridCol w="455698">
                  <a:extLst>
                    <a:ext uri="{9D8B030D-6E8A-4147-A177-3AD203B41FA5}">
                      <a16:colId xmlns:a16="http://schemas.microsoft.com/office/drawing/2014/main" val="1238663176"/>
                    </a:ext>
                  </a:extLst>
                </a:gridCol>
                <a:gridCol w="455698">
                  <a:extLst>
                    <a:ext uri="{9D8B030D-6E8A-4147-A177-3AD203B41FA5}">
                      <a16:colId xmlns:a16="http://schemas.microsoft.com/office/drawing/2014/main" val="1727132783"/>
                    </a:ext>
                  </a:extLst>
                </a:gridCol>
                <a:gridCol w="455698">
                  <a:extLst>
                    <a:ext uri="{9D8B030D-6E8A-4147-A177-3AD203B41FA5}">
                      <a16:colId xmlns:a16="http://schemas.microsoft.com/office/drawing/2014/main" val="700329538"/>
                    </a:ext>
                  </a:extLst>
                </a:gridCol>
                <a:gridCol w="455698">
                  <a:extLst>
                    <a:ext uri="{9D8B030D-6E8A-4147-A177-3AD203B41FA5}">
                      <a16:colId xmlns:a16="http://schemas.microsoft.com/office/drawing/2014/main" val="3244012868"/>
                    </a:ext>
                  </a:extLst>
                </a:gridCol>
              </a:tblGrid>
              <a:tr h="216000">
                <a:tc rowSpan="2" gridSpan="2">
                  <a:txBody>
                    <a:bodyPr/>
                    <a:lstStyle/>
                    <a:p>
                      <a:pPr algn="ctr" fontAlgn="ctr"/>
                      <a:r>
                        <a:rPr lang="en-GB" sz="1000" b="1" i="0" u="none" strike="noStrike" dirty="0">
                          <a:solidFill>
                            <a:srgbClr val="000000"/>
                          </a:solidFill>
                          <a:effectLst/>
                          <a:latin typeface="Arial" panose="020B0604020202020204" pitchFamily="34" charset="0"/>
                        </a:rPr>
                        <a:t>Appeal Panels Protected Characteristics Data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rowSpan="2"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p>
                      <a:pPr algn="ctr" fontAlgn="b"/>
                      <a:r>
                        <a:rPr lang="en-GB" sz="1000" b="1" i="0" u="none" strike="noStrike" dirty="0">
                          <a:solidFill>
                            <a:srgbClr val="000000"/>
                          </a:solidFill>
                          <a:effectLst/>
                          <a:latin typeface="Arial" panose="020B0604020202020204" pitchFamily="34" charset="0"/>
                        </a:rPr>
                        <a:t>2023-24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0"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fontAlgn="b"/>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2">
                  <a:txBody>
                    <a:bodyPr/>
                    <a:lstStyle/>
                    <a:p>
                      <a:pPr algn="ctr" fontAlgn="b"/>
                      <a:r>
                        <a:rPr lang="en-GB" sz="1000" b="1" i="0" u="none" strike="noStrike" dirty="0">
                          <a:solidFill>
                            <a:srgbClr val="000000"/>
                          </a:solidFill>
                          <a:effectLst/>
                          <a:latin typeface="Arial" panose="020B0604020202020204" pitchFamily="34" charset="0"/>
                        </a:rPr>
                        <a:t>2024-25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fontAlgn="b"/>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216000">
                <a:tc gridSpan="2"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Ethnic Heritage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Sexual Orientation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450797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9366636"/>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Disability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3595"/>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56799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Gender Reassignment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2056686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22702980"/>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02807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24533"/>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Female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887246658"/>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TBD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52015247"/>
                  </a:ext>
                </a:extLst>
              </a:tr>
              <a:tr h="432000">
                <a:tc gridSpan="2">
                  <a:txBody>
                    <a:bodyPr/>
                    <a:lstStyle/>
                    <a:p>
                      <a:pPr algn="ctr" fontAlgn="ctr"/>
                      <a:r>
                        <a:rPr lang="en-GB" sz="1000" b="1" i="0" u="none" strike="noStrike" dirty="0">
                          <a:solidFill>
                            <a:srgbClr val="000000"/>
                          </a:solidFill>
                          <a:effectLst/>
                          <a:latin typeface="Arial" panose="020B0604020202020204" pitchFamily="34" charset="0"/>
                        </a:rPr>
                        <a:t>Total Cases Heard at Appeal                                           </a:t>
                      </a:r>
                      <a:r>
                        <a:rPr lang="en-GB" sz="800" b="0" i="1" u="none" strike="noStrike" dirty="0">
                          <a:solidFill>
                            <a:srgbClr val="000000"/>
                          </a:solidFill>
                          <a:effectLst/>
                          <a:latin typeface="Arial" panose="020B0604020202020204" pitchFamily="34" charset="0"/>
                        </a:rPr>
                        <a:t>(There can be multiple protected characteristics per appeal)</a:t>
                      </a: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047309"/>
                  </a:ext>
                </a:extLst>
              </a:tr>
            </a:tbl>
          </a:graphicData>
        </a:graphic>
      </p:graphicFrame>
    </p:spTree>
    <p:extLst>
      <p:ext uri="{BB962C8B-B14F-4D97-AF65-F5344CB8AC3E}">
        <p14:creationId xmlns:p14="http://schemas.microsoft.com/office/powerpoint/2010/main" val="356110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FE6494A6-CA19-493C-EEED-D602A8AE99D3}"/>
              </a:ext>
            </a:extLst>
          </p:cNvPr>
          <p:cNvSpPr txBox="1">
            <a:spLocks noChangeArrowheads="1"/>
          </p:cNvSpPr>
          <p:nvPr/>
        </p:nvSpPr>
        <p:spPr bwMode="auto">
          <a:xfrm>
            <a:off x="617266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2205" cy="20928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Residential Burglary offences have seen an increase of 6.3% when compared to the quarter prior, with 22 additional offences recorded for a total of 373. This continues the trend of quarterly fluctuations observed for this metric throughout the timeframe. A similar increase of 5.7% (20 additional offences) can be observed when comparing Q3 2024-25 against the same quarter during the previous financial year. In total, 1,124 offences have been recorded during the current FYTD. This represents an increase of 4.7% (50 additional offences) when compared to the previous FYTD.</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solved rate for Residential Burglary offences has fallen by 4.8 percentage points to 4.6%, with 16 fewer crimes solved for a total of 17. This represents the lowest quarterly solved rate within the timeframe. A less prominent reduction of 1.9 percentage points can be observed when comparing Q3 2024-25 against the same quarter during the previous financial year, with six fewer crimes solved. Conversely, </a:t>
            </a:r>
            <a:r>
              <a:rPr lang="en-GB" altLang="en-US" sz="1100" dirty="0">
                <a:latin typeface="Arial"/>
                <a:cs typeface="Arial"/>
              </a:rPr>
              <a:t>the solved rate for the current FYTD has risen by 1.0 percentage point to to 6.6%</a:t>
            </a:r>
            <a:r>
              <a:rPr lang="en-GB" altLang="en-US" sz="1100" dirty="0">
                <a:latin typeface="Arial" panose="020B0604020202020204" pitchFamily="34" charset="0"/>
                <a:cs typeface="Arial" panose="020B0604020202020204" pitchFamily="34" charset="0"/>
              </a:rPr>
              <a:t> </a:t>
            </a:r>
            <a:r>
              <a:rPr lang="en-GB" altLang="en-US" sz="1100" dirty="0">
                <a:latin typeface="Arial"/>
                <a:cs typeface="Arial"/>
              </a:rPr>
              <a:t>when compared to the previous FYTD, with 14 additional crimes solved for a total of 74. </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During Q3 2024-25, 88.3% of incidents classified as Residential Burglary of a Home were attended. Of these incidents, 58.0% were attended within 60 minutes.</a:t>
            </a:r>
          </a:p>
        </p:txBody>
      </p:sp>
      <p:sp>
        <p:nvSpPr>
          <p:cNvPr id="6" name="Rectangle 5">
            <a:extLst>
              <a:ext uri="{FF2B5EF4-FFF2-40B4-BE49-F238E27FC236}">
                <a16:creationId xmlns:a16="http://schemas.microsoft.com/office/drawing/2014/main" id="{8E7FCBE1-E450-C4BD-3DAD-1BA9C476B32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3. Residential Burglary</a:t>
            </a:r>
          </a:p>
        </p:txBody>
      </p:sp>
      <p:graphicFrame>
        <p:nvGraphicFramePr>
          <p:cNvPr id="5" name="Table 4">
            <a:extLst>
              <a:ext uri="{FF2B5EF4-FFF2-40B4-BE49-F238E27FC236}">
                <a16:creationId xmlns:a16="http://schemas.microsoft.com/office/drawing/2014/main" id="{185CE456-5892-8CAC-3BFB-08CCFFCC81EA}"/>
              </a:ext>
            </a:extLst>
          </p:cNvPr>
          <p:cNvGraphicFramePr>
            <a:graphicFrameLocks/>
          </p:cNvGraphicFramePr>
          <p:nvPr>
            <p:extLst>
              <p:ext uri="{D42A27DB-BD31-4B8C-83A1-F6EECF244321}">
                <p14:modId xmlns:p14="http://schemas.microsoft.com/office/powerpoint/2010/main" val="1373673688"/>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389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353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756EF8CE-73EB-7A27-434E-3B262F84359F}"/>
              </a:ext>
            </a:extLst>
          </p:cNvPr>
          <p:cNvGraphicFramePr>
            <a:graphicFrameLocks/>
          </p:cNvGraphicFramePr>
          <p:nvPr>
            <p:extLst>
              <p:ext uri="{D42A27DB-BD31-4B8C-83A1-F6EECF244321}">
                <p14:modId xmlns:p14="http://schemas.microsoft.com/office/powerpoint/2010/main" val="1340964785"/>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49E72FE1-51DF-7304-20B2-83D0E39C6452}"/>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9" name="Picture 8">
            <a:extLst>
              <a:ext uri="{FF2B5EF4-FFF2-40B4-BE49-F238E27FC236}">
                <a16:creationId xmlns:a16="http://schemas.microsoft.com/office/drawing/2014/main" id="{5402E404-E9ED-9849-401A-96F7F3AFF09A}"/>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13960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43AFC7CC-4985-19C5-5B40-CF7BCD025E27}"/>
              </a:ext>
            </a:extLst>
          </p:cNvPr>
          <p:cNvSpPr txBox="1">
            <a:spLocks noChangeArrowheads="1"/>
          </p:cNvSpPr>
          <p:nvPr/>
        </p:nvSpPr>
        <p:spPr bwMode="auto">
          <a:xfrm>
            <a:off x="6173484"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Neighbourhood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3026" cy="20928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Neighbourhood Crime offences have fallen in volume by 12.2% when compared to the quarter prior, with 159 fewer offences recorded for a total of 1,139. This disrupts the upward trend observed following Q4 2023-24, and represents the lowest quarterly figure within the timeframe. A less prominent reduction of 5.2% can be observed when comparing Q3 2024-25 against the same quarter during the previous financial year. In total, 3,719 offences have been recorded during the current FYTD. This represents a slight reduction of 0.1% (four fewer offences) when compared to the previous FYTD.</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Vehicle Crime offences continued to account for the majority of Neighbourhood Crime during Q3 2024-25, comprising 57.4% of the quarterly total with 654 offences recorded. </a:t>
            </a:r>
            <a:endParaRPr lang="en-GB" altLang="en-US" sz="600" dirty="0">
              <a:latin typeface="Arial"/>
              <a:cs typeface="Arial"/>
            </a:endParaRP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solved rate for Neighbourhood Crime offences has fallen by 0.8 percentage points to 3.7%, with 17 fewer crimes solved for a total of 42. This represents the lowest quarterly solved rate within the timeframe</a:t>
            </a:r>
            <a:r>
              <a:rPr lang="en-GB" altLang="en-US" sz="1100" dirty="0">
                <a:latin typeface="Arial"/>
                <a:cs typeface="Arial"/>
              </a:rPr>
              <a:t>. </a:t>
            </a:r>
            <a:r>
              <a:rPr lang="en-GB" altLang="en-US" sz="1100" dirty="0">
                <a:latin typeface="Arial" panose="020B0604020202020204" pitchFamily="34" charset="0"/>
                <a:cs typeface="Arial" panose="020B0604020202020204" pitchFamily="34" charset="0"/>
              </a:rPr>
              <a:t>A more prominent reduction of 2.4 percentage points can be observed when comparing Q3 2024-25 against the same quarter during the previous financial year, with 31 fewer crimes solved. The solved rate for the current FYTD stands at 4.1%, a reduction of 1.4 percentage points when compared to the previous FYTD, with 50 fewer crimes solved for a total of 153. </a:t>
            </a:r>
          </a:p>
        </p:txBody>
      </p:sp>
      <p:graphicFrame>
        <p:nvGraphicFramePr>
          <p:cNvPr id="3" name="Table 2">
            <a:extLst>
              <a:ext uri="{FF2B5EF4-FFF2-40B4-BE49-F238E27FC236}">
                <a16:creationId xmlns:a16="http://schemas.microsoft.com/office/drawing/2014/main" id="{B6CEEC1C-3B26-FA32-A52B-F06A79F1ED17}"/>
              </a:ext>
            </a:extLst>
          </p:cNvPr>
          <p:cNvGraphicFramePr>
            <a:graphicFrameLocks/>
          </p:cNvGraphicFramePr>
          <p:nvPr>
            <p:extLst>
              <p:ext uri="{D42A27DB-BD31-4B8C-83A1-F6EECF244321}">
                <p14:modId xmlns:p14="http://schemas.microsoft.com/office/powerpoint/2010/main" val="3236737755"/>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1,224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1,298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1,201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1,179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1,282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1,298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4C9D2462-2D89-2561-818C-1F9E1DAD4BA6}"/>
              </a:ext>
            </a:extLst>
          </p:cNvPr>
          <p:cNvGraphicFramePr>
            <a:graphicFrameLocks/>
          </p:cNvGraphicFramePr>
          <p:nvPr>
            <p:extLst>
              <p:ext uri="{D42A27DB-BD31-4B8C-83A1-F6EECF244321}">
                <p14:modId xmlns:p14="http://schemas.microsoft.com/office/powerpoint/2010/main" val="2095193684"/>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361E1D8D-E777-C2BC-444E-BD16CC8704AB}"/>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9" name="Picture 8">
            <a:extLst>
              <a:ext uri="{FF2B5EF4-FFF2-40B4-BE49-F238E27FC236}">
                <a16:creationId xmlns:a16="http://schemas.microsoft.com/office/drawing/2014/main" id="{EBD6B864-18B7-AC85-4C11-A0D938ADB411}"/>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15293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9BA19137-1998-CC07-E112-7C6216FDFB1B}"/>
              </a:ext>
            </a:extLst>
          </p:cNvPr>
          <p:cNvSpPr txBox="1">
            <a:spLocks noChangeArrowheads="1"/>
          </p:cNvSpPr>
          <p:nvPr/>
        </p:nvSpPr>
        <p:spPr bwMode="auto">
          <a:xfrm>
            <a:off x="6169891"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5. Public Order</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6400" cy="20928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Public Order Offences have seen a reduction of 16.9% when compared to the quarter prior, with 354 fewer offences recorded for a total of 1,743. This disrupts the upward trend observed following Q4 2023-24. Conversely, an increase of 7.3% (118 additional offences) can be observed when comparing Q3 2024-25 against the same quarter during the previous financial year. A total of 5,741 offences have been recorded during the current FYTD, representing a slight increase of 1.1% (63 additional offences) when compared to the previous FYTD.</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As offences under Section 5 of the Public Order Act 1986 have been classified as non-notifiable by the Home Office, they have been retroactively removed from this dataset to facilitate the accurate monitoring of long-term trends.</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solved rate for Public Order Offences has fallen by 1.3 percentage points to 9.1%, with 59 fewer crimes solved for a total of 159. This continues the trend of quarterly fluctuations observed for this metric throughout the timeframe. A reduction of 1.3 percentage points can also be observed when comparing Q3 2024-25 against the same quarter during the previous financial year, with 10 fewer crimes solved. The solved rate for the current FYTD stands at 9.5%, a slight reduction of 0.2 percentage points when compared to the previous FYTD, with four fewer crimes solved for a total of 544.</a:t>
            </a:r>
          </a:p>
        </p:txBody>
      </p:sp>
      <p:graphicFrame>
        <p:nvGraphicFramePr>
          <p:cNvPr id="3" name="Table 2">
            <a:extLst>
              <a:ext uri="{FF2B5EF4-FFF2-40B4-BE49-F238E27FC236}">
                <a16:creationId xmlns:a16="http://schemas.microsoft.com/office/drawing/2014/main" id="{12778D9D-F62A-C1C2-B91F-12222F3D6E23}"/>
              </a:ext>
            </a:extLst>
          </p:cNvPr>
          <p:cNvGraphicFramePr>
            <a:graphicFrameLocks/>
          </p:cNvGraphicFramePr>
          <p:nvPr>
            <p:extLst>
              <p:ext uri="{D42A27DB-BD31-4B8C-83A1-F6EECF244321}">
                <p14:modId xmlns:p14="http://schemas.microsoft.com/office/powerpoint/2010/main" val="250547616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2,215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1,838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1,553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1,901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1E3DD8E6-784E-A30C-AA80-7FC3E8ED02ED}"/>
              </a:ext>
            </a:extLst>
          </p:cNvPr>
          <p:cNvGraphicFramePr>
            <a:graphicFrameLocks/>
          </p:cNvGraphicFramePr>
          <p:nvPr>
            <p:extLst>
              <p:ext uri="{D42A27DB-BD31-4B8C-83A1-F6EECF244321}">
                <p14:modId xmlns:p14="http://schemas.microsoft.com/office/powerpoint/2010/main" val="4185116768"/>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7.8%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98494604-652C-0D0D-AD11-D2172B38651C}"/>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9" name="Picture 8">
            <a:extLst>
              <a:ext uri="{FF2B5EF4-FFF2-40B4-BE49-F238E27FC236}">
                <a16:creationId xmlns:a16="http://schemas.microsoft.com/office/drawing/2014/main" id="{91533C90-941E-1F1B-503A-85843A3FC207}"/>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8715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Anti-Social Behaviour</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682" y="773365"/>
            <a:ext cx="5914800" cy="3093154"/>
          </a:xfrm>
          <a:prstGeom prst="rect">
            <a:avLst/>
          </a:prstGeom>
          <a:noFill/>
          <a:ln w="19050">
            <a:solidFill>
              <a:schemeClr val="accent1"/>
            </a:solidFill>
          </a:ln>
        </p:spPr>
        <p:txBody>
          <a:bodyPr wrap="square" lIns="91440" tIns="45720" rIns="91440" bIns="45720" rtlCol="0" anchor="t">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Levels of anti-social behaviour (ASB) in Gwent have fallen by 4.4% during Q3 2024-25 when compared to the quarter prior, with 135 fewer incidents recorded for a total of 2,900. This disrupts the upward trend observed following Q4 2023-24. A slight reduction of 0.5% (14 fewer incidents) can be observed when comparing Q3 2024-25 against the same quarter during the previous financial year. A more prominent reduction of 9.6% has been recorded when comparing the current FYTD against the previous FYTD, with 948 fewer incidents recorded for a total of 8,885.</a:t>
            </a:r>
          </a:p>
          <a:p>
            <a:pPr algn="just" eaLnBrk="1" hangingPunct="1">
              <a:lnSpc>
                <a:spcPct val="100000"/>
              </a:lnSpc>
              <a:spcBef>
                <a:spcPct val="0"/>
              </a:spcBef>
              <a:buFontTx/>
              <a:buNone/>
            </a:pP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assessed by closing category, incidents classified as ‘ASB</a:t>
            </a:r>
            <a:r>
              <a:rPr lang="en-GB" altLang="en-US" sz="1100" i="1" dirty="0">
                <a:latin typeface="Arial" panose="020B0604020202020204" pitchFamily="34" charset="0"/>
                <a:cs typeface="Arial" panose="020B0604020202020204" pitchFamily="34" charset="0"/>
              </a:rPr>
              <a:t> - </a:t>
            </a:r>
            <a:r>
              <a:rPr lang="en-GB" altLang="en-US" sz="1100" dirty="0">
                <a:latin typeface="Arial" panose="020B0604020202020204" pitchFamily="34" charset="0"/>
                <a:cs typeface="Arial" panose="020B0604020202020204" pitchFamily="34" charset="0"/>
              </a:rPr>
              <a:t>Personal’</a:t>
            </a:r>
            <a:r>
              <a:rPr lang="en-GB" altLang="en-US" sz="1100" i="1"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saw a reduction of 27.6% when compared to the quarter prior, with a less prominent decline of 4.4% observed for those classified as ‘ASB - Nuisance’. Conversely, incidents classified as ‘ASB - Environmental’ saw a significant increase of 56.7%, with 139 additional incidents recorded for a total of 384.</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force has received several messages of appreciation from business owners on Upper Dock Street in Newport, regarding the force’s Problem-Oriented Policing approach to ASB in the area.</a:t>
            </a:r>
          </a:p>
        </p:txBody>
      </p:sp>
      <p:graphicFrame>
        <p:nvGraphicFramePr>
          <p:cNvPr id="3" name="Table 2">
            <a:extLst>
              <a:ext uri="{FF2B5EF4-FFF2-40B4-BE49-F238E27FC236}">
                <a16:creationId xmlns:a16="http://schemas.microsoft.com/office/drawing/2014/main" id="{29CF7305-319F-DC8B-50BA-F3678D03184A}"/>
              </a:ext>
            </a:extLst>
          </p:cNvPr>
          <p:cNvGraphicFramePr>
            <a:graphicFrameLocks/>
          </p:cNvGraphicFramePr>
          <p:nvPr>
            <p:extLst>
              <p:ext uri="{D42A27DB-BD31-4B8C-83A1-F6EECF244321}">
                <p14:modId xmlns:p14="http://schemas.microsoft.com/office/powerpoint/2010/main" val="4140551571"/>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3,524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3,395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2,914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2,950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3,035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2,900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BA28F035-8A3A-1132-2C45-FFB5406022F2}"/>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377014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Roads Policing</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400" y="773364"/>
            <a:ext cx="5911200" cy="3277820"/>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algn="just"/>
            <a:r>
              <a:rPr lang="en-GB" sz="1100" dirty="0"/>
              <a:t>During Q2 2024-25, 161 Road Traffic Collisions (RTCs) were reported via Stats-19 booklets. This is an increase of 8.1% (12 additional RTCs) when compared to the quarter prior, and is the highest figure within the timeframe. A more prominent increase of 15.0% (21 additional RTCs) can be observed when comparing Q2 2024-25 against the same quarter during the previous financial year. This metric is reported a quarter in arrears, due to a lag time between incidents occurring and the corresponding booklets being submitted. Measures have been implemented to address this delay, with seven booklets currently outstanding for Q2 2024-25, down from the 24 marked as such for Q1 2024-25 during the previous report</a:t>
            </a:r>
            <a:r>
              <a:rPr lang="en-GB" sz="1100" dirty="0">
                <a:solidFill>
                  <a:srgbClr val="00B050"/>
                </a:solidFill>
              </a:rPr>
              <a:t>. </a:t>
            </a:r>
          </a:p>
          <a:p>
            <a:pPr algn="just"/>
            <a:endParaRPr lang="en-GB" sz="600" dirty="0">
              <a:solidFill>
                <a:srgbClr val="00B050"/>
              </a:solidFill>
            </a:endParaRPr>
          </a:p>
          <a:p>
            <a:pPr algn="just"/>
            <a:r>
              <a:rPr lang="en-GB" sz="1100" dirty="0"/>
              <a:t>A total of 570 individuals were reported for one of the ‘Fatal Five’* factors during Q3 2024-25, an increase of 2.2% (12 additional reports) when compared to the quarter prior. The most commonly reported factor during Q3 2024-25 was drink/drug driving, which accounted for 50.2% of all Fatal Five reports with 286 instances recorded. This was followed by careless driving, which comprised 14.4% of all Fatal Five reports with 82 instances recorded.</a:t>
            </a:r>
          </a:p>
          <a:p>
            <a:pPr algn="just"/>
            <a:endParaRPr lang="en-GB" sz="600" dirty="0"/>
          </a:p>
          <a:p>
            <a:pPr algn="just"/>
            <a:r>
              <a:rPr lang="en-GB" sz="1100" i="1" dirty="0"/>
              <a:t>*The ‘Fatal Five’ refer to the five main causes of serious injury and death in RTCs. They consist of: careless driving; drink/drug driving; not wearing a seatbelt; using a mobile phone; and excessive speed.</a:t>
            </a:r>
          </a:p>
        </p:txBody>
      </p:sp>
      <p:graphicFrame>
        <p:nvGraphicFramePr>
          <p:cNvPr id="3" name="Table 2">
            <a:extLst>
              <a:ext uri="{FF2B5EF4-FFF2-40B4-BE49-F238E27FC236}">
                <a16:creationId xmlns:a16="http://schemas.microsoft.com/office/drawing/2014/main" id="{F6ACCFB7-C659-3C45-3450-015D8E06D705}"/>
              </a:ext>
            </a:extLst>
          </p:cNvPr>
          <p:cNvGraphicFramePr>
            <a:graphicFrameLocks/>
          </p:cNvGraphicFramePr>
          <p:nvPr>
            <p:extLst>
              <p:ext uri="{D42A27DB-BD31-4B8C-83A1-F6EECF244321}">
                <p14:modId xmlns:p14="http://schemas.microsoft.com/office/powerpoint/2010/main" val="2601207332"/>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138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9C7C7508-8469-31B4-4481-2B771E15BF61}"/>
              </a:ext>
            </a:extLst>
          </p:cNvPr>
          <p:cNvPicPr>
            <a:picLocks noChangeAspect="1"/>
          </p:cNvPicPr>
          <p:nvPr/>
        </p:nvPicPr>
        <p:blipFill>
          <a:blip r:embed="rId3"/>
          <a:stretch>
            <a:fillRect/>
          </a:stretch>
        </p:blipFill>
        <p:spPr>
          <a:xfrm>
            <a:off x="561600" y="849600"/>
            <a:ext cx="5027034" cy="2433600"/>
          </a:xfrm>
          <a:prstGeom prst="rect">
            <a:avLst/>
          </a:prstGeom>
        </p:spPr>
      </p:pic>
      <p:sp>
        <p:nvSpPr>
          <p:cNvPr id="2" name="TextBox 13">
            <a:extLst>
              <a:ext uri="{FF2B5EF4-FFF2-40B4-BE49-F238E27FC236}">
                <a16:creationId xmlns:a16="http://schemas.microsoft.com/office/drawing/2014/main" id="{2B44DBBE-F747-89FA-D4AD-C88AC44A7EFE}"/>
              </a:ext>
            </a:extLst>
          </p:cNvPr>
          <p:cNvSpPr txBox="1">
            <a:spLocks noChangeArrowheads="1"/>
          </p:cNvSpPr>
          <p:nvPr/>
        </p:nvSpPr>
        <p:spPr bwMode="auto">
          <a:xfrm>
            <a:off x="120505" y="4116802"/>
            <a:ext cx="11966400" cy="103105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Roads Policing and Specialist Operations (</a:t>
            </a:r>
            <a:r>
              <a:rPr lang="en-GB" altLang="en-US" sz="1100" dirty="0" err="1">
                <a:latin typeface="Arial" panose="020B0604020202020204" pitchFamily="34" charset="0"/>
                <a:cs typeface="Arial" panose="020B0604020202020204" pitchFamily="34" charset="0"/>
              </a:rPr>
              <a:t>RPSO</a:t>
            </a:r>
            <a:r>
              <a:rPr lang="en-GB" altLang="en-US" sz="1100" dirty="0">
                <a:latin typeface="Arial" panose="020B0604020202020204" pitchFamily="34" charset="0"/>
                <a:cs typeface="Arial" panose="020B0604020202020204" pitchFamily="34" charset="0"/>
              </a:rPr>
              <a:t>) officers are leading Operation Wheeler, a new initiative created within Gwent to tackle a rise in demand around car cruising, racing, and dangerous driving. The organisers of car cruise events have been targeted as part of this operation, with assistance from colleagues in the cyber and intelligence teams utilised to infiltrate online groups and gather intelligence. As a result, three organisers have been arrested and are due to appear in court. This tactic has also acted as a deterrent, with many other groups closing down pre-emptively.</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err="1">
                <a:latin typeface="Arial" panose="020B0604020202020204" pitchFamily="34" charset="0"/>
                <a:cs typeface="Arial" panose="020B0604020202020204" pitchFamily="34" charset="0"/>
              </a:rPr>
              <a:t>RPSO</a:t>
            </a:r>
            <a:r>
              <a:rPr lang="en-GB" altLang="en-US" sz="1100" dirty="0">
                <a:latin typeface="Arial" panose="020B0604020202020204" pitchFamily="34" charset="0"/>
                <a:cs typeface="Arial" panose="020B0604020202020204" pitchFamily="34" charset="0"/>
              </a:rPr>
              <a:t> officers are working with Newport City Council and local policing teams to implement Public Space Protection Orders at key sites across the city.</a:t>
            </a:r>
          </a:p>
        </p:txBody>
      </p:sp>
    </p:spTree>
    <p:extLst>
      <p:ext uri="{BB962C8B-B14F-4D97-AF65-F5344CB8AC3E}">
        <p14:creationId xmlns:p14="http://schemas.microsoft.com/office/powerpoint/2010/main" val="293942589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8" ma:contentTypeDescription="Create a new document." ma:contentTypeScope="" ma:versionID="94f5d42d891163b20b785b0a263c1756">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d471e65fe39590bcc51e061c5af69158"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153EF7-BBAC-4B5C-A41B-623834057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a6baa-a36e-4325-bf43-40a64c6202b9"/>
    <ds:schemaRef ds:uri="9792b062-e826-42d1-982a-ae453fb5ac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AF8C37-7766-49EF-99E0-161CF155B45C}">
  <ds:schemaRefs>
    <ds:schemaRef ds:uri="http://schemas.microsoft.com/office/2006/metadata/properties"/>
    <ds:schemaRef ds:uri="http://schemas.microsoft.com/sharepoint/v3"/>
    <ds:schemaRef ds:uri="http://purl.org/dc/terms/"/>
    <ds:schemaRef ds:uri="61e91b99-c454-4dcd-901d-5a1190deaaa4"/>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701ef5a6-3ad1-49ed-9bd0-9a416bb5b1de"/>
    <ds:schemaRef ds:uri="http://www.w3.org/XML/1998/namespace"/>
    <ds:schemaRef ds:uri="80b5a818-dffd-4b3e-8003-8a7717e0a151"/>
    <ds:schemaRef ds:uri="eba4eba8-f210-4555-9fb9-77962bfa0f5a"/>
  </ds:schemaRefs>
</ds:datastoreItem>
</file>

<file path=customXml/itemProps3.xml><?xml version="1.0" encoding="utf-8"?>
<ds:datastoreItem xmlns:ds="http://schemas.openxmlformats.org/officeDocument/2006/customXml" ds:itemID="{C74BA55E-219E-428A-A351-839C50AE4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31647</TotalTime>
  <Words>11167</Words>
  <Application>Microsoft Office PowerPoint</Application>
  <PresentationFormat>Widescreen</PresentationFormat>
  <Paragraphs>1706</Paragraphs>
  <Slides>43</Slides>
  <Notes>37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1_Custom Design</vt:lpstr>
      <vt:lpstr>Strategy Performance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12. Social Media and Single Online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Jenkins D, Gareth</cp:lastModifiedBy>
  <cp:revision>280</cp:revision>
  <dcterms:created xsi:type="dcterms:W3CDTF">2023-01-27T14:40:10Z</dcterms:created>
  <dcterms:modified xsi:type="dcterms:W3CDTF">2025-03-03T10:58:38Z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0x0101007CB08385A9F90D41A570F819283EAC77</vt:lpwstr>
  </property>
  <property fmtid="{D5CDD505-2E9C-101B-9397-08002B2CF9AE}" pid="10" name="CI_Core_FinancialYear">
    <vt:lpwstr>335;#2022/23|a69e2599-301e-432d-9cab-4956bfa07985</vt:lpwstr>
  </property>
  <property fmtid="{D5CDD505-2E9C-101B-9397-08002B2CF9AE}" pid="11" name="Quarter">
    <vt:lpwstr>339;#4th Quarter|873cc709-5a5d-41e4-a874-6d6027c93128</vt:lpwstr>
  </property>
  <property fmtid="{D5CDD505-2E9C-101B-9397-08002B2CF9AE}" pid="12" name="CI_Year">
    <vt:lpwstr/>
  </property>
  <property fmtid="{D5CDD505-2E9C-101B-9397-08002B2CF9AE}" pid="13" name="MediaServiceImageTags">
    <vt:lpwstr/>
  </property>
</Properties>
</file>