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74" r:id="rId7"/>
    <p:sldId id="275" r:id="rId8"/>
    <p:sldId id="258" r:id="rId9"/>
    <p:sldId id="264" r:id="rId10"/>
    <p:sldId id="272" r:id="rId11"/>
    <p:sldId id="270" r:id="rId12"/>
    <p:sldId id="268" r:id="rId13"/>
    <p:sldId id="273"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BE892A-0E90-BA61-607C-394A63F1C8D2}" name="Thomas, Carys" initials="TC" userId="S::carys.thomas@gwent.police.uk::a5e0cab1-5ed5-42b1-8d11-ba953fc97dd3" providerId="AD"/>
  <p188:author id="{BB4D2884-E1D2-F5ED-F095-215A95D35632}" name="Prince Steven" initials="" userId="S::Steven.Prince@gwent.police.uk::0cd4d1d2-09ed-4038-84c3-1abf888e897a" providerId="AD"/>
  <p188:author id="{27429EEC-00C4-F565-C84B-879844889C63}" name="Prince Steven" initials="PS" userId="S::steven.prince@gwent.police.uk::0cd4d1d2-09ed-4038-84c3-1abf888e89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B67"/>
    <a:srgbClr val="0D2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53ABA-BD55-9E08-BA59-A2BE506FD3A1}" v="89" dt="2026-02-04T19:02:30.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gwentpolice-my.sharepoint.com/personal/steven_prince_gwent_police_uk/Documents/Desktop/Temporary%20folder/Performance/Coverage/Coverage%202025-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wentpolice-my.sharepoint.com/personal/steven_prince_gwent_police_uk/Documents/Desktop/Temporary%20folder/Performance/Coverage/Coverage%202025-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2025: breakdown</a:t>
            </a:r>
            <a:r>
              <a:rPr lang="en-GB" sz="1200" baseline="0"/>
              <a:t> of article sentiment</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12700"/>
          </c:spPr>
          <c:dPt>
            <c:idx val="0"/>
            <c:bubble3D val="0"/>
            <c:spPr>
              <a:solidFill>
                <a:schemeClr val="accent4"/>
              </a:solidFill>
              <a:ln w="12700">
                <a:solidFill>
                  <a:schemeClr val="lt1"/>
                </a:solidFill>
              </a:ln>
              <a:effectLst/>
              <a:sp3d contourW="12700">
                <a:contourClr>
                  <a:schemeClr val="lt1"/>
                </a:contourClr>
              </a:sp3d>
            </c:spPr>
            <c:extLst>
              <c:ext xmlns:c16="http://schemas.microsoft.com/office/drawing/2014/chart" uri="{C3380CC4-5D6E-409C-BE32-E72D297353CC}">
                <c16:uniqueId val="{00000001-8A7B-497D-B02E-E6C81059047D}"/>
              </c:ext>
            </c:extLst>
          </c:dPt>
          <c:dPt>
            <c:idx val="1"/>
            <c:bubble3D val="0"/>
            <c:spPr>
              <a:solidFill>
                <a:srgbClr val="FF0000"/>
              </a:solidFill>
              <a:ln w="12700">
                <a:solidFill>
                  <a:schemeClr val="lt1"/>
                </a:solidFill>
              </a:ln>
              <a:effectLst/>
              <a:sp3d contourW="12700">
                <a:contourClr>
                  <a:schemeClr val="lt1"/>
                </a:contourClr>
              </a:sp3d>
            </c:spPr>
            <c:extLst>
              <c:ext xmlns:c16="http://schemas.microsoft.com/office/drawing/2014/chart" uri="{C3380CC4-5D6E-409C-BE32-E72D297353CC}">
                <c16:uniqueId val="{00000003-8A7B-497D-B02E-E6C81059047D}"/>
              </c:ext>
            </c:extLst>
          </c:dPt>
          <c:dPt>
            <c:idx val="2"/>
            <c:bubble3D val="0"/>
            <c:spPr>
              <a:solidFill>
                <a:srgbClr val="00B050"/>
              </a:solidFill>
              <a:ln w="12700">
                <a:solidFill>
                  <a:schemeClr val="lt1"/>
                </a:solidFill>
              </a:ln>
              <a:effectLst/>
              <a:sp3d contourW="12700">
                <a:contourClr>
                  <a:schemeClr val="lt1"/>
                </a:contourClr>
              </a:sp3d>
            </c:spPr>
            <c:extLst>
              <c:ext xmlns:c16="http://schemas.microsoft.com/office/drawing/2014/chart" uri="{C3380CC4-5D6E-409C-BE32-E72D297353CC}">
                <c16:uniqueId val="{00000005-8A7B-497D-B02E-E6C81059047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'Calendar year'!$B$19:$B$21</c:f>
              <c:strCache>
                <c:ptCount val="3"/>
                <c:pt idx="0">
                  <c:v>Balanced</c:v>
                </c:pt>
                <c:pt idx="1">
                  <c:v>Negative</c:v>
                </c:pt>
                <c:pt idx="2">
                  <c:v>Positive</c:v>
                </c:pt>
              </c:strCache>
            </c:strRef>
          </c:cat>
          <c:val>
            <c:numRef>
              <c:f>'Calendar year'!$C$19:$C$21</c:f>
              <c:numCache>
                <c:formatCode>General</c:formatCode>
                <c:ptCount val="3"/>
                <c:pt idx="0" formatCode="#,##0">
                  <c:v>7983</c:v>
                </c:pt>
                <c:pt idx="1">
                  <c:v>606</c:v>
                </c:pt>
                <c:pt idx="2" formatCode="#,##0">
                  <c:v>4766</c:v>
                </c:pt>
              </c:numCache>
            </c:numRef>
          </c:val>
          <c:extLst>
            <c:ext xmlns:c16="http://schemas.microsoft.com/office/drawing/2014/chart" uri="{C3380CC4-5D6E-409C-BE32-E72D297353CC}">
              <c16:uniqueId val="{00000006-8A7B-497D-B02E-E6C81059047D}"/>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8-8A7B-497D-B02E-E6C81059047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A-8A7B-497D-B02E-E6C81059047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C-8A7B-497D-B02E-E6C81059047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'Calendar year'!$B$19:$B$21</c:f>
              <c:strCache>
                <c:ptCount val="3"/>
                <c:pt idx="0">
                  <c:v>Balanced</c:v>
                </c:pt>
                <c:pt idx="1">
                  <c:v>Negative</c:v>
                </c:pt>
                <c:pt idx="2">
                  <c:v>Positive</c:v>
                </c:pt>
              </c:strCache>
            </c:strRef>
          </c:cat>
          <c:val>
            <c:numRef>
              <c:f>'Calendar year'!$E$19:$E$21</c:f>
              <c:numCache>
                <c:formatCode>0.0%</c:formatCode>
                <c:ptCount val="3"/>
                <c:pt idx="0">
                  <c:v>0.59770000000000001</c:v>
                </c:pt>
                <c:pt idx="1">
                  <c:v>4.53E-2</c:v>
                </c:pt>
                <c:pt idx="2">
                  <c:v>0.35680000000000001</c:v>
                </c:pt>
              </c:numCache>
            </c:numRef>
          </c:val>
          <c:extLst>
            <c:ext xmlns:c16="http://schemas.microsoft.com/office/drawing/2014/chart" uri="{C3380CC4-5D6E-409C-BE32-E72D297353CC}">
              <c16:uniqueId val="{0000000D-8A7B-497D-B02E-E6C81059047D}"/>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2024:</a:t>
            </a:r>
            <a:r>
              <a:rPr lang="en-GB" sz="1200" baseline="0"/>
              <a:t> breakdown of article sentiment</a:t>
            </a:r>
            <a:endParaRPr lang="en-GB" sz="1200"/>
          </a:p>
        </c:rich>
      </c:tx>
      <c:layout>
        <c:manualLayout>
          <c:xMode val="edge"/>
          <c:yMode val="edge"/>
          <c:x val="0.12462326070168608"/>
          <c:y val="3.87366660780871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38-46F5-9F39-F2DAA125E706}"/>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38-46F5-9F39-F2DAA125E706}"/>
              </c:ext>
            </c:extLst>
          </c:dPt>
          <c:dPt>
            <c:idx val="2"/>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38-46F5-9F39-F2DAA125E70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'Calendar year'!$B$25:$B$27</c:f>
              <c:strCache>
                <c:ptCount val="3"/>
                <c:pt idx="0">
                  <c:v>Balanced</c:v>
                </c:pt>
                <c:pt idx="1">
                  <c:v>Negative</c:v>
                </c:pt>
                <c:pt idx="2">
                  <c:v>Positive</c:v>
                </c:pt>
              </c:strCache>
            </c:strRef>
          </c:cat>
          <c:val>
            <c:numRef>
              <c:f>'Calendar year'!$C$25:$C$27</c:f>
              <c:numCache>
                <c:formatCode>General</c:formatCode>
                <c:ptCount val="3"/>
                <c:pt idx="0" formatCode="#,##0">
                  <c:v>3678</c:v>
                </c:pt>
                <c:pt idx="1">
                  <c:v>672</c:v>
                </c:pt>
                <c:pt idx="2" formatCode="#,##0">
                  <c:v>2956</c:v>
                </c:pt>
              </c:numCache>
            </c:numRef>
          </c:val>
          <c:extLst>
            <c:ext xmlns:c16="http://schemas.microsoft.com/office/drawing/2014/chart" uri="{C3380CC4-5D6E-409C-BE32-E72D297353CC}">
              <c16:uniqueId val="{00000006-D438-46F5-9F39-F2DAA125E706}"/>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8-D438-46F5-9F39-F2DAA125E70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A-D438-46F5-9F39-F2DAA125E70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C-D438-46F5-9F39-F2DAA125E70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'Calendar year'!$B$25:$B$27</c:f>
              <c:strCache>
                <c:ptCount val="3"/>
                <c:pt idx="0">
                  <c:v>Balanced</c:v>
                </c:pt>
                <c:pt idx="1">
                  <c:v>Negative</c:v>
                </c:pt>
                <c:pt idx="2">
                  <c:v>Positive</c:v>
                </c:pt>
              </c:strCache>
            </c:strRef>
          </c:cat>
          <c:val>
            <c:numRef>
              <c:f>'Calendar year'!$E$25:$E$27</c:f>
              <c:numCache>
                <c:formatCode>0.0%</c:formatCode>
                <c:ptCount val="3"/>
                <c:pt idx="0">
                  <c:v>0.4985</c:v>
                </c:pt>
                <c:pt idx="1">
                  <c:v>9.1079999999999994E-2</c:v>
                </c:pt>
                <c:pt idx="2">
                  <c:v>0.40065000000000001</c:v>
                </c:pt>
              </c:numCache>
            </c:numRef>
          </c:val>
          <c:extLst>
            <c:ext xmlns:c16="http://schemas.microsoft.com/office/drawing/2014/chart" uri="{C3380CC4-5D6E-409C-BE32-E72D297353CC}">
              <c16:uniqueId val="{0000000D-D438-46F5-9F39-F2DAA125E706}"/>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D339A-96F6-E041-920A-ADF0CA63CD2E}" type="datetimeFigureOut">
              <a:rPr lang="en-US" smtClean="0"/>
              <a:t>2/5/2026</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99C4-5654-BA4B-B82A-F5D7BE6E471C}"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2</a:t>
            </a:fld>
            <a:endParaRPr lang="en-US"/>
          </a:p>
        </p:txBody>
      </p:sp>
    </p:spTree>
    <p:extLst>
      <p:ext uri="{BB962C8B-B14F-4D97-AF65-F5344CB8AC3E}">
        <p14:creationId xmlns:p14="http://schemas.microsoft.com/office/powerpoint/2010/main" val="112237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6</a:t>
            </a:fld>
            <a:endParaRPr lang="en-US"/>
          </a:p>
        </p:txBody>
      </p:sp>
    </p:spTree>
    <p:extLst>
      <p:ext uri="{BB962C8B-B14F-4D97-AF65-F5344CB8AC3E}">
        <p14:creationId xmlns:p14="http://schemas.microsoft.com/office/powerpoint/2010/main" val="231489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a:t>TITLE – ARIAL: BOLD. 32 Pt.</a:t>
            </a:r>
            <a:endParaRPr lang="en-US"/>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a:t>TITLE – ARIAL: BOLD. 32 Pt.</a:t>
            </a:r>
            <a:endParaRPr lang="en-US"/>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2/5/2026</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fcom.org.uk/siteassets/resources/documents/research-and-data/multi-sector/media-nations/2025/media-nations-2025-wales.pdf?v=4010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a:xfrm>
            <a:off x="328043" y="3151976"/>
            <a:ext cx="7320370" cy="1986968"/>
          </a:xfrm>
        </p:spPr>
        <p:txBody>
          <a:bodyPr/>
          <a:lstStyle/>
          <a:p>
            <a:r>
              <a:rPr lang="en-GB" sz="3600">
                <a:latin typeface="Calibri"/>
                <a:ea typeface="Calibri"/>
                <a:cs typeface="Times New Roman"/>
              </a:rPr>
              <a:t>MEDIA STRATEGY</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2026 - 2029</a:t>
            </a:r>
            <a:endParaRPr lang="en-US"/>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9D7C-6B82-359C-76AA-89F38D0FF44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528C1D-8A26-0EDF-8A17-E4F8D7421E35}"/>
              </a:ext>
            </a:extLst>
          </p:cNvPr>
          <p:cNvSpPr txBox="1">
            <a:spLocks/>
          </p:cNvSpPr>
          <p:nvPr/>
        </p:nvSpPr>
        <p:spPr>
          <a:xfrm>
            <a:off x="2025126" y="65346"/>
            <a:ext cx="10090768"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ea typeface="Calibri"/>
                <a:cs typeface="Arial"/>
              </a:rPr>
              <a:t>MEDIA APPROACH</a:t>
            </a:r>
            <a:endParaRPr lang="en-US"/>
          </a:p>
        </p:txBody>
      </p:sp>
      <p:sp>
        <p:nvSpPr>
          <p:cNvPr id="10" name="TextBox 9">
            <a:extLst>
              <a:ext uri="{FF2B5EF4-FFF2-40B4-BE49-F238E27FC236}">
                <a16:creationId xmlns:a16="http://schemas.microsoft.com/office/drawing/2014/main" id="{BD9E0F48-5122-1FF9-6641-EAE627090BDF}"/>
              </a:ext>
            </a:extLst>
          </p:cNvPr>
          <p:cNvSpPr txBox="1"/>
          <p:nvPr/>
        </p:nvSpPr>
        <p:spPr>
          <a:xfrm>
            <a:off x="2026635" y="772836"/>
            <a:ext cx="10089259" cy="4917693"/>
          </a:xfrm>
          <a:prstGeom prst="rect">
            <a:avLst/>
          </a:prstGeom>
          <a:noFill/>
        </p:spPr>
        <p:txBody>
          <a:bodyPr wrap="square" lIns="91440" tIns="45720" rIns="91440" bIns="45720" rtlCol="0" anchor="t">
            <a:spAutoFit/>
          </a:bodyPr>
          <a:lstStyle/>
          <a:p>
            <a:pPr>
              <a:lnSpc>
                <a:spcPct val="103000"/>
              </a:lnSpc>
              <a:spcAft>
                <a:spcPts val="800"/>
              </a:spcAft>
            </a:pPr>
            <a:r>
              <a:rPr lang="en-US" sz="1300" b="1" kern="100">
                <a:effectLst/>
                <a:latin typeface="Arial"/>
                <a:ea typeface="Aptos" panose="020B0004020202020204" pitchFamily="34" charset="0"/>
                <a:cs typeface="Times New Roman"/>
              </a:rPr>
              <a:t>Therefore, </a:t>
            </a:r>
            <a:r>
              <a:rPr lang="en-US" sz="1300" b="1" kern="100">
                <a:latin typeface="Arial"/>
                <a:ea typeface="Aptos" panose="020B0004020202020204" pitchFamily="34" charset="0"/>
                <a:cs typeface="Times New Roman"/>
              </a:rPr>
              <a:t>o</a:t>
            </a:r>
            <a:r>
              <a:rPr lang="en-US" sz="1300" b="1" kern="100">
                <a:effectLst/>
                <a:latin typeface="Arial"/>
                <a:ea typeface="Aptos" panose="020B0004020202020204" pitchFamily="34" charset="0"/>
                <a:cs typeface="Times New Roman"/>
              </a:rPr>
              <a:t>ur media approach involves:</a:t>
            </a:r>
            <a:endParaRPr lang="en-GB" sz="1300" kern="100">
              <a:effectLst/>
              <a:latin typeface="Arial"/>
              <a:ea typeface="Aptos" panose="020B0004020202020204" pitchFamily="34" charset="0"/>
              <a:cs typeface="Times New Roman"/>
            </a:endParaRP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Providing a 24/7 media service to ensure the public is informed and warned of ongoing incidents or issues affecting our community, and to support officers seeking support from our community. ​</a:t>
            </a:r>
            <a:endParaRPr lang="en-GB" sz="1300" kern="100">
              <a:latin typeface="Arial"/>
              <a:ea typeface="Aptos" panose="020B0004020202020204" pitchFamily="34" charset="0"/>
              <a:cs typeface="Times New Roman"/>
            </a:endParaRP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Proactively sharing positive outcomes that resonate with the public to demonstrate the impact our work has on protecting our communities.</a:t>
            </a: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To seek proactive opportunities to share the wider work we do to tackle crime across Gwent, and the innovative approach we take to deliver the best results.​</a:t>
            </a:r>
          </a:p>
          <a:p>
            <a:pPr marL="34290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Challenging and correcting inaccuracies</a:t>
            </a:r>
            <a:r>
              <a:rPr lang="en-US" sz="1300" kern="100">
                <a:latin typeface="Arial"/>
                <a:ea typeface="Aptos" panose="020B0004020202020204" pitchFamily="34" charset="0"/>
                <a:cs typeface="Times New Roman"/>
              </a:rPr>
              <a:t>, including mis-, dis- and </a:t>
            </a:r>
            <a:r>
              <a:rPr lang="en-US" sz="1300" kern="100" err="1">
                <a:latin typeface="Arial"/>
                <a:ea typeface="Aptos" panose="020B0004020202020204" pitchFamily="34" charset="0"/>
                <a:cs typeface="Times New Roman"/>
              </a:rPr>
              <a:t>malinformation</a:t>
            </a:r>
            <a:r>
              <a:rPr lang="en-US" sz="1300" kern="100">
                <a:latin typeface="Arial"/>
                <a:ea typeface="Aptos" panose="020B0004020202020204" pitchFamily="34" charset="0"/>
                <a:cs typeface="Times New Roman"/>
              </a:rPr>
              <a:t>, to ensure that all coverage of the organisation is fairly represented.</a:t>
            </a:r>
            <a:endParaRPr lang="en-GB" sz="1300" kern="100">
              <a:effectLst/>
              <a:latin typeface="Arial"/>
              <a:ea typeface="Aptos" panose="020B0004020202020204" pitchFamily="34" charset="0"/>
              <a:cs typeface="Times New Roman"/>
            </a:endParaRPr>
          </a:p>
          <a:p>
            <a:pPr marL="34290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We will </a:t>
            </a:r>
            <a:r>
              <a:rPr lang="en-US" sz="1300" kern="100" err="1">
                <a:effectLst/>
                <a:latin typeface="Arial"/>
                <a:ea typeface="Aptos" panose="020B0004020202020204" pitchFamily="34" charset="0"/>
                <a:cs typeface="Times New Roman"/>
              </a:rPr>
              <a:t>favour</a:t>
            </a:r>
            <a:r>
              <a:rPr lang="en-US" sz="1300" kern="100">
                <a:latin typeface="Arial"/>
                <a:ea typeface="Aptos" panose="020B0004020202020204" pitchFamily="34" charset="0"/>
                <a:cs typeface="Times New Roman"/>
              </a:rPr>
              <a:t> </a:t>
            </a:r>
            <a:r>
              <a:rPr lang="en-US" sz="1300" kern="100">
                <a:effectLst/>
                <a:latin typeface="Arial"/>
                <a:ea typeface="Aptos" panose="020B0004020202020204" pitchFamily="34" charset="0"/>
                <a:cs typeface="Times New Roman"/>
              </a:rPr>
              <a:t>achieving coverage which has the greater potential to reach the most people in our communities </a:t>
            </a:r>
            <a:r>
              <a:rPr lang="en-US" sz="1300" kern="100">
                <a:latin typeface="Arial"/>
                <a:ea typeface="Aptos" panose="020B0004020202020204" pitchFamily="34" charset="0"/>
                <a:cs typeface="Times New Roman"/>
              </a:rPr>
              <a:t>and </a:t>
            </a:r>
            <a:r>
              <a:rPr lang="en-GB" sz="1300" kern="100">
                <a:latin typeface="Arial"/>
                <a:ea typeface="Aptos" panose="020B0004020202020204" pitchFamily="34" charset="0"/>
                <a:cs typeface="Times New Roman"/>
              </a:rPr>
              <a:t>further afield while improving public confidence in our service against demand of little or no value to improving public confidence.</a:t>
            </a:r>
            <a:endParaRPr lang="en-GB" sz="1300" kern="100">
              <a:effectLst/>
              <a:latin typeface="Arial"/>
              <a:ea typeface="Aptos" panose="020B0004020202020204" pitchFamily="34" charset="0"/>
              <a:cs typeface="Times New Roman"/>
            </a:endParaRP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Considering all documentary requests against agreed criteria to ensure that the considerable investment of time and resource delivers outcomes that meet our corporate objectives​.</a:t>
            </a:r>
            <a:endParaRPr lang="en-GB" sz="1300" kern="100">
              <a:effectLst/>
              <a:latin typeface="Arial"/>
              <a:ea typeface="Aptos" panose="020B0004020202020204" pitchFamily="34" charset="0"/>
              <a:cs typeface="Times New Roman"/>
            </a:endParaRP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latin typeface="Arial"/>
                <a:ea typeface="Aptos" panose="020B0004020202020204" pitchFamily="34" charset="0"/>
                <a:cs typeface="Times New Roman"/>
              </a:rPr>
              <a:t>Setting realistic expectations with media partners, but also our colleagues, around </a:t>
            </a:r>
            <a:r>
              <a:rPr lang="en-GB" sz="1300" kern="100">
                <a:latin typeface="Arial"/>
                <a:ea typeface="Aptos" panose="020B0004020202020204" pitchFamily="34" charset="0"/>
                <a:cs typeface="Times New Roman"/>
              </a:rPr>
              <a:t>their requests against our organisational priorities.  </a:t>
            </a: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effectLst/>
                <a:latin typeface="Arial"/>
                <a:ea typeface="Aptos" panose="020B0004020202020204" pitchFamily="34" charset="0"/>
                <a:cs typeface="Times New Roman"/>
              </a:rPr>
              <a:t>Working with our digital colleagues to deliver high impact campaigns to the public to support our objectives or those of policing nationally.​</a:t>
            </a:r>
            <a:endParaRPr lang="en-GB" sz="1300" kern="100">
              <a:effectLst/>
              <a:latin typeface="Arial"/>
              <a:ea typeface="Aptos" panose="020B0004020202020204" pitchFamily="34" charset="0"/>
              <a:cs typeface="Times New Roman"/>
            </a:endParaRPr>
          </a:p>
          <a:p>
            <a:pPr marL="342900" lvl="0" indent="-342900">
              <a:lnSpc>
                <a:spcPct val="103000"/>
              </a:lnSpc>
              <a:spcAft>
                <a:spcPts val="800"/>
              </a:spcAft>
              <a:buSzPts val="1000"/>
              <a:buFont typeface="Symbol" panose="05050102010706020507" pitchFamily="18" charset="2"/>
              <a:buChar char=""/>
              <a:tabLst>
                <a:tab pos="457200" algn="l"/>
              </a:tabLst>
            </a:pPr>
            <a:r>
              <a:rPr lang="en-US" sz="1300" kern="100">
                <a:latin typeface="Arial"/>
                <a:ea typeface="Aptos" panose="020B0004020202020204" pitchFamily="34" charset="0"/>
                <a:cs typeface="Times New Roman"/>
              </a:rPr>
              <a:t>Offering </a:t>
            </a:r>
            <a:r>
              <a:rPr lang="en-US" sz="1300" kern="100">
                <a:effectLst/>
                <a:latin typeface="Arial"/>
                <a:ea typeface="Aptos" panose="020B0004020202020204" pitchFamily="34" charset="0"/>
                <a:cs typeface="Times New Roman"/>
              </a:rPr>
              <a:t>training and support to colleagues to help </a:t>
            </a:r>
            <a:r>
              <a:rPr lang="en-US" sz="1300" kern="100" err="1">
                <a:effectLst/>
                <a:latin typeface="Arial"/>
                <a:ea typeface="Aptos" panose="020B0004020202020204" pitchFamily="34" charset="0"/>
                <a:cs typeface="Times New Roman"/>
              </a:rPr>
              <a:t>maximise</a:t>
            </a:r>
            <a:r>
              <a:rPr lang="en-US" sz="1300" kern="100">
                <a:effectLst/>
                <a:latin typeface="Arial"/>
                <a:ea typeface="Aptos" panose="020B0004020202020204" pitchFamily="34" charset="0"/>
                <a:cs typeface="Times New Roman"/>
              </a:rPr>
              <a:t> our media opportunities and to build a flow of potential stories as well as developing their skills as effective, credible spokespeople for the organisation.</a:t>
            </a:r>
          </a:p>
        </p:txBody>
      </p:sp>
    </p:spTree>
    <p:extLst>
      <p:ext uri="{BB962C8B-B14F-4D97-AF65-F5344CB8AC3E}">
        <p14:creationId xmlns:p14="http://schemas.microsoft.com/office/powerpoint/2010/main" val="38584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9EFD1B-29D2-3E92-7FD0-1378C2E637DA}"/>
              </a:ext>
            </a:extLst>
          </p:cNvPr>
          <p:cNvSpPr txBox="1">
            <a:spLocks/>
          </p:cNvSpPr>
          <p:nvPr/>
        </p:nvSpPr>
        <p:spPr>
          <a:xfrm>
            <a:off x="247126" y="75930"/>
            <a:ext cx="10090768"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cs typeface="Arial"/>
              </a:rPr>
              <a:t>RISKS AND MITIGATIONS</a:t>
            </a:r>
          </a:p>
        </p:txBody>
      </p:sp>
      <p:graphicFrame>
        <p:nvGraphicFramePr>
          <p:cNvPr id="13" name="Table 12">
            <a:extLst>
              <a:ext uri="{FF2B5EF4-FFF2-40B4-BE49-F238E27FC236}">
                <a16:creationId xmlns:a16="http://schemas.microsoft.com/office/drawing/2014/main" id="{8DBF202F-CB06-718E-FD79-5F54BA94FD2B}"/>
              </a:ext>
            </a:extLst>
          </p:cNvPr>
          <p:cNvGraphicFramePr>
            <a:graphicFrameLocks noGrp="1"/>
          </p:cNvGraphicFramePr>
          <p:nvPr>
            <p:extLst>
              <p:ext uri="{D42A27DB-BD31-4B8C-83A1-F6EECF244321}">
                <p14:modId xmlns:p14="http://schemas.microsoft.com/office/powerpoint/2010/main" val="804212597"/>
              </p:ext>
            </p:extLst>
          </p:nvPr>
        </p:nvGraphicFramePr>
        <p:xfrm>
          <a:off x="110168" y="780361"/>
          <a:ext cx="10335990" cy="5901261"/>
        </p:xfrm>
        <a:graphic>
          <a:graphicData uri="http://schemas.openxmlformats.org/drawingml/2006/table">
            <a:tbl>
              <a:tblPr firstRow="1" bandRow="1">
                <a:tableStyleId>{5C22544A-7EE6-4342-B048-85BDC9FD1C3A}</a:tableStyleId>
              </a:tblPr>
              <a:tblGrid>
                <a:gridCol w="5167995">
                  <a:extLst>
                    <a:ext uri="{9D8B030D-6E8A-4147-A177-3AD203B41FA5}">
                      <a16:colId xmlns:a16="http://schemas.microsoft.com/office/drawing/2014/main" val="2356963790"/>
                    </a:ext>
                  </a:extLst>
                </a:gridCol>
                <a:gridCol w="5167995">
                  <a:extLst>
                    <a:ext uri="{9D8B030D-6E8A-4147-A177-3AD203B41FA5}">
                      <a16:colId xmlns:a16="http://schemas.microsoft.com/office/drawing/2014/main" val="4078609727"/>
                    </a:ext>
                  </a:extLst>
                </a:gridCol>
              </a:tblGrid>
              <a:tr h="334431">
                <a:tc>
                  <a:txBody>
                    <a:bodyPr/>
                    <a:lstStyle/>
                    <a:p>
                      <a:r>
                        <a:rPr lang="en-GB" sz="1100" dirty="0">
                          <a:latin typeface="Arial"/>
                        </a:rPr>
                        <a:t>Risk</a:t>
                      </a:r>
                    </a:p>
                  </a:txBody>
                  <a:tcPr/>
                </a:tc>
                <a:tc>
                  <a:txBody>
                    <a:bodyPr/>
                    <a:lstStyle/>
                    <a:p>
                      <a:r>
                        <a:rPr lang="en-GB" sz="1100" dirty="0">
                          <a:latin typeface="Arial"/>
                        </a:rPr>
                        <a:t>Mitigation</a:t>
                      </a:r>
                    </a:p>
                  </a:txBody>
                  <a:tcPr/>
                </a:tc>
                <a:extLst>
                  <a:ext uri="{0D108BD9-81ED-4DB2-BD59-A6C34878D82A}">
                    <a16:rowId xmlns:a16="http://schemas.microsoft.com/office/drawing/2014/main" val="2881886188"/>
                  </a:ext>
                </a:extLst>
              </a:tr>
              <a:tr h="573311">
                <a:tc>
                  <a:txBody>
                    <a:bodyPr/>
                    <a:lstStyle/>
                    <a:p>
                      <a:r>
                        <a:rPr lang="en-GB" sz="1100" dirty="0">
                          <a:latin typeface="Arial"/>
                        </a:rPr>
                        <a:t>The current volume of demand has little benefit to the organisation. (</a:t>
                      </a:r>
                      <a:r>
                        <a:rPr lang="en-GB" sz="1100" dirty="0" err="1">
                          <a:latin typeface="Arial"/>
                        </a:rPr>
                        <a:t>I.e</a:t>
                      </a:r>
                      <a:r>
                        <a:rPr lang="en-GB" sz="1100" dirty="0">
                          <a:latin typeface="Arial"/>
                        </a:rPr>
                        <a:t> updates on minor road traffic collisions)</a:t>
                      </a:r>
                    </a:p>
                  </a:txBody>
                  <a:tcPr/>
                </a:tc>
                <a:tc>
                  <a:txBody>
                    <a:bodyPr/>
                    <a:lstStyle/>
                    <a:p>
                      <a:r>
                        <a:rPr lang="en-GB" sz="1100" dirty="0">
                          <a:latin typeface="Arial"/>
                        </a:rPr>
                        <a:t>Several partner agencies have shared their service level agreements, and we will create a Gwent Police version which will be shared with media outlets to manage their expectations.</a:t>
                      </a:r>
                    </a:p>
                  </a:txBody>
                  <a:tcPr/>
                </a:tc>
                <a:extLst>
                  <a:ext uri="{0D108BD9-81ED-4DB2-BD59-A6C34878D82A}">
                    <a16:rowId xmlns:a16="http://schemas.microsoft.com/office/drawing/2014/main" val="3363499353"/>
                  </a:ext>
                </a:extLst>
              </a:tr>
              <a:tr h="898187">
                <a:tc>
                  <a:txBody>
                    <a:bodyPr/>
                    <a:lstStyle/>
                    <a:p>
                      <a:r>
                        <a:rPr lang="en-GB" sz="1100" dirty="0">
                          <a:latin typeface="Arial"/>
                        </a:rPr>
                        <a:t>Resourcing issues in the team means we’re unable to meet demands of our external media partners.</a:t>
                      </a:r>
                    </a:p>
                  </a:txBody>
                  <a:tcPr/>
                </a:tc>
                <a:tc>
                  <a:txBody>
                    <a:bodyPr/>
                    <a:lstStyle/>
                    <a:p>
                      <a:r>
                        <a:rPr lang="en-GB" sz="1100" dirty="0">
                          <a:latin typeface="Arial"/>
                        </a:rPr>
                        <a:t>We’ve defined different roles for individual team members, and our team is aware of the expectations on them to help each other out during times of busyness. We will also look at creating a template for documentaries as these can be labour intensive for little reward to ensure the opportunity is worth our time and effort.</a:t>
                      </a:r>
                    </a:p>
                  </a:txBody>
                  <a:tcPr/>
                </a:tc>
                <a:extLst>
                  <a:ext uri="{0D108BD9-81ED-4DB2-BD59-A6C34878D82A}">
                    <a16:rowId xmlns:a16="http://schemas.microsoft.com/office/drawing/2014/main" val="3520091650"/>
                  </a:ext>
                </a:extLst>
              </a:tr>
              <a:tr h="573311">
                <a:tc>
                  <a:txBody>
                    <a:bodyPr/>
                    <a:lstStyle/>
                    <a:p>
                      <a:pPr lvl="0">
                        <a:buNone/>
                      </a:pPr>
                      <a:r>
                        <a:rPr lang="en-GB" sz="1100" dirty="0">
                          <a:latin typeface="Arial"/>
                        </a:rPr>
                        <a:t>Likely increase in demand from changes in the CPS media protocol/APP – including issuing court materials/mugshots</a:t>
                      </a:r>
                    </a:p>
                  </a:txBody>
                  <a:tcPr/>
                </a:tc>
                <a:tc>
                  <a:txBody>
                    <a:bodyPr/>
                    <a:lstStyle/>
                    <a:p>
                      <a:pPr lvl="0">
                        <a:buNone/>
                      </a:pPr>
                      <a:r>
                        <a:rPr lang="en-GB" sz="1100" dirty="0">
                          <a:latin typeface="Arial"/>
                        </a:rPr>
                        <a:t>We will work with CPS to ensure process are in place to manage workload around court materials including prioritising cases with highest harm for communities.</a:t>
                      </a:r>
                    </a:p>
                  </a:txBody>
                  <a:tcPr/>
                </a:tc>
                <a:extLst>
                  <a:ext uri="{0D108BD9-81ED-4DB2-BD59-A6C34878D82A}">
                    <a16:rowId xmlns:a16="http://schemas.microsoft.com/office/drawing/2014/main" val="759266072"/>
                  </a:ext>
                </a:extLst>
              </a:tr>
              <a:tr h="573311">
                <a:tc>
                  <a:txBody>
                    <a:bodyPr/>
                    <a:lstStyle/>
                    <a:p>
                      <a:r>
                        <a:rPr lang="en-GB" sz="1100" dirty="0">
                          <a:latin typeface="Arial"/>
                        </a:rPr>
                        <a:t>Negative reporting, especially around misconduct and standards or poor performance, continues to affect public confidence.</a:t>
                      </a:r>
                    </a:p>
                  </a:txBody>
                  <a:tcPr/>
                </a:tc>
                <a:tc>
                  <a:txBody>
                    <a:bodyPr/>
                    <a:lstStyle/>
                    <a:p>
                      <a:r>
                        <a:rPr lang="en-GB" sz="1100" dirty="0">
                          <a:latin typeface="Arial"/>
                        </a:rPr>
                        <a:t>We firstly must show that we’re facing up to the misconduct process and continue to support the publication of the hearings but then we must also identify positive stories to counteract.</a:t>
                      </a:r>
                    </a:p>
                  </a:txBody>
                  <a:tcPr/>
                </a:tc>
                <a:extLst>
                  <a:ext uri="{0D108BD9-81ED-4DB2-BD59-A6C34878D82A}">
                    <a16:rowId xmlns:a16="http://schemas.microsoft.com/office/drawing/2014/main" val="818119255"/>
                  </a:ext>
                </a:extLst>
              </a:tr>
              <a:tr h="573311">
                <a:tc>
                  <a:txBody>
                    <a:bodyPr/>
                    <a:lstStyle/>
                    <a:p>
                      <a:r>
                        <a:rPr lang="en-GB" sz="1100" dirty="0">
                          <a:latin typeface="Arial"/>
                        </a:rPr>
                        <a:t>The reductions to media capacity locally which affect our ability to influence the narrative around the organisation.</a:t>
                      </a:r>
                    </a:p>
                  </a:txBody>
                  <a:tcPr/>
                </a:tc>
                <a:tc>
                  <a:txBody>
                    <a:bodyPr/>
                    <a:lstStyle/>
                    <a:p>
                      <a:r>
                        <a:rPr lang="en-GB" sz="1100" dirty="0">
                          <a:latin typeface="Arial"/>
                        </a:rPr>
                        <a:t>Our team must work closely with officers across the organisation to regularly provide our own updates to issue proactively – for example arrests and charges - to also show the great work of our colleagues.</a:t>
                      </a:r>
                    </a:p>
                  </a:txBody>
                  <a:tcPr/>
                </a:tc>
                <a:extLst>
                  <a:ext uri="{0D108BD9-81ED-4DB2-BD59-A6C34878D82A}">
                    <a16:rowId xmlns:a16="http://schemas.microsoft.com/office/drawing/2014/main" val="2763177818"/>
                  </a:ext>
                </a:extLst>
              </a:tr>
              <a:tr h="735750">
                <a:tc>
                  <a:txBody>
                    <a:bodyPr/>
                    <a:lstStyle/>
                    <a:p>
                      <a:r>
                        <a:rPr lang="en-GB" sz="1100" dirty="0">
                          <a:latin typeface="Arial"/>
                        </a:rPr>
                        <a:t>We do not know how many people in Gwent want to hear about policing and we do not understand what they feel they need to hear about.</a:t>
                      </a:r>
                    </a:p>
                  </a:txBody>
                  <a:tcPr/>
                </a:tc>
                <a:tc>
                  <a:txBody>
                    <a:bodyPr/>
                    <a:lstStyle/>
                    <a:p>
                      <a:r>
                        <a:rPr lang="en-GB" sz="1100" dirty="0">
                          <a:latin typeface="Arial"/>
                        </a:rPr>
                        <a:t>We have a rough idea about the number of people who are interested in Gwent Police through our social media channel followers and our interactions with them, but we could look at ask the public as part of the regular public confidence survey and extrapolate the results.</a:t>
                      </a:r>
                    </a:p>
                  </a:txBody>
                  <a:tcPr/>
                </a:tc>
                <a:extLst>
                  <a:ext uri="{0D108BD9-81ED-4DB2-BD59-A6C34878D82A}">
                    <a16:rowId xmlns:a16="http://schemas.microsoft.com/office/drawing/2014/main" val="3233774663"/>
                  </a:ext>
                </a:extLst>
              </a:tr>
              <a:tr h="735750">
                <a:tc>
                  <a:txBody>
                    <a:bodyPr/>
                    <a:lstStyle/>
                    <a:p>
                      <a:r>
                        <a:rPr lang="en-GB" sz="1100" dirty="0">
                          <a:latin typeface="Arial"/>
                        </a:rPr>
                        <a:t>Our communities are not interested in our external media output nor are they actively seeking ways to find out about what our organisation is doing.</a:t>
                      </a:r>
                    </a:p>
                  </a:txBody>
                  <a:tcPr/>
                </a:tc>
                <a:tc>
                  <a:txBody>
                    <a:bodyPr/>
                    <a:lstStyle/>
                    <a:p>
                      <a:r>
                        <a:rPr lang="en-GB" sz="1100" dirty="0">
                          <a:latin typeface="Arial"/>
                        </a:rPr>
                        <a:t>We know there is interest in the organisation through our social media reporting tools and we’re tracking that through a monthly report but we could also include a question in the public confidence survey to find out their views directly.</a:t>
                      </a:r>
                    </a:p>
                  </a:txBody>
                  <a:tcPr/>
                </a:tc>
                <a:extLst>
                  <a:ext uri="{0D108BD9-81ED-4DB2-BD59-A6C34878D82A}">
                    <a16:rowId xmlns:a16="http://schemas.microsoft.com/office/drawing/2014/main" val="216379167"/>
                  </a:ext>
                </a:extLst>
              </a:tr>
              <a:tr h="735750">
                <a:tc>
                  <a:txBody>
                    <a:bodyPr/>
                    <a:lstStyle/>
                    <a:p>
                      <a:pPr lvl="0">
                        <a:buNone/>
                      </a:pPr>
                      <a:r>
                        <a:rPr lang="en-GB" sz="1100" dirty="0">
                          <a:latin typeface="Arial"/>
                        </a:rPr>
                        <a:t>Misinformation/disinformation/</a:t>
                      </a:r>
                      <a:r>
                        <a:rPr lang="en-GB" sz="1100" dirty="0" err="1">
                          <a:latin typeface="Arial"/>
                        </a:rPr>
                        <a:t>malinformation</a:t>
                      </a:r>
                      <a:r>
                        <a:rPr lang="en-GB" sz="1100" dirty="0">
                          <a:latin typeface="Arial"/>
                        </a:rPr>
                        <a:t> is on the rise.</a:t>
                      </a:r>
                    </a:p>
                  </a:txBody>
                  <a:tcPr/>
                </a:tc>
                <a:tc>
                  <a:txBody>
                    <a:bodyPr/>
                    <a:lstStyle/>
                    <a:p>
                      <a:pPr lvl="0">
                        <a:buNone/>
                      </a:pPr>
                      <a:r>
                        <a:rPr lang="en-US" sz="1100" b="0" i="0" u="none" strike="noStrike" noProof="0" dirty="0">
                          <a:solidFill>
                            <a:srgbClr val="000000"/>
                          </a:solidFill>
                          <a:latin typeface="Arial"/>
                        </a:rPr>
                        <a:t>The College of Policing’s new </a:t>
                      </a:r>
                      <a:r>
                        <a:rPr lang="en-US" sz="1100" b="0" i="0" u="none" strike="noStrike" noProof="0" dirty="0" err="1">
                          <a:solidFill>
                            <a:srgbClr val="000000"/>
                          </a:solidFill>
                          <a:latin typeface="Arial"/>
                        </a:rPr>
                        <a:t>authorised</a:t>
                      </a:r>
                      <a:r>
                        <a:rPr lang="en-US" sz="1100" b="0" i="0" u="none" strike="noStrike" noProof="0" dirty="0">
                          <a:solidFill>
                            <a:srgbClr val="000000"/>
                          </a:solidFill>
                          <a:latin typeface="Arial"/>
                        </a:rPr>
                        <a:t> professional practice (APP) sets out clear process for forces to tackle disinformation. Media has a part to play in not </a:t>
                      </a:r>
                      <a:r>
                        <a:rPr lang="en-US" sz="1100" b="0" i="0" u="none" strike="noStrike" noProof="0" dirty="0" err="1">
                          <a:solidFill>
                            <a:srgbClr val="000000"/>
                          </a:solidFill>
                          <a:latin typeface="Arial"/>
                        </a:rPr>
                        <a:t>fuelling</a:t>
                      </a:r>
                      <a:r>
                        <a:rPr lang="en-US" sz="1100" b="0" i="0" u="none" strike="noStrike" noProof="0" dirty="0">
                          <a:solidFill>
                            <a:srgbClr val="000000"/>
                          </a:solidFill>
                          <a:latin typeface="Arial"/>
                        </a:rPr>
                        <a:t> misinformation and we will continue to provide background briefings and work with them to ensure accurate reporting.</a:t>
                      </a:r>
                      <a:endParaRPr lang="en-US" sz="1100" dirty="0">
                        <a:latin typeface="Arial"/>
                      </a:endParaRPr>
                    </a:p>
                  </a:txBody>
                  <a:tcPr/>
                </a:tc>
                <a:extLst>
                  <a:ext uri="{0D108BD9-81ED-4DB2-BD59-A6C34878D82A}">
                    <a16:rowId xmlns:a16="http://schemas.microsoft.com/office/drawing/2014/main" val="286865411"/>
                  </a:ext>
                </a:extLst>
              </a:tr>
            </a:tbl>
          </a:graphicData>
        </a:graphic>
      </p:graphicFrame>
    </p:spTree>
    <p:extLst>
      <p:ext uri="{BB962C8B-B14F-4D97-AF65-F5344CB8AC3E}">
        <p14:creationId xmlns:p14="http://schemas.microsoft.com/office/powerpoint/2010/main" val="94776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a:latin typeface="Calibri"/>
                <a:ea typeface="Calibri"/>
                <a:cs typeface="Calibri"/>
              </a:rPr>
              <a:t>OUR CURRENT LANDSCAPE AND CHALLENGES</a:t>
            </a:r>
          </a:p>
        </p:txBody>
      </p:sp>
      <p:sp>
        <p:nvSpPr>
          <p:cNvPr id="3" name="TextBox 2">
            <a:extLst>
              <a:ext uri="{FF2B5EF4-FFF2-40B4-BE49-F238E27FC236}">
                <a16:creationId xmlns:a16="http://schemas.microsoft.com/office/drawing/2014/main" id="{FAAAC32B-7381-7148-A12C-683517301A11}"/>
              </a:ext>
            </a:extLst>
          </p:cNvPr>
          <p:cNvSpPr txBox="1"/>
          <p:nvPr/>
        </p:nvSpPr>
        <p:spPr>
          <a:xfrm>
            <a:off x="2014916" y="787525"/>
            <a:ext cx="10089259" cy="6206956"/>
          </a:xfrm>
          <a:prstGeom prst="rect">
            <a:avLst/>
          </a:prstGeom>
          <a:noFill/>
        </p:spPr>
        <p:txBody>
          <a:bodyPr wrap="square" lIns="91440" tIns="45720" rIns="91440" bIns="45720" rtlCol="0" anchor="t">
            <a:spAutoFit/>
          </a:bodyPr>
          <a:lstStyle/>
          <a:p>
            <a:pPr>
              <a:lnSpc>
                <a:spcPct val="103000"/>
              </a:lnSpc>
              <a:spcAft>
                <a:spcPts val="800"/>
              </a:spcAft>
            </a:pPr>
            <a:r>
              <a:rPr lang="en-US" sz="1300">
                <a:latin typeface="Arial"/>
                <a:cs typeface="Arial"/>
              </a:rPr>
              <a:t>The media landscape, not just in Wales, is rapidly changing with the focus now firmly online over traditional print products.</a:t>
            </a:r>
            <a:endParaRPr lang="en-US">
              <a:latin typeface="Arial"/>
              <a:cs typeface="Arial"/>
            </a:endParaRPr>
          </a:p>
          <a:p>
            <a:pPr>
              <a:lnSpc>
                <a:spcPct val="103000"/>
              </a:lnSpc>
              <a:spcAft>
                <a:spcPts val="800"/>
              </a:spcAft>
            </a:pPr>
            <a:r>
              <a:rPr lang="en-US" sz="1300">
                <a:latin typeface="Arial"/>
                <a:cs typeface="Arial"/>
              </a:rPr>
              <a:t>That said, it is still the case that most people will consume news through more traditional broadcast platforms, e.g. TV and radio, although the use and growth of podcasting is likely to rise over the coming years.</a:t>
            </a:r>
            <a:endParaRPr lang="en-US" sz="1300">
              <a:latin typeface="Arial"/>
              <a:ea typeface="Calibri"/>
              <a:cs typeface="Arial"/>
            </a:endParaRPr>
          </a:p>
          <a:p>
            <a:pPr>
              <a:lnSpc>
                <a:spcPct val="103000"/>
              </a:lnSpc>
              <a:spcAft>
                <a:spcPts val="800"/>
              </a:spcAft>
            </a:pPr>
            <a:r>
              <a:rPr lang="en-US" sz="1300">
                <a:latin typeface="Arial"/>
                <a:cs typeface="Arial"/>
              </a:rPr>
              <a:t>In a bid to drive clicks, and ultimately revenue, through these news websites, we have seen our traditional outlets become more sensationalist in tone and their news pages become ever harder to read, causing the reader to switch off or not read the full article.</a:t>
            </a:r>
            <a:endParaRPr lang="en-US" sz="1300">
              <a:latin typeface="Arial"/>
              <a:ea typeface="Calibri"/>
              <a:cs typeface="Arial"/>
            </a:endParaRPr>
          </a:p>
          <a:p>
            <a:pPr>
              <a:lnSpc>
                <a:spcPct val="103000"/>
              </a:lnSpc>
              <a:spcAft>
                <a:spcPts val="800"/>
              </a:spcAft>
            </a:pPr>
            <a:r>
              <a:rPr lang="en-US" sz="1300">
                <a:latin typeface="Arial"/>
                <a:cs typeface="Arial"/>
              </a:rPr>
              <a:t>There are fewer reporters covering our patch at our key outlets and this turnover of staff means creating more meaningful relationships with journalists is more challenging. </a:t>
            </a:r>
            <a:endParaRPr lang="en-US">
              <a:latin typeface="Arial"/>
              <a:cs typeface="Calibri" panose="020F0502020204030204"/>
            </a:endParaRPr>
          </a:p>
          <a:p>
            <a:pPr>
              <a:lnSpc>
                <a:spcPct val="103000"/>
              </a:lnSpc>
              <a:spcAft>
                <a:spcPts val="800"/>
              </a:spcAft>
            </a:pPr>
            <a:r>
              <a:rPr lang="en-GB" sz="1300" kern="100">
                <a:latin typeface="Arial"/>
                <a:cs typeface="Times New Roman"/>
              </a:rPr>
              <a:t>There has been a noticeable rise in the spread of misinformation online and on social media. Gwent is not immune from this trend and our service is not alone in recognising this factor as it is affecting all types of organisations across the private and public sectors.</a:t>
            </a:r>
            <a:endParaRPr lang="en-US">
              <a:latin typeface="Arial"/>
              <a:ea typeface="Calibri"/>
              <a:cs typeface="Calibri" panose="020F0502020204030204"/>
            </a:endParaRPr>
          </a:p>
          <a:p>
            <a:pPr>
              <a:lnSpc>
                <a:spcPct val="103000"/>
              </a:lnSpc>
              <a:spcAft>
                <a:spcPts val="800"/>
              </a:spcAft>
            </a:pPr>
            <a:r>
              <a:rPr lang="en-GB" sz="1300" kern="100">
                <a:latin typeface="Arial"/>
                <a:cs typeface="Times New Roman"/>
              </a:rPr>
              <a:t>This is making our role as a trusted voice for our communities more difficult, especially as </a:t>
            </a:r>
            <a:r>
              <a:rPr lang="en-GB" sz="1300" kern="100">
                <a:latin typeface="Arial"/>
                <a:cs typeface="Calibri"/>
              </a:rPr>
              <a:t>confidence in policing nationally and locally is low, which is regularly highlighted in the media. </a:t>
            </a:r>
            <a:endParaRPr lang="en-US">
              <a:latin typeface="Arial"/>
              <a:ea typeface="Calibri"/>
              <a:cs typeface="Calibri"/>
            </a:endParaRPr>
          </a:p>
          <a:p>
            <a:pPr>
              <a:lnSpc>
                <a:spcPct val="103000"/>
              </a:lnSpc>
              <a:spcAft>
                <a:spcPts val="800"/>
              </a:spcAft>
            </a:pPr>
            <a:r>
              <a:rPr lang="en-US" sz="1300">
                <a:latin typeface="Arial"/>
                <a:cs typeface="Arial"/>
              </a:rPr>
              <a:t>Not all areas within Gwent have a bona fide and dedicated source of news, with some outlets essentially targeting the areas they know have the most engagement meaning that such areas, like, Blaenau Gwent, become somewhat of a media blackspot.</a:t>
            </a:r>
            <a:endParaRPr lang="en-US" sz="1300">
              <a:latin typeface="Arial"/>
              <a:ea typeface="Calibri"/>
              <a:cs typeface="Arial"/>
            </a:endParaRPr>
          </a:p>
          <a:p>
            <a:pPr>
              <a:lnSpc>
                <a:spcPct val="103000"/>
              </a:lnSpc>
              <a:spcAft>
                <a:spcPts val="800"/>
              </a:spcAft>
            </a:pPr>
            <a:r>
              <a:rPr lang="en-US" sz="1300">
                <a:latin typeface="Arial"/>
                <a:cs typeface="Arial"/>
              </a:rPr>
              <a:t>Although we do have some hyperlocalised radio stations, these tend to focus more on music than news and they are not set up to monitor their output which makes </a:t>
            </a:r>
            <a:r>
              <a:rPr lang="en-US" sz="1300" err="1">
                <a:latin typeface="Arial"/>
                <a:cs typeface="Arial"/>
              </a:rPr>
              <a:t>analysing</a:t>
            </a:r>
            <a:r>
              <a:rPr lang="en-US" sz="1300">
                <a:latin typeface="Arial"/>
                <a:cs typeface="Arial"/>
              </a:rPr>
              <a:t> the reach of these stations very hard.</a:t>
            </a:r>
            <a:endParaRPr lang="en-US" sz="1300">
              <a:latin typeface="Arial"/>
              <a:ea typeface="Calibri"/>
              <a:cs typeface="Arial"/>
            </a:endParaRPr>
          </a:p>
          <a:p>
            <a:pPr>
              <a:lnSpc>
                <a:spcPct val="103000"/>
              </a:lnSpc>
              <a:spcAft>
                <a:spcPts val="800"/>
              </a:spcAft>
              <a:tabLst>
                <a:tab pos="457200" algn="l"/>
              </a:tabLst>
            </a:pPr>
            <a:r>
              <a:rPr lang="en-US" sz="1300">
                <a:latin typeface="Arial"/>
                <a:ea typeface="Calibri"/>
                <a:cs typeface="Arial"/>
              </a:rPr>
              <a:t>In summary, the challenges we face in the current landscape are:</a:t>
            </a:r>
          </a:p>
          <a:p>
            <a:pPr marL="285750" indent="-285750">
              <a:lnSpc>
                <a:spcPct val="107000"/>
              </a:lnSpc>
              <a:spcAft>
                <a:spcPts val="800"/>
              </a:spcAft>
              <a:buSzPts val="1000"/>
              <a:buFont typeface="Arial" panose="020B0604020202020204" pitchFamily="34" charset="0"/>
              <a:buChar char="•"/>
              <a:tabLst>
                <a:tab pos="457200" algn="l"/>
              </a:tabLst>
            </a:pPr>
            <a:r>
              <a:rPr lang="en-GB" sz="1300" b="1" kern="100">
                <a:latin typeface="Arial"/>
                <a:ea typeface="Aptos" panose="020B0004020202020204" pitchFamily="34" charset="0"/>
                <a:cs typeface="Times New Roman"/>
              </a:rPr>
              <a:t>We’re operating in a media landscape where fact checking is favoured less than opinion, some of which will be falsely or incorrectly held, in bid to drive readers on a dwindling number of outlets towards sensationalist articles.</a:t>
            </a:r>
          </a:p>
          <a:p>
            <a:pPr marL="285750" indent="-285750">
              <a:lnSpc>
                <a:spcPct val="107000"/>
              </a:lnSpc>
              <a:spcAft>
                <a:spcPts val="800"/>
              </a:spcAft>
              <a:buSzPts val="1000"/>
              <a:buFont typeface="Arial" panose="020B0604020202020204" pitchFamily="34" charset="0"/>
              <a:buChar char="•"/>
              <a:tabLst>
                <a:tab pos="457200" algn="l"/>
              </a:tabLst>
            </a:pPr>
            <a:r>
              <a:rPr lang="en-GB" sz="1300" b="1" kern="100">
                <a:latin typeface="Arial"/>
                <a:ea typeface="Aptos" panose="020B0004020202020204" pitchFamily="34" charset="0"/>
                <a:cs typeface="Times New Roman"/>
              </a:rPr>
              <a:t>Misinformation and disinformation is fuelling mistrust in public institutions which has a knock-on effect on policing both locally and nationally which feeds the viewpoint that all coverage around policing is negative.</a:t>
            </a:r>
          </a:p>
          <a:p>
            <a:pPr marL="285750" indent="-285750">
              <a:lnSpc>
                <a:spcPct val="107000"/>
              </a:lnSpc>
              <a:spcAft>
                <a:spcPts val="800"/>
              </a:spcAft>
              <a:buSzPts val="1000"/>
              <a:buFont typeface="Arial" panose="020B0604020202020204" pitchFamily="34" charset="0"/>
              <a:buChar char="•"/>
              <a:tabLst>
                <a:tab pos="457200" algn="l"/>
              </a:tabLst>
            </a:pPr>
            <a:r>
              <a:rPr lang="en-GB" sz="1300" b="1" kern="100">
                <a:latin typeface="Arial"/>
                <a:ea typeface="Aptos" panose="020B0004020202020204" pitchFamily="34" charset="0"/>
                <a:cs typeface="Times New Roman"/>
              </a:rPr>
              <a:t>Although our social media presence is strong and has vastly grown over the past year, we still need the traditional media to help us reach people not on our pages and that is proving difficult against their own individual organisational demands as well as our own resourcing.</a:t>
            </a:r>
          </a:p>
        </p:txBody>
      </p:sp>
    </p:spTree>
    <p:extLst>
      <p:ext uri="{BB962C8B-B14F-4D97-AF65-F5344CB8AC3E}">
        <p14:creationId xmlns:p14="http://schemas.microsoft.com/office/powerpoint/2010/main" val="180401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71D5A-7D57-AF94-3267-5AE529C16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C50E8-88B5-2E8A-C998-B09A8BFF3EE2}"/>
              </a:ext>
            </a:extLst>
          </p:cNvPr>
          <p:cNvSpPr>
            <a:spLocks noGrp="1"/>
          </p:cNvSpPr>
          <p:nvPr>
            <p:ph type="title"/>
          </p:nvPr>
        </p:nvSpPr>
        <p:spPr>
          <a:xfrm>
            <a:off x="247761" y="77167"/>
            <a:ext cx="10089259" cy="584775"/>
          </a:xfrm>
        </p:spPr>
        <p:txBody>
          <a:bodyPr/>
          <a:lstStyle/>
          <a:p>
            <a:r>
              <a:rPr lang="en-US">
                <a:latin typeface="Calibri"/>
                <a:ea typeface="Calibri"/>
                <a:cs typeface="Calibri"/>
              </a:rPr>
              <a:t>2025: OUR SUCCESSES FROM THE YEAR JUST GONE</a:t>
            </a:r>
          </a:p>
        </p:txBody>
      </p:sp>
      <p:sp>
        <p:nvSpPr>
          <p:cNvPr id="3" name="TextBox 2">
            <a:extLst>
              <a:ext uri="{FF2B5EF4-FFF2-40B4-BE49-F238E27FC236}">
                <a16:creationId xmlns:a16="http://schemas.microsoft.com/office/drawing/2014/main" id="{C56010CA-7D29-358A-ADCD-419555A79264}"/>
              </a:ext>
            </a:extLst>
          </p:cNvPr>
          <p:cNvSpPr txBox="1"/>
          <p:nvPr/>
        </p:nvSpPr>
        <p:spPr>
          <a:xfrm>
            <a:off x="114197" y="756703"/>
            <a:ext cx="10089259" cy="593560"/>
          </a:xfrm>
          <a:prstGeom prst="rect">
            <a:avLst/>
          </a:prstGeom>
          <a:noFill/>
        </p:spPr>
        <p:txBody>
          <a:bodyPr wrap="square" lIns="91440" tIns="45720" rIns="91440" bIns="45720" rtlCol="0" anchor="t">
            <a:spAutoFit/>
          </a:bodyPr>
          <a:lstStyle/>
          <a:p>
            <a:pPr>
              <a:lnSpc>
                <a:spcPct val="103000"/>
              </a:lnSpc>
              <a:spcAft>
                <a:spcPts val="800"/>
              </a:spcAft>
            </a:pPr>
            <a:r>
              <a:rPr lang="en-US" sz="1300">
                <a:latin typeface="Arial"/>
                <a:cs typeface="Arial"/>
              </a:rPr>
              <a:t>Despite these challenges in the current media landscape, the department has achieved some notable successes.</a:t>
            </a:r>
          </a:p>
          <a:p>
            <a:pPr>
              <a:lnSpc>
                <a:spcPct val="103000"/>
              </a:lnSpc>
              <a:spcAft>
                <a:spcPts val="800"/>
              </a:spcAft>
            </a:pPr>
            <a:endParaRPr lang="en-US" sz="1300">
              <a:latin typeface="Arial"/>
              <a:cs typeface="Arial"/>
            </a:endParaRPr>
          </a:p>
        </p:txBody>
      </p:sp>
      <p:sp>
        <p:nvSpPr>
          <p:cNvPr id="6" name="TextBox 5">
            <a:extLst>
              <a:ext uri="{FF2B5EF4-FFF2-40B4-BE49-F238E27FC236}">
                <a16:creationId xmlns:a16="http://schemas.microsoft.com/office/drawing/2014/main" id="{A7024CEE-7659-08C8-5BF3-5315193326B4}"/>
              </a:ext>
            </a:extLst>
          </p:cNvPr>
          <p:cNvSpPr txBox="1"/>
          <p:nvPr/>
        </p:nvSpPr>
        <p:spPr>
          <a:xfrm>
            <a:off x="114197" y="1174511"/>
            <a:ext cx="6945175" cy="3548151"/>
          </a:xfrm>
          <a:prstGeom prst="rect">
            <a:avLst/>
          </a:prstGeom>
          <a:noFill/>
        </p:spPr>
        <p:txBody>
          <a:bodyPr wrap="square" lIns="91440" tIns="45720" rIns="91440" bIns="45720" rtlCol="0" anchor="t">
            <a:spAutoFit/>
          </a:bodyPr>
          <a:lstStyle/>
          <a:p>
            <a:pPr>
              <a:lnSpc>
                <a:spcPct val="103000"/>
              </a:lnSpc>
              <a:spcAft>
                <a:spcPts val="800"/>
              </a:spcAft>
              <a:buSzPts val="1000"/>
              <a:tabLst>
                <a:tab pos="457200" algn="l"/>
              </a:tabLst>
            </a:pPr>
            <a:r>
              <a:rPr lang="en-GB" sz="1200" b="1" kern="100" dirty="0">
                <a:effectLst/>
                <a:latin typeface="Arial"/>
                <a:ea typeface="+mn-lt"/>
                <a:cs typeface="+mn-lt"/>
              </a:rPr>
              <a:t>Overall coverage rose while negative stories dropped</a:t>
            </a:r>
          </a:p>
          <a:p>
            <a:pPr>
              <a:lnSpc>
                <a:spcPct val="103000"/>
              </a:lnSpc>
              <a:spcAft>
                <a:spcPts val="800"/>
              </a:spcAft>
              <a:buSzPts val="1000"/>
              <a:tabLst>
                <a:tab pos="457200" algn="l"/>
              </a:tabLst>
            </a:pPr>
            <a:r>
              <a:rPr lang="en-GB" sz="1200" kern="100" dirty="0">
                <a:latin typeface="Arial"/>
                <a:ea typeface="+mn-lt"/>
                <a:cs typeface="+mn-lt"/>
              </a:rPr>
              <a:t>In 2024, there were </a:t>
            </a:r>
            <a:r>
              <a:rPr lang="en-GB" sz="1200" b="1" kern="100" dirty="0">
                <a:latin typeface="Arial"/>
                <a:ea typeface="+mn-lt"/>
                <a:cs typeface="+mn-lt"/>
              </a:rPr>
              <a:t>7,378</a:t>
            </a:r>
            <a:r>
              <a:rPr lang="en-GB" sz="1200" kern="100" dirty="0">
                <a:latin typeface="Arial"/>
                <a:ea typeface="+mn-lt"/>
                <a:cs typeface="+mn-lt"/>
              </a:rPr>
              <a:t> </a:t>
            </a:r>
            <a:r>
              <a:rPr lang="en-GB" sz="1200" dirty="0">
                <a:latin typeface="Arial"/>
                <a:ea typeface="Calibri"/>
                <a:cs typeface="Calibri"/>
              </a:rPr>
              <a:t>published articles or broadcast pieces which referred directly, or on occasion indirectly, to Gwent Police. </a:t>
            </a:r>
          </a:p>
          <a:p>
            <a:pPr>
              <a:lnSpc>
                <a:spcPct val="103000"/>
              </a:lnSpc>
              <a:spcAft>
                <a:spcPts val="800"/>
              </a:spcAft>
              <a:buSzPts val="1000"/>
              <a:tabLst>
                <a:tab pos="457200" algn="l"/>
              </a:tabLst>
            </a:pPr>
            <a:r>
              <a:rPr lang="en-GB" sz="1200" dirty="0">
                <a:latin typeface="Arial"/>
                <a:ea typeface="Calibri"/>
                <a:cs typeface="Calibri"/>
              </a:rPr>
              <a:t>This could be further broken down by sentiment, with the majority of those articles being balanced in tone (</a:t>
            </a:r>
            <a:r>
              <a:rPr lang="en-GB" sz="1200" b="1" dirty="0">
                <a:latin typeface="Arial"/>
                <a:ea typeface="Calibri"/>
                <a:cs typeface="Calibri"/>
              </a:rPr>
              <a:t>49.9 per cent</a:t>
            </a:r>
            <a:r>
              <a:rPr lang="en-GB" sz="1200" dirty="0">
                <a:latin typeface="Arial"/>
                <a:ea typeface="Calibri"/>
                <a:cs typeface="Calibri"/>
              </a:rPr>
              <a:t>, </a:t>
            </a:r>
            <a:r>
              <a:rPr lang="en-GB" sz="1200" b="1" dirty="0">
                <a:latin typeface="Arial"/>
                <a:ea typeface="Calibri"/>
                <a:cs typeface="Calibri"/>
              </a:rPr>
              <a:t>3,678</a:t>
            </a:r>
            <a:r>
              <a:rPr lang="en-GB" sz="1200" dirty="0">
                <a:latin typeface="Arial"/>
                <a:ea typeface="Calibri"/>
                <a:cs typeface="Calibri"/>
              </a:rPr>
              <a:t> mentions), followed by positive (</a:t>
            </a:r>
            <a:r>
              <a:rPr lang="en-GB" sz="1200" b="1" dirty="0">
                <a:latin typeface="Arial"/>
                <a:ea typeface="Calibri"/>
                <a:cs typeface="Calibri"/>
              </a:rPr>
              <a:t>40.1 per cent</a:t>
            </a:r>
            <a:r>
              <a:rPr lang="en-GB" sz="1200" dirty="0">
                <a:latin typeface="Arial"/>
                <a:ea typeface="Calibri"/>
                <a:cs typeface="Calibri"/>
              </a:rPr>
              <a:t>, </a:t>
            </a:r>
            <a:r>
              <a:rPr lang="en-GB" sz="1200" b="1" dirty="0">
                <a:latin typeface="Arial"/>
                <a:ea typeface="Calibri"/>
                <a:cs typeface="Calibri"/>
              </a:rPr>
              <a:t>2,956</a:t>
            </a:r>
            <a:r>
              <a:rPr lang="en-GB" sz="1200" dirty="0">
                <a:latin typeface="Arial"/>
                <a:ea typeface="Calibri"/>
                <a:cs typeface="Calibri"/>
              </a:rPr>
              <a:t> mentions) and negative (</a:t>
            </a:r>
            <a:r>
              <a:rPr lang="en-GB" sz="1200" b="1" dirty="0">
                <a:latin typeface="Arial"/>
                <a:ea typeface="Calibri"/>
                <a:cs typeface="Calibri"/>
              </a:rPr>
              <a:t>9.1 per cent</a:t>
            </a:r>
            <a:r>
              <a:rPr lang="en-GB" sz="1200" dirty="0">
                <a:latin typeface="Arial"/>
                <a:ea typeface="Calibri"/>
                <a:cs typeface="Calibri"/>
              </a:rPr>
              <a:t>, </a:t>
            </a:r>
            <a:r>
              <a:rPr lang="en-GB" sz="1200" b="1" dirty="0">
                <a:latin typeface="Arial"/>
                <a:ea typeface="Calibri"/>
                <a:cs typeface="Calibri"/>
              </a:rPr>
              <a:t>672</a:t>
            </a:r>
            <a:r>
              <a:rPr lang="en-GB" sz="1200" dirty="0">
                <a:latin typeface="Arial"/>
                <a:ea typeface="Calibri"/>
                <a:cs typeface="Calibri"/>
              </a:rPr>
              <a:t> mentions) respectively.</a:t>
            </a:r>
          </a:p>
          <a:p>
            <a:pPr>
              <a:lnSpc>
                <a:spcPct val="103000"/>
              </a:lnSpc>
              <a:spcAft>
                <a:spcPts val="800"/>
              </a:spcAft>
              <a:buSzPts val="1000"/>
              <a:tabLst>
                <a:tab pos="457200" algn="l"/>
              </a:tabLst>
            </a:pPr>
            <a:r>
              <a:rPr lang="en-GB" sz="1200" kern="100" dirty="0">
                <a:effectLst/>
                <a:latin typeface="Arial"/>
                <a:ea typeface="+mn-lt"/>
                <a:cs typeface="+mn-lt"/>
              </a:rPr>
              <a:t>This year, we saw a rise of more than </a:t>
            </a:r>
            <a:r>
              <a:rPr lang="en-GB" sz="1200" b="1" kern="100" dirty="0">
                <a:effectLst/>
                <a:latin typeface="Arial"/>
                <a:ea typeface="+mn-lt"/>
                <a:cs typeface="+mn-lt"/>
              </a:rPr>
              <a:t>81 per cent </a:t>
            </a:r>
            <a:r>
              <a:rPr lang="en-GB" sz="1200" kern="100" dirty="0">
                <a:effectLst/>
                <a:latin typeface="Arial"/>
                <a:ea typeface="+mn-lt"/>
                <a:cs typeface="+mn-lt"/>
              </a:rPr>
              <a:t>in overall articles and broadcast pieces with a total of </a:t>
            </a:r>
            <a:r>
              <a:rPr lang="en-GB" sz="1200" b="1" kern="100" dirty="0">
                <a:effectLst/>
                <a:latin typeface="Arial"/>
                <a:ea typeface="+mn-lt"/>
                <a:cs typeface="+mn-lt"/>
              </a:rPr>
              <a:t>13,356</a:t>
            </a:r>
            <a:r>
              <a:rPr lang="en-GB" sz="1200" kern="100" dirty="0">
                <a:effectLst/>
                <a:latin typeface="Arial"/>
                <a:ea typeface="+mn-lt"/>
                <a:cs typeface="+mn-lt"/>
              </a:rPr>
              <a:t>.</a:t>
            </a:r>
          </a:p>
          <a:p>
            <a:pPr>
              <a:lnSpc>
                <a:spcPct val="103000"/>
              </a:lnSpc>
              <a:spcAft>
                <a:spcPts val="800"/>
              </a:spcAft>
              <a:buSzPts val="1000"/>
              <a:tabLst>
                <a:tab pos="457200" algn="l"/>
              </a:tabLst>
            </a:pPr>
            <a:r>
              <a:rPr lang="en-GB" sz="1200" kern="100" dirty="0">
                <a:effectLst/>
                <a:latin typeface="Arial"/>
                <a:ea typeface="+mn-lt"/>
                <a:cs typeface="+mn-lt"/>
              </a:rPr>
              <a:t>We saw rises in the number of balanced articles – stil</a:t>
            </a:r>
            <a:r>
              <a:rPr lang="en-GB" sz="1200" kern="100" dirty="0">
                <a:latin typeface="Arial"/>
                <a:ea typeface="+mn-lt"/>
                <a:cs typeface="+mn-lt"/>
              </a:rPr>
              <a:t>l the most numerate with </a:t>
            </a:r>
            <a:r>
              <a:rPr lang="en-GB" sz="1200" b="1" kern="100" dirty="0">
                <a:latin typeface="Arial"/>
                <a:ea typeface="+mn-lt"/>
                <a:cs typeface="+mn-lt"/>
              </a:rPr>
              <a:t>7,983</a:t>
            </a:r>
            <a:r>
              <a:rPr lang="en-GB" sz="1200" kern="100" dirty="0">
                <a:latin typeface="Arial"/>
                <a:ea typeface="+mn-lt"/>
                <a:cs typeface="+mn-lt"/>
              </a:rPr>
              <a:t> mentions, </a:t>
            </a:r>
            <a:r>
              <a:rPr lang="en-GB" sz="1200" b="1" kern="100" dirty="0">
                <a:latin typeface="Arial"/>
                <a:ea typeface="+mn-lt"/>
                <a:cs typeface="+mn-lt"/>
              </a:rPr>
              <a:t>59.8 per cent </a:t>
            </a:r>
            <a:r>
              <a:rPr lang="en-GB" sz="1200" kern="100" dirty="0">
                <a:latin typeface="Arial"/>
                <a:ea typeface="+mn-lt"/>
                <a:cs typeface="+mn-lt"/>
              </a:rPr>
              <a:t>– and positive mentions – </a:t>
            </a:r>
            <a:r>
              <a:rPr lang="en-GB" sz="1200" b="1" kern="100" dirty="0">
                <a:latin typeface="Arial"/>
                <a:ea typeface="+mn-lt"/>
                <a:cs typeface="+mn-lt"/>
              </a:rPr>
              <a:t>4,766</a:t>
            </a:r>
            <a:r>
              <a:rPr lang="en-GB" sz="1200" kern="100" dirty="0">
                <a:latin typeface="Arial"/>
                <a:ea typeface="+mn-lt"/>
                <a:cs typeface="+mn-lt"/>
              </a:rPr>
              <a:t> mentions, </a:t>
            </a:r>
            <a:r>
              <a:rPr lang="en-GB" sz="1200" b="1" kern="100" dirty="0">
                <a:latin typeface="Arial"/>
                <a:ea typeface="+mn-lt"/>
                <a:cs typeface="+mn-lt"/>
              </a:rPr>
              <a:t>35.7 per cent</a:t>
            </a:r>
            <a:r>
              <a:rPr lang="en-GB" sz="1200" kern="100" dirty="0">
                <a:latin typeface="Arial"/>
                <a:ea typeface="+mn-lt"/>
                <a:cs typeface="+mn-lt"/>
              </a:rPr>
              <a:t>.</a:t>
            </a:r>
            <a:endParaRPr lang="en-GB" sz="1200" kern="100" dirty="0">
              <a:effectLst/>
              <a:latin typeface="Arial"/>
              <a:ea typeface="+mn-lt"/>
              <a:cs typeface="+mn-lt"/>
            </a:endParaRPr>
          </a:p>
          <a:p>
            <a:pPr>
              <a:lnSpc>
                <a:spcPct val="103000"/>
              </a:lnSpc>
              <a:spcAft>
                <a:spcPts val="800"/>
              </a:spcAft>
              <a:buSzPts val="1000"/>
              <a:tabLst>
                <a:tab pos="457200" algn="l"/>
              </a:tabLst>
            </a:pPr>
            <a:r>
              <a:rPr lang="en-GB" sz="1200" kern="100" dirty="0">
                <a:latin typeface="Arial"/>
                <a:ea typeface="+mn-lt"/>
                <a:cs typeface="+mn-lt"/>
              </a:rPr>
              <a:t>Articles and pieces with a negative sentiment accounted for </a:t>
            </a:r>
            <a:r>
              <a:rPr lang="en-GB" sz="1200" b="1" kern="100" dirty="0">
                <a:latin typeface="Arial"/>
                <a:ea typeface="+mn-lt"/>
                <a:cs typeface="+mn-lt"/>
              </a:rPr>
              <a:t>4.5 per cent </a:t>
            </a:r>
            <a:r>
              <a:rPr lang="en-GB" sz="1200" kern="100" dirty="0">
                <a:latin typeface="Arial"/>
                <a:ea typeface="+mn-lt"/>
                <a:cs typeface="+mn-lt"/>
              </a:rPr>
              <a:t>of our coverage, but the actual number of articles with negative sentiment fell </a:t>
            </a:r>
            <a:r>
              <a:rPr lang="en-GB" sz="1200" b="1" kern="100" dirty="0">
                <a:latin typeface="Arial"/>
                <a:ea typeface="+mn-lt"/>
                <a:cs typeface="+mn-lt"/>
              </a:rPr>
              <a:t>672</a:t>
            </a:r>
            <a:r>
              <a:rPr lang="en-GB" sz="1200" kern="100" dirty="0">
                <a:latin typeface="Arial"/>
                <a:ea typeface="+mn-lt"/>
                <a:cs typeface="+mn-lt"/>
              </a:rPr>
              <a:t> to </a:t>
            </a:r>
            <a:r>
              <a:rPr lang="en-GB" sz="1200" b="1" kern="100" dirty="0">
                <a:latin typeface="Arial"/>
                <a:ea typeface="+mn-lt"/>
                <a:cs typeface="+mn-lt"/>
              </a:rPr>
              <a:t>606</a:t>
            </a:r>
            <a:r>
              <a:rPr lang="en-GB" sz="1200" kern="100" dirty="0">
                <a:latin typeface="Arial"/>
                <a:ea typeface="+mn-lt"/>
                <a:cs typeface="+mn-lt"/>
              </a:rPr>
              <a:t>.</a:t>
            </a:r>
          </a:p>
          <a:p>
            <a:pPr>
              <a:lnSpc>
                <a:spcPct val="103000"/>
              </a:lnSpc>
              <a:spcAft>
                <a:spcPts val="800"/>
              </a:spcAft>
              <a:buSzPts val="1000"/>
              <a:tabLst>
                <a:tab pos="457200" algn="l"/>
              </a:tabLst>
            </a:pPr>
            <a:r>
              <a:rPr lang="en-GB" sz="1200" kern="100" dirty="0">
                <a:effectLst/>
                <a:latin typeface="Arial"/>
                <a:ea typeface="+mn-lt"/>
                <a:cs typeface="+mn-lt"/>
              </a:rPr>
              <a:t>At a Team Gw</a:t>
            </a:r>
            <a:r>
              <a:rPr lang="en-GB" sz="1200" kern="100" dirty="0">
                <a:latin typeface="Arial"/>
                <a:ea typeface="+mn-lt"/>
                <a:cs typeface="+mn-lt"/>
              </a:rPr>
              <a:t>ent event last year, we presented the reality of the amount of negative coverage about our organisation, to help tackle the assertion that we only see negative coverage about Gwent Police.</a:t>
            </a:r>
            <a:endParaRPr lang="en-GB" sz="1200" kern="100" dirty="0">
              <a:effectLst/>
              <a:latin typeface="Arial"/>
              <a:ea typeface="+mn-lt"/>
              <a:cs typeface="+mn-lt"/>
            </a:endParaRPr>
          </a:p>
        </p:txBody>
      </p:sp>
      <p:sp>
        <p:nvSpPr>
          <p:cNvPr id="7" name="TextBox 6">
            <a:extLst>
              <a:ext uri="{FF2B5EF4-FFF2-40B4-BE49-F238E27FC236}">
                <a16:creationId xmlns:a16="http://schemas.microsoft.com/office/drawing/2014/main" id="{4243852E-F379-4402-49C7-6A21FF134A10}"/>
              </a:ext>
            </a:extLst>
          </p:cNvPr>
          <p:cNvSpPr txBox="1"/>
          <p:nvPr/>
        </p:nvSpPr>
        <p:spPr>
          <a:xfrm>
            <a:off x="180978" y="4982593"/>
            <a:ext cx="9955695" cy="1601657"/>
          </a:xfrm>
          <a:prstGeom prst="rect">
            <a:avLst/>
          </a:prstGeom>
          <a:noFill/>
        </p:spPr>
        <p:txBody>
          <a:bodyPr wrap="square" lIns="91440" tIns="45720" rIns="91440" bIns="45720" rtlCol="0" anchor="t">
            <a:spAutoFit/>
          </a:bodyPr>
          <a:lstStyle/>
          <a:p>
            <a:pPr>
              <a:lnSpc>
                <a:spcPct val="103000"/>
              </a:lnSpc>
              <a:spcAft>
                <a:spcPts val="800"/>
              </a:spcAft>
              <a:buSzPts val="1000"/>
              <a:tabLst>
                <a:tab pos="457200" algn="l"/>
              </a:tabLst>
            </a:pPr>
            <a:r>
              <a:rPr lang="en-GB" sz="1200" b="1" kern="100" dirty="0">
                <a:effectLst/>
                <a:latin typeface="Arial"/>
                <a:ea typeface="+mn-lt"/>
                <a:cs typeface="+mn-lt"/>
              </a:rPr>
              <a:t>The number of enquiries rose in 2025</a:t>
            </a:r>
          </a:p>
          <a:p>
            <a:pPr>
              <a:lnSpc>
                <a:spcPct val="103000"/>
              </a:lnSpc>
              <a:spcAft>
                <a:spcPts val="800"/>
              </a:spcAft>
              <a:buSzPts val="1000"/>
              <a:tabLst>
                <a:tab pos="457200" algn="l"/>
              </a:tabLst>
            </a:pPr>
            <a:r>
              <a:rPr lang="en-GB" sz="1200" kern="100" dirty="0">
                <a:latin typeface="Arial"/>
                <a:ea typeface="+mn-lt"/>
                <a:cs typeface="+mn-lt"/>
              </a:rPr>
              <a:t>We saw an increase of more than </a:t>
            </a:r>
            <a:r>
              <a:rPr lang="en-GB" sz="1200" b="1" kern="100" dirty="0">
                <a:latin typeface="Arial"/>
                <a:ea typeface="+mn-lt"/>
                <a:cs typeface="+mn-lt"/>
              </a:rPr>
              <a:t>13 per cent </a:t>
            </a:r>
            <a:r>
              <a:rPr lang="en-GB" sz="1200" kern="100" dirty="0">
                <a:latin typeface="Arial"/>
                <a:ea typeface="+mn-lt"/>
                <a:cs typeface="+mn-lt"/>
              </a:rPr>
              <a:t>in the number of enquiries the team handled (</a:t>
            </a:r>
            <a:r>
              <a:rPr lang="en-GB" sz="1200" b="1" kern="100" dirty="0">
                <a:latin typeface="Arial"/>
                <a:ea typeface="+mn-lt"/>
                <a:cs typeface="+mn-lt"/>
              </a:rPr>
              <a:t>2,515</a:t>
            </a:r>
            <a:r>
              <a:rPr lang="en-GB" sz="1200" kern="100" dirty="0">
                <a:latin typeface="Arial"/>
                <a:ea typeface="+mn-lt"/>
                <a:cs typeface="+mn-lt"/>
              </a:rPr>
              <a:t> in 2024 and</a:t>
            </a:r>
            <a:r>
              <a:rPr lang="en-GB" sz="1200" b="1" kern="100" dirty="0">
                <a:latin typeface="Arial"/>
                <a:ea typeface="+mn-lt"/>
                <a:cs typeface="+mn-lt"/>
              </a:rPr>
              <a:t> 2,860 </a:t>
            </a:r>
            <a:r>
              <a:rPr lang="en-GB" sz="1200" kern="100" dirty="0">
                <a:latin typeface="Arial"/>
                <a:ea typeface="+mn-lt"/>
                <a:cs typeface="+mn-lt"/>
              </a:rPr>
              <a:t>in 2025).</a:t>
            </a:r>
          </a:p>
          <a:p>
            <a:pPr>
              <a:lnSpc>
                <a:spcPct val="103000"/>
              </a:lnSpc>
              <a:spcAft>
                <a:spcPts val="800"/>
              </a:spcAft>
              <a:buSzPts val="1000"/>
              <a:tabLst>
                <a:tab pos="457200" algn="l"/>
              </a:tabLst>
            </a:pPr>
            <a:r>
              <a:rPr lang="en-GB" sz="1200" kern="100" dirty="0">
                <a:latin typeface="Arial"/>
                <a:ea typeface="+mn-lt"/>
                <a:cs typeface="+mn-lt"/>
              </a:rPr>
              <a:t>This results in the overall opportunities to see</a:t>
            </a:r>
            <a:r>
              <a:rPr lang="en-GB" sz="1200" b="1" kern="100" dirty="0">
                <a:latin typeface="Arial"/>
                <a:ea typeface="+mn-lt"/>
                <a:cs typeface="+mn-lt"/>
              </a:rPr>
              <a:t>* </a:t>
            </a:r>
            <a:r>
              <a:rPr lang="en-GB" sz="1200" kern="100" dirty="0">
                <a:latin typeface="Arial"/>
                <a:ea typeface="+mn-lt"/>
                <a:cs typeface="+mn-lt"/>
              </a:rPr>
              <a:t>the entirety of our coverage rising from </a:t>
            </a:r>
            <a:r>
              <a:rPr lang="en-GB" sz="1200" b="1" kern="100" dirty="0">
                <a:latin typeface="Arial"/>
                <a:ea typeface="+mn-lt"/>
                <a:cs typeface="+mn-lt"/>
              </a:rPr>
              <a:t>3.87 billion </a:t>
            </a:r>
            <a:r>
              <a:rPr lang="en-GB" sz="1200" kern="100" dirty="0">
                <a:latin typeface="Arial"/>
                <a:ea typeface="+mn-lt"/>
                <a:cs typeface="+mn-lt"/>
              </a:rPr>
              <a:t>in 2024 to </a:t>
            </a:r>
            <a:r>
              <a:rPr lang="en-GB" sz="1200" b="1" kern="100" dirty="0">
                <a:latin typeface="Arial"/>
                <a:ea typeface="+mn-lt"/>
                <a:cs typeface="+mn-lt"/>
              </a:rPr>
              <a:t>14 billion </a:t>
            </a:r>
            <a:r>
              <a:rPr lang="en-GB" sz="1200" kern="100" dirty="0">
                <a:latin typeface="Arial"/>
                <a:ea typeface="+mn-lt"/>
                <a:cs typeface="+mn-lt"/>
              </a:rPr>
              <a:t>in 2025.</a:t>
            </a:r>
          </a:p>
          <a:p>
            <a:pPr>
              <a:lnSpc>
                <a:spcPct val="103000"/>
              </a:lnSpc>
              <a:spcAft>
                <a:spcPts val="800"/>
              </a:spcAft>
              <a:buSzPts val="1000"/>
              <a:tabLst>
                <a:tab pos="457200" algn="l"/>
              </a:tabLst>
            </a:pPr>
            <a:r>
              <a:rPr lang="en-GB" sz="1200" kern="100" dirty="0">
                <a:latin typeface="Arial"/>
                <a:ea typeface="+mn-lt"/>
                <a:cs typeface="+mn-lt"/>
              </a:rPr>
              <a:t>Despite the rise in coverage and enquiries, there was a drop in the number of releases in 2025 however – </a:t>
            </a:r>
            <a:r>
              <a:rPr lang="en-GB" sz="1200" b="1" kern="100" dirty="0">
                <a:latin typeface="Arial"/>
                <a:ea typeface="+mn-lt"/>
                <a:cs typeface="+mn-lt"/>
              </a:rPr>
              <a:t>1,051</a:t>
            </a:r>
            <a:r>
              <a:rPr lang="en-GB" sz="1200" kern="100" dirty="0">
                <a:latin typeface="Arial"/>
                <a:ea typeface="+mn-lt"/>
                <a:cs typeface="+mn-lt"/>
              </a:rPr>
              <a:t> down from </a:t>
            </a:r>
            <a:r>
              <a:rPr lang="en-GB" sz="1200" b="1" kern="100" dirty="0">
                <a:latin typeface="Arial"/>
                <a:ea typeface="+mn-lt"/>
                <a:cs typeface="+mn-lt"/>
              </a:rPr>
              <a:t>1,246</a:t>
            </a:r>
            <a:r>
              <a:rPr lang="en-GB" sz="1200" kern="100" dirty="0">
                <a:latin typeface="Arial"/>
                <a:ea typeface="+mn-lt"/>
                <a:cs typeface="+mn-lt"/>
              </a:rPr>
              <a:t> – but this could be attributed to a change in recording system after we moved from Vuelio to Onclusive.</a:t>
            </a:r>
          </a:p>
          <a:p>
            <a:pPr>
              <a:lnSpc>
                <a:spcPct val="103000"/>
              </a:lnSpc>
              <a:spcAft>
                <a:spcPts val="800"/>
              </a:spcAft>
              <a:buSzPts val="1000"/>
              <a:tabLst>
                <a:tab pos="457200" algn="l"/>
              </a:tabLst>
            </a:pPr>
            <a:r>
              <a:rPr lang="en-GB" sz="1000" b="1" kern="100" dirty="0">
                <a:latin typeface="Arial"/>
                <a:ea typeface="+mn-lt"/>
                <a:cs typeface="+mn-lt"/>
              </a:rPr>
              <a:t>*Opportunities to see is the potential that a person has to see our coverage, and this is calculated by Onclusive our media monitoring platform.</a:t>
            </a:r>
          </a:p>
        </p:txBody>
      </p:sp>
      <p:graphicFrame>
        <p:nvGraphicFramePr>
          <p:cNvPr id="8" name="Chart 7">
            <a:extLst>
              <a:ext uri="{FF2B5EF4-FFF2-40B4-BE49-F238E27FC236}">
                <a16:creationId xmlns:a16="http://schemas.microsoft.com/office/drawing/2014/main" id="{C085E3D1-AD50-4579-9825-79CDE5F7DCB6}"/>
              </a:ext>
            </a:extLst>
          </p:cNvPr>
          <p:cNvGraphicFramePr>
            <a:graphicFrameLocks/>
          </p:cNvGraphicFramePr>
          <p:nvPr>
            <p:extLst>
              <p:ext uri="{D42A27DB-BD31-4B8C-83A1-F6EECF244321}">
                <p14:modId xmlns:p14="http://schemas.microsoft.com/office/powerpoint/2010/main" val="1471299370"/>
              </p:ext>
            </p:extLst>
          </p:nvPr>
        </p:nvGraphicFramePr>
        <p:xfrm>
          <a:off x="7059372" y="2984542"/>
          <a:ext cx="3144084" cy="19255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F122BA08-3B95-D7CD-7D55-595743B88CED}"/>
              </a:ext>
            </a:extLst>
          </p:cNvPr>
          <p:cNvGraphicFramePr>
            <a:graphicFrameLocks/>
          </p:cNvGraphicFramePr>
          <p:nvPr>
            <p:extLst>
              <p:ext uri="{D42A27DB-BD31-4B8C-83A1-F6EECF244321}">
                <p14:modId xmlns:p14="http://schemas.microsoft.com/office/powerpoint/2010/main" val="227938026"/>
              </p:ext>
            </p:extLst>
          </p:nvPr>
        </p:nvGraphicFramePr>
        <p:xfrm>
          <a:off x="7059372" y="1059002"/>
          <a:ext cx="3144084" cy="1925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34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8640-B3C4-8141-F8B7-BC9EC7070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B8247-2BAF-B112-A4C2-C18853A2E57C}"/>
              </a:ext>
            </a:extLst>
          </p:cNvPr>
          <p:cNvSpPr>
            <a:spLocks noGrp="1"/>
          </p:cNvSpPr>
          <p:nvPr>
            <p:ph type="title"/>
          </p:nvPr>
        </p:nvSpPr>
        <p:spPr>
          <a:xfrm>
            <a:off x="1961364" y="120272"/>
            <a:ext cx="10090768" cy="584775"/>
          </a:xfrm>
        </p:spPr>
        <p:txBody>
          <a:bodyPr/>
          <a:lstStyle/>
          <a:p>
            <a:r>
              <a:rPr lang="en-GB">
                <a:latin typeface="+mn-lt"/>
                <a:cs typeface="Arial"/>
              </a:rPr>
              <a:t>WHERE DO PEOPLE IN WALES GET THEIR NEWS?</a:t>
            </a:r>
          </a:p>
        </p:txBody>
      </p:sp>
      <p:sp>
        <p:nvSpPr>
          <p:cNvPr id="3" name="TextBox 2">
            <a:extLst>
              <a:ext uri="{FF2B5EF4-FFF2-40B4-BE49-F238E27FC236}">
                <a16:creationId xmlns:a16="http://schemas.microsoft.com/office/drawing/2014/main" id="{D5039B74-5926-DEBA-5998-ECA1151D2A92}"/>
              </a:ext>
            </a:extLst>
          </p:cNvPr>
          <p:cNvSpPr txBox="1"/>
          <p:nvPr/>
        </p:nvSpPr>
        <p:spPr>
          <a:xfrm>
            <a:off x="1965101" y="787144"/>
            <a:ext cx="4218585" cy="4211859"/>
          </a:xfrm>
          <a:prstGeom prst="rect">
            <a:avLst/>
          </a:prstGeom>
          <a:noFill/>
        </p:spPr>
        <p:txBody>
          <a:bodyPr wrap="square" lIns="91440" tIns="45720" rIns="91440" bIns="45720" rtlCol="0" anchor="t">
            <a:spAutoFit/>
          </a:bodyPr>
          <a:lstStyle/>
          <a:p>
            <a:pPr>
              <a:lnSpc>
                <a:spcPct val="103000"/>
              </a:lnSpc>
              <a:spcAft>
                <a:spcPts val="800"/>
              </a:spcAft>
              <a:buSzPts val="1000"/>
              <a:tabLst>
                <a:tab pos="457200" algn="l"/>
              </a:tabLst>
            </a:pPr>
            <a:r>
              <a:rPr lang="en-GB" sz="1200" kern="100">
                <a:effectLst/>
                <a:latin typeface="Arial"/>
                <a:ea typeface="Aptos" panose="020B0004020202020204" pitchFamily="34" charset="0"/>
                <a:cs typeface="Times New Roman"/>
              </a:rPr>
              <a:t>TV remains the most-used platform for news</a:t>
            </a:r>
            <a:r>
              <a:rPr lang="en-GB" sz="1200" kern="100">
                <a:latin typeface="Arial"/>
                <a:ea typeface="Aptos" panose="020B0004020202020204" pitchFamily="34" charset="0"/>
                <a:cs typeface="Times New Roman"/>
              </a:rPr>
              <a:t> </a:t>
            </a:r>
            <a:r>
              <a:rPr lang="en-GB" sz="1200" kern="100">
                <a:effectLst/>
                <a:latin typeface="Arial"/>
                <a:ea typeface="Aptos" panose="020B0004020202020204" pitchFamily="34" charset="0"/>
                <a:cs typeface="Times New Roman"/>
              </a:rPr>
              <a:t>by adults in Wales (</a:t>
            </a:r>
            <a:r>
              <a:rPr lang="en-GB" sz="1200" kern="100">
                <a:latin typeface="Arial"/>
                <a:ea typeface="Aptos" panose="020B0004020202020204" pitchFamily="34" charset="0"/>
                <a:cs typeface="Times New Roman"/>
              </a:rPr>
              <a:t>60%),</a:t>
            </a:r>
            <a:r>
              <a:rPr lang="en-GB" sz="1200" kern="100">
                <a:effectLst/>
                <a:latin typeface="Arial"/>
                <a:ea typeface="Aptos" panose="020B0004020202020204" pitchFamily="34" charset="0"/>
                <a:cs typeface="Times New Roman"/>
              </a:rPr>
              <a:t> followed by social media </a:t>
            </a:r>
            <a:r>
              <a:rPr lang="en-GB" sz="1200" kern="100">
                <a:latin typeface="Arial"/>
                <a:ea typeface="Aptos" panose="020B0004020202020204" pitchFamily="34" charset="0"/>
                <a:cs typeface="Times New Roman"/>
              </a:rPr>
              <a:t>(</a:t>
            </a:r>
            <a:r>
              <a:rPr lang="en-GB" sz="1200" kern="100">
                <a:effectLst/>
                <a:latin typeface="Arial"/>
                <a:ea typeface="Aptos" panose="020B0004020202020204" pitchFamily="34" charset="0"/>
                <a:cs typeface="Times New Roman"/>
              </a:rPr>
              <a:t>52</a:t>
            </a:r>
            <a:r>
              <a:rPr lang="en-GB" sz="1200" kern="100">
                <a:latin typeface="Arial"/>
                <a:ea typeface="Aptos" panose="020B0004020202020204" pitchFamily="34" charset="0"/>
                <a:cs typeface="Times New Roman"/>
              </a:rPr>
              <a:t>%) </a:t>
            </a:r>
            <a:r>
              <a:rPr lang="en-GB" sz="1200" kern="100">
                <a:effectLst/>
                <a:latin typeface="Arial"/>
                <a:ea typeface="Aptos" panose="020B0004020202020204" pitchFamily="34" charset="0"/>
                <a:cs typeface="Times New Roman"/>
              </a:rPr>
              <a:t>and other websites/apps </a:t>
            </a:r>
            <a:r>
              <a:rPr lang="en-GB" sz="1200" kern="100">
                <a:latin typeface="Arial"/>
                <a:ea typeface="Aptos" panose="020B0004020202020204" pitchFamily="34" charset="0"/>
                <a:cs typeface="Times New Roman"/>
              </a:rPr>
              <a:t>(38%).</a:t>
            </a:r>
            <a:r>
              <a:rPr lang="en-US" sz="1200" kern="100">
                <a:effectLst/>
                <a:latin typeface="Arial"/>
                <a:ea typeface="Aptos" panose="020B0004020202020204" pitchFamily="34" charset="0"/>
                <a:cs typeface="Times New Roman"/>
              </a:rPr>
              <a:t>​</a:t>
            </a:r>
            <a:endParaRPr lang="en-GB" sz="1200" kern="100">
              <a:effectLst/>
              <a:latin typeface="Arial"/>
              <a:ea typeface="Aptos" panose="020B0004020202020204" pitchFamily="34" charset="0"/>
              <a:cs typeface="Times New Roman"/>
            </a:endParaRPr>
          </a:p>
          <a:p>
            <a:pPr>
              <a:lnSpc>
                <a:spcPct val="103000"/>
              </a:lnSpc>
              <a:spcAft>
                <a:spcPts val="800"/>
              </a:spcAft>
              <a:tabLst>
                <a:tab pos="457200" algn="l"/>
              </a:tabLst>
            </a:pPr>
            <a:r>
              <a:rPr lang="en-GB" sz="1200" kern="100">
                <a:latin typeface="Arial"/>
                <a:ea typeface="+mn-lt"/>
                <a:cs typeface="+mn-lt"/>
              </a:rPr>
              <a:t>Ofcom’s News Consumption Survey found that just over two in five people aged 16+ in Wales (42%) used BBC One for news, making it the most-used news source, followed by Facebook (36%) and ITV Cymru Wales (34%).</a:t>
            </a:r>
            <a:endParaRPr lang="en-GB" sz="1200" kern="100">
              <a:latin typeface="Arial"/>
              <a:ea typeface="+mn-lt"/>
              <a:cs typeface="Times New Roman"/>
            </a:endParaRPr>
          </a:p>
          <a:p>
            <a:pPr>
              <a:lnSpc>
                <a:spcPct val="103000"/>
              </a:lnSpc>
              <a:spcAft>
                <a:spcPts val="800"/>
              </a:spcAft>
              <a:tabLst>
                <a:tab pos="457200" algn="l"/>
              </a:tabLst>
            </a:pPr>
            <a:r>
              <a:rPr lang="en-US" sz="1200" kern="100">
                <a:latin typeface="Arial"/>
                <a:ea typeface="+mn-lt"/>
                <a:cs typeface="+mn-lt"/>
              </a:rPr>
              <a:t>Other TV channels in the top ten included BBC News channel (15%) and Sky News channel (13%). Social media services were also ranked highly, with Facebook the second most popular way to access news, and Instagram (17%) and YouTube (15%) also in the top ten. </a:t>
            </a:r>
            <a:endParaRPr lang="en-US" sz="1200">
              <a:latin typeface="Arial"/>
              <a:ea typeface="+mn-lt"/>
              <a:cs typeface="+mn-lt"/>
            </a:endParaRPr>
          </a:p>
          <a:p>
            <a:pPr>
              <a:lnSpc>
                <a:spcPct val="103000"/>
              </a:lnSpc>
              <a:spcAft>
                <a:spcPts val="800"/>
              </a:spcAft>
              <a:tabLst>
                <a:tab pos="457200" algn="l"/>
              </a:tabLst>
            </a:pPr>
            <a:r>
              <a:rPr lang="en-US" sz="1200" kern="100">
                <a:latin typeface="Arial"/>
                <a:ea typeface="+mn-lt"/>
                <a:cs typeface="+mn-lt"/>
              </a:rPr>
              <a:t>BBC Radio 2 was the top radio station cited (9%) but did not make the top ten. No newspapers made the top ten.</a:t>
            </a:r>
            <a:endParaRPr lang="en-US" sz="1200">
              <a:latin typeface="Arial"/>
              <a:ea typeface="Calibri"/>
              <a:cs typeface="Calibri"/>
            </a:endParaRPr>
          </a:p>
          <a:p>
            <a:pPr>
              <a:lnSpc>
                <a:spcPct val="103000"/>
              </a:lnSpc>
              <a:spcAft>
                <a:spcPts val="800"/>
              </a:spcAft>
            </a:pPr>
            <a:r>
              <a:rPr lang="en-US" sz="1200" kern="100">
                <a:latin typeface="Arial"/>
                <a:ea typeface="+mn-lt"/>
                <a:cs typeface="+mn-lt"/>
              </a:rPr>
              <a:t>In Wales, people watched an average five hours and nine minutes of video content at home per day in 2024, the highest among the UK nations, and an increase of  five minutes since 2023.</a:t>
            </a:r>
            <a:endParaRPr lang="en-US" sz="1200">
              <a:latin typeface="Arial"/>
              <a:cs typeface="Arial"/>
            </a:endParaRPr>
          </a:p>
          <a:p>
            <a:pPr algn="r">
              <a:lnSpc>
                <a:spcPct val="107000"/>
              </a:lnSpc>
              <a:spcAft>
                <a:spcPts val="800"/>
              </a:spcAft>
            </a:pPr>
            <a:r>
              <a:rPr lang="en-GB" sz="1200" kern="100">
                <a:effectLst/>
                <a:latin typeface="Arial"/>
                <a:ea typeface="Calibri"/>
                <a:cs typeface="Times New Roman"/>
              </a:rPr>
              <a:t>(So</a:t>
            </a:r>
            <a:r>
              <a:rPr lang="en-GB" sz="1200" kern="100">
                <a:latin typeface="Arial"/>
                <a:ea typeface="Calibri"/>
                <a:cs typeface="Times New Roman"/>
              </a:rPr>
              <a:t>urce: </a:t>
            </a:r>
            <a:r>
              <a:rPr lang="en-GB" sz="1200" kern="100">
                <a:latin typeface="Arial"/>
                <a:ea typeface="+mn-lt"/>
                <a:cs typeface="+mn-lt"/>
                <a:hlinkClick r:id="rId2">
                  <a:extLst>
                    <a:ext uri="{A12FA001-AC4F-418D-AE19-62706E023703}">
                      <ahyp:hlinkClr xmlns:ahyp="http://schemas.microsoft.com/office/drawing/2018/hyperlinkcolor" val="tx"/>
                    </a:ext>
                  </a:extLst>
                </a:hlinkClick>
              </a:rPr>
              <a:t>Media Nations 2025 - Wales</a:t>
            </a:r>
            <a:r>
              <a:rPr lang="en-GB" sz="1200" kern="100">
                <a:latin typeface="Arial"/>
                <a:ea typeface="+mn-lt"/>
                <a:cs typeface="+mn-lt"/>
              </a:rPr>
              <a:t>)</a:t>
            </a:r>
            <a:endParaRPr lang="en-GB" sz="1200" kern="100">
              <a:effectLst/>
              <a:latin typeface="Arial"/>
              <a:ea typeface="+mn-lt"/>
              <a:cs typeface="+mn-lt"/>
            </a:endParaRPr>
          </a:p>
        </p:txBody>
      </p:sp>
      <p:sp>
        <p:nvSpPr>
          <p:cNvPr id="4" name="TextBox 3">
            <a:extLst>
              <a:ext uri="{FF2B5EF4-FFF2-40B4-BE49-F238E27FC236}">
                <a16:creationId xmlns:a16="http://schemas.microsoft.com/office/drawing/2014/main" id="{7098AA0D-8C15-EA50-37BF-11267DBFDD63}"/>
              </a:ext>
            </a:extLst>
          </p:cNvPr>
          <p:cNvSpPr txBox="1"/>
          <p:nvPr/>
        </p:nvSpPr>
        <p:spPr>
          <a:xfrm>
            <a:off x="1965487" y="4891243"/>
            <a:ext cx="10301773" cy="1966757"/>
          </a:xfrm>
          <a:prstGeom prst="rect">
            <a:avLst/>
          </a:prstGeom>
          <a:noFill/>
        </p:spPr>
        <p:txBody>
          <a:bodyPr wrap="square" lIns="91440" tIns="45720" rIns="91440" bIns="45720" rtlCol="0" anchor="t">
            <a:spAutoFit/>
          </a:bodyPr>
          <a:lstStyle/>
          <a:p>
            <a:pPr>
              <a:lnSpc>
                <a:spcPct val="107000"/>
              </a:lnSpc>
              <a:spcAft>
                <a:spcPts val="800"/>
              </a:spcAft>
            </a:pPr>
            <a:r>
              <a:rPr lang="en-GB" sz="1200" b="1" kern="100">
                <a:latin typeface="Arial"/>
                <a:ea typeface="Calibri"/>
                <a:cs typeface="Times New Roman"/>
              </a:rPr>
              <a:t>In summary,</a:t>
            </a:r>
          </a:p>
          <a:p>
            <a:pPr marL="285750" indent="-285750">
              <a:lnSpc>
                <a:spcPct val="107000"/>
              </a:lnSpc>
              <a:spcAft>
                <a:spcPts val="800"/>
              </a:spcAft>
              <a:buFont typeface="Arial" panose="020B0604020202020204" pitchFamily="34" charset="0"/>
              <a:buChar char="•"/>
            </a:pPr>
            <a:r>
              <a:rPr lang="en-GB" sz="1200" b="1" kern="100">
                <a:latin typeface="Arial"/>
                <a:ea typeface="Calibri"/>
                <a:cs typeface="Times New Roman"/>
              </a:rPr>
              <a:t>To deliver on o</a:t>
            </a:r>
            <a:r>
              <a:rPr lang="en-GB" sz="1200" b="1" kern="100">
                <a:effectLst/>
                <a:latin typeface="Arial"/>
                <a:ea typeface="Calibri"/>
                <a:cs typeface="Times New Roman"/>
              </a:rPr>
              <a:t>ur priority to reach our target audiences in Wales we look towards broadcast outlets, especially TV, with social media and web-based media second and third</a:t>
            </a:r>
            <a:r>
              <a:rPr lang="en-GB" sz="1200" b="1" kern="100">
                <a:latin typeface="Arial"/>
                <a:ea typeface="Calibri"/>
                <a:cs typeface="Times New Roman"/>
              </a:rPr>
              <a:t> respectively.</a:t>
            </a:r>
            <a:endParaRPr lang="en-GB" sz="1200">
              <a:latin typeface="Arial"/>
              <a:cs typeface="Arial"/>
            </a:endParaRPr>
          </a:p>
          <a:p>
            <a:pPr marL="285750" indent="-285750">
              <a:lnSpc>
                <a:spcPct val="107000"/>
              </a:lnSpc>
              <a:spcAft>
                <a:spcPts val="800"/>
              </a:spcAft>
              <a:buFont typeface="Arial" panose="020B0604020202020204" pitchFamily="34" charset="0"/>
              <a:buChar char="•"/>
            </a:pPr>
            <a:r>
              <a:rPr lang="en-GB" sz="1200" b="1" kern="100">
                <a:effectLst/>
                <a:latin typeface="Arial"/>
                <a:ea typeface="Calibri"/>
                <a:cs typeface="Times New Roman"/>
              </a:rPr>
              <a:t>BBC </a:t>
            </a:r>
            <a:r>
              <a:rPr lang="en-GB" sz="1200" b="1" kern="100">
                <a:latin typeface="Arial"/>
                <a:ea typeface="Calibri"/>
                <a:cs typeface="Times New Roman"/>
              </a:rPr>
              <a:t>One Wales provides the best opportunity for us to reach our audiences, closely followed by Facebook and ITV; the numbers of traditional news outlets – print in either digital or paper form – is much lower but still offer a different type of audience so still offers value to us.</a:t>
            </a:r>
          </a:p>
          <a:p>
            <a:pPr marL="285750" indent="-285750">
              <a:lnSpc>
                <a:spcPct val="107000"/>
              </a:lnSpc>
              <a:spcAft>
                <a:spcPts val="800"/>
              </a:spcAft>
              <a:buFont typeface="Arial" panose="020B0604020202020204" pitchFamily="34" charset="0"/>
              <a:buChar char="•"/>
            </a:pPr>
            <a:r>
              <a:rPr lang="en-GB" sz="1200" b="1" kern="100">
                <a:latin typeface="Arial"/>
                <a:ea typeface="+mn-lt"/>
                <a:cs typeface="+mn-lt"/>
              </a:rPr>
              <a:t>The weekly reach of podcasts is up to almost a fifth of adults across Wales in Q1 2025 (19.4%), and especially popular with older demographics.</a:t>
            </a:r>
            <a:endParaRPr lang="en-GB" sz="1200" b="1" kern="100">
              <a:latin typeface="Arial"/>
              <a:ea typeface="Calibri"/>
              <a:cs typeface="Times New Roman"/>
            </a:endParaRPr>
          </a:p>
        </p:txBody>
      </p:sp>
      <p:pic>
        <p:nvPicPr>
          <p:cNvPr id="5" name="Picture 4" descr="A bar graph with text&#10;&#10;AI-generated content may be incorrect.">
            <a:extLst>
              <a:ext uri="{FF2B5EF4-FFF2-40B4-BE49-F238E27FC236}">
                <a16:creationId xmlns:a16="http://schemas.microsoft.com/office/drawing/2014/main" id="{0D9F8C15-D1DA-4AB4-F760-78D7B7CEBEB1}"/>
              </a:ext>
            </a:extLst>
          </p:cNvPr>
          <p:cNvPicPr>
            <a:picLocks noChangeAspect="1"/>
          </p:cNvPicPr>
          <p:nvPr/>
        </p:nvPicPr>
        <p:blipFill>
          <a:blip r:embed="rId3"/>
          <a:stretch>
            <a:fillRect/>
          </a:stretch>
        </p:blipFill>
        <p:spPr>
          <a:xfrm>
            <a:off x="6179987" y="782808"/>
            <a:ext cx="5953125" cy="3571875"/>
          </a:xfrm>
          <a:prstGeom prst="rect">
            <a:avLst/>
          </a:prstGeom>
        </p:spPr>
      </p:pic>
    </p:spTree>
    <p:extLst>
      <p:ext uri="{BB962C8B-B14F-4D97-AF65-F5344CB8AC3E}">
        <p14:creationId xmlns:p14="http://schemas.microsoft.com/office/powerpoint/2010/main" val="315143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CC5C870-D1B6-849D-3A87-5A5FA29624B7}"/>
              </a:ext>
            </a:extLst>
          </p:cNvPr>
          <p:cNvSpPr/>
          <p:nvPr/>
        </p:nvSpPr>
        <p:spPr>
          <a:xfrm>
            <a:off x="7435821" y="847161"/>
            <a:ext cx="2665985" cy="7496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606E8F9-76CB-881A-521F-87DAA4A8CBF4}"/>
              </a:ext>
            </a:extLst>
          </p:cNvPr>
          <p:cNvSpPr/>
          <p:nvPr/>
        </p:nvSpPr>
        <p:spPr>
          <a:xfrm>
            <a:off x="3758110" y="839942"/>
            <a:ext cx="2868919" cy="7496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4EE1B92-AC7A-C225-2C97-6EBAD2130837}"/>
              </a:ext>
            </a:extLst>
          </p:cNvPr>
          <p:cNvSpPr txBox="1">
            <a:spLocks/>
          </p:cNvSpPr>
          <p:nvPr/>
        </p:nvSpPr>
        <p:spPr>
          <a:xfrm>
            <a:off x="216939" y="77167"/>
            <a:ext cx="10089259"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cs typeface="Arial"/>
              </a:rPr>
              <a:t>OUR AUDIENCES</a:t>
            </a:r>
          </a:p>
        </p:txBody>
      </p:sp>
      <p:sp>
        <p:nvSpPr>
          <p:cNvPr id="11" name="Rectangle: Rounded Corners 10">
            <a:extLst>
              <a:ext uri="{FF2B5EF4-FFF2-40B4-BE49-F238E27FC236}">
                <a16:creationId xmlns:a16="http://schemas.microsoft.com/office/drawing/2014/main" id="{548F1038-1DBC-AC02-E6C0-DF5B1F1F1D26}"/>
              </a:ext>
            </a:extLst>
          </p:cNvPr>
          <p:cNvSpPr/>
          <p:nvPr/>
        </p:nvSpPr>
        <p:spPr>
          <a:xfrm>
            <a:off x="230417" y="853849"/>
            <a:ext cx="2665984" cy="7496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89E86EC-5C73-A037-509C-92CFC95AD37C}"/>
              </a:ext>
            </a:extLst>
          </p:cNvPr>
          <p:cNvSpPr txBox="1"/>
          <p:nvPr/>
        </p:nvSpPr>
        <p:spPr>
          <a:xfrm>
            <a:off x="379187" y="916657"/>
            <a:ext cx="2394966" cy="600164"/>
          </a:xfrm>
          <a:prstGeom prst="rect">
            <a:avLst/>
          </a:prstGeom>
          <a:noFill/>
        </p:spPr>
        <p:txBody>
          <a:bodyPr wrap="square" lIns="91440" tIns="45720" rIns="91440" bIns="45720" rtlCol="0" anchor="t">
            <a:spAutoFit/>
          </a:bodyPr>
          <a:lstStyle/>
          <a:p>
            <a:r>
              <a:rPr lang="en-GB" sz="1100" b="1">
                <a:solidFill>
                  <a:schemeClr val="bg1"/>
                </a:solidFill>
                <a:latin typeface="Arial"/>
                <a:cs typeface="Arial"/>
              </a:rPr>
              <a:t>Locality</a:t>
            </a:r>
            <a:r>
              <a:rPr lang="en-GB" sz="1100">
                <a:solidFill>
                  <a:schemeClr val="bg1"/>
                </a:solidFill>
                <a:latin typeface="Arial"/>
                <a:cs typeface="Arial"/>
              </a:rPr>
              <a:t>: Gwent – e.g. South Wales Argus or Caerphilly Observer</a:t>
            </a:r>
          </a:p>
        </p:txBody>
      </p:sp>
      <p:sp>
        <p:nvSpPr>
          <p:cNvPr id="13" name="TextBox 12">
            <a:extLst>
              <a:ext uri="{FF2B5EF4-FFF2-40B4-BE49-F238E27FC236}">
                <a16:creationId xmlns:a16="http://schemas.microsoft.com/office/drawing/2014/main" id="{40B05ECE-A7FF-B1AA-6C7E-E8E279A6CAB3}"/>
              </a:ext>
            </a:extLst>
          </p:cNvPr>
          <p:cNvSpPr txBox="1"/>
          <p:nvPr/>
        </p:nvSpPr>
        <p:spPr>
          <a:xfrm>
            <a:off x="7549462" y="898456"/>
            <a:ext cx="2536660" cy="600164"/>
          </a:xfrm>
          <a:prstGeom prst="rect">
            <a:avLst/>
          </a:prstGeom>
          <a:noFill/>
        </p:spPr>
        <p:txBody>
          <a:bodyPr wrap="square" lIns="91440" tIns="45720" rIns="91440" bIns="45720" rtlCol="0" anchor="t">
            <a:spAutoFit/>
          </a:bodyPr>
          <a:lstStyle/>
          <a:p>
            <a:r>
              <a:rPr lang="en-GB" sz="1100" b="1">
                <a:solidFill>
                  <a:schemeClr val="bg1"/>
                </a:solidFill>
                <a:latin typeface="Arial"/>
                <a:cs typeface="Arial"/>
              </a:rPr>
              <a:t>National</a:t>
            </a:r>
            <a:r>
              <a:rPr lang="en-GB" sz="1100">
                <a:solidFill>
                  <a:schemeClr val="bg1"/>
                </a:solidFill>
                <a:latin typeface="Arial"/>
                <a:cs typeface="Arial"/>
              </a:rPr>
              <a:t>: UK – e.g. BBC network, documentaries and daily newspapers – The Guardian, The Sun, Mail Online</a:t>
            </a:r>
          </a:p>
        </p:txBody>
      </p:sp>
      <p:sp>
        <p:nvSpPr>
          <p:cNvPr id="14" name="TextBox 13">
            <a:extLst>
              <a:ext uri="{FF2B5EF4-FFF2-40B4-BE49-F238E27FC236}">
                <a16:creationId xmlns:a16="http://schemas.microsoft.com/office/drawing/2014/main" id="{11FA37F0-3AFF-BD5E-B737-75C47802E397}"/>
              </a:ext>
            </a:extLst>
          </p:cNvPr>
          <p:cNvSpPr txBox="1"/>
          <p:nvPr/>
        </p:nvSpPr>
        <p:spPr>
          <a:xfrm>
            <a:off x="3928513" y="985834"/>
            <a:ext cx="2524124" cy="430887"/>
          </a:xfrm>
          <a:prstGeom prst="rect">
            <a:avLst/>
          </a:prstGeom>
          <a:noFill/>
        </p:spPr>
        <p:txBody>
          <a:bodyPr wrap="square" lIns="91440" tIns="45720" rIns="91440" bIns="45720" rtlCol="0" anchor="t">
            <a:spAutoFit/>
          </a:bodyPr>
          <a:lstStyle/>
          <a:p>
            <a:r>
              <a:rPr lang="en-GB" sz="1100" b="1">
                <a:solidFill>
                  <a:schemeClr val="bg1"/>
                </a:solidFill>
                <a:latin typeface="Arial"/>
                <a:cs typeface="Arial"/>
              </a:rPr>
              <a:t>Region</a:t>
            </a:r>
            <a:r>
              <a:rPr lang="en-GB" sz="1100">
                <a:solidFill>
                  <a:schemeClr val="bg1"/>
                </a:solidFill>
                <a:latin typeface="Arial"/>
                <a:cs typeface="Arial"/>
              </a:rPr>
              <a:t>: Wales – e.g. BBC Wales or ITV Cymru Wales or Wales Online</a:t>
            </a:r>
          </a:p>
        </p:txBody>
      </p:sp>
      <p:sp>
        <p:nvSpPr>
          <p:cNvPr id="15" name="TextBox 14">
            <a:extLst>
              <a:ext uri="{FF2B5EF4-FFF2-40B4-BE49-F238E27FC236}">
                <a16:creationId xmlns:a16="http://schemas.microsoft.com/office/drawing/2014/main" id="{2D67CFD1-94B3-A5DE-EECF-9A9B405B9205}"/>
              </a:ext>
            </a:extLst>
          </p:cNvPr>
          <p:cNvSpPr txBox="1"/>
          <p:nvPr/>
        </p:nvSpPr>
        <p:spPr>
          <a:xfrm>
            <a:off x="872150" y="5213684"/>
            <a:ext cx="1899822" cy="923330"/>
          </a:xfrm>
          <a:prstGeom prst="rect">
            <a:avLst/>
          </a:prstGeom>
          <a:noFill/>
        </p:spPr>
        <p:txBody>
          <a:bodyPr wrap="square" rtlCol="0">
            <a:spAutoFit/>
          </a:bodyPr>
          <a:lstStyle/>
          <a:p>
            <a:r>
              <a:rPr lang="en-GB">
                <a:solidFill>
                  <a:schemeClr val="bg1"/>
                </a:solidFill>
              </a:rPr>
              <a:t>Media – regional</a:t>
            </a:r>
          </a:p>
          <a:p>
            <a:endParaRPr lang="en-GB">
              <a:solidFill>
                <a:schemeClr val="bg1"/>
              </a:solidFill>
            </a:endParaRPr>
          </a:p>
          <a:p>
            <a:r>
              <a:rPr lang="en-GB">
                <a:solidFill>
                  <a:schemeClr val="bg1"/>
                </a:solidFill>
              </a:rPr>
              <a:t>Media - national</a:t>
            </a:r>
          </a:p>
        </p:txBody>
      </p:sp>
      <p:sp>
        <p:nvSpPr>
          <p:cNvPr id="16" name="Rectangle: Rounded Corners 15">
            <a:extLst>
              <a:ext uri="{FF2B5EF4-FFF2-40B4-BE49-F238E27FC236}">
                <a16:creationId xmlns:a16="http://schemas.microsoft.com/office/drawing/2014/main" id="{4AF454EE-C930-4B2F-C279-99D2ADA18032}"/>
              </a:ext>
            </a:extLst>
          </p:cNvPr>
          <p:cNvSpPr/>
          <p:nvPr/>
        </p:nvSpPr>
        <p:spPr>
          <a:xfrm>
            <a:off x="218064" y="1798210"/>
            <a:ext cx="2688920" cy="16855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411F31F-D2C8-4B9B-7572-AE632BA5321A}"/>
              </a:ext>
            </a:extLst>
          </p:cNvPr>
          <p:cNvSpPr/>
          <p:nvPr/>
        </p:nvSpPr>
        <p:spPr>
          <a:xfrm>
            <a:off x="3758111" y="1788391"/>
            <a:ext cx="2868919" cy="1693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897ADA6-1845-554A-9088-16A7D84E656F}"/>
              </a:ext>
            </a:extLst>
          </p:cNvPr>
          <p:cNvSpPr/>
          <p:nvPr/>
        </p:nvSpPr>
        <p:spPr>
          <a:xfrm>
            <a:off x="7435821" y="1751669"/>
            <a:ext cx="2761055" cy="1666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7FB213D-0EAD-4BF5-F691-E82903C870CD}"/>
              </a:ext>
            </a:extLst>
          </p:cNvPr>
          <p:cNvSpPr txBox="1"/>
          <p:nvPr/>
        </p:nvSpPr>
        <p:spPr>
          <a:xfrm>
            <a:off x="531456" y="2020343"/>
            <a:ext cx="2199637" cy="1301318"/>
          </a:xfrm>
          <a:prstGeom prst="rect">
            <a:avLst/>
          </a:prstGeom>
          <a:noFill/>
        </p:spPr>
        <p:txBody>
          <a:bodyPr wrap="square" lIns="91440" tIns="45720" rIns="91440" bIns="45720" rtlCol="0" anchor="t">
            <a:spAutoFit/>
          </a:bodyPr>
          <a:lstStyle/>
          <a:p>
            <a:pPr>
              <a:lnSpc>
                <a:spcPct val="103000"/>
              </a:lnSpc>
              <a:spcAft>
                <a:spcPts val="800"/>
              </a:spcAft>
            </a:pPr>
            <a:r>
              <a:rPr lang="en-GB" sz="1100">
                <a:solidFill>
                  <a:schemeClr val="bg1"/>
                </a:solidFill>
                <a:latin typeface="Arial"/>
                <a:cs typeface="Arial"/>
              </a:rPr>
              <a:t>General trend: High volume of queries; low reach or opportunities to see but covers nearly all our communities in the greatest level of detail. They will cover all story types about the organisation. </a:t>
            </a:r>
          </a:p>
        </p:txBody>
      </p:sp>
      <p:sp>
        <p:nvSpPr>
          <p:cNvPr id="20" name="TextBox 19">
            <a:extLst>
              <a:ext uri="{FF2B5EF4-FFF2-40B4-BE49-F238E27FC236}">
                <a16:creationId xmlns:a16="http://schemas.microsoft.com/office/drawing/2014/main" id="{2628DA47-1392-1777-4A90-FFCFDBE0B02F}"/>
              </a:ext>
            </a:extLst>
          </p:cNvPr>
          <p:cNvSpPr txBox="1"/>
          <p:nvPr/>
        </p:nvSpPr>
        <p:spPr>
          <a:xfrm>
            <a:off x="3938340" y="1886790"/>
            <a:ext cx="2604023" cy="1650003"/>
          </a:xfrm>
          <a:prstGeom prst="rect">
            <a:avLst/>
          </a:prstGeom>
          <a:noFill/>
        </p:spPr>
        <p:txBody>
          <a:bodyPr wrap="square" lIns="91440" tIns="45720" rIns="91440" bIns="45720" rtlCol="0" anchor="t">
            <a:spAutoFit/>
          </a:bodyPr>
          <a:lstStyle/>
          <a:p>
            <a:pPr>
              <a:lnSpc>
                <a:spcPct val="103000"/>
              </a:lnSpc>
              <a:spcAft>
                <a:spcPts val="800"/>
              </a:spcAft>
            </a:pPr>
            <a:r>
              <a:rPr lang="en-GB" sz="1100">
                <a:solidFill>
                  <a:schemeClr val="bg1"/>
                </a:solidFill>
                <a:latin typeface="Arial"/>
                <a:cs typeface="Arial"/>
              </a:rPr>
              <a:t>General trend: Medium volume of queries, high opportunity to see and reach but higher competition to secure coverage. They will cover a broad range of story types but tend to focus more on negative stories or those which have a Wales-wide impact or a Welsh policing angle on a national story. </a:t>
            </a:r>
          </a:p>
        </p:txBody>
      </p:sp>
      <p:sp>
        <p:nvSpPr>
          <p:cNvPr id="21" name="TextBox 20">
            <a:extLst>
              <a:ext uri="{FF2B5EF4-FFF2-40B4-BE49-F238E27FC236}">
                <a16:creationId xmlns:a16="http://schemas.microsoft.com/office/drawing/2014/main" id="{89E7EE72-022D-FE3B-C885-623B85BE00A8}"/>
              </a:ext>
            </a:extLst>
          </p:cNvPr>
          <p:cNvSpPr txBox="1"/>
          <p:nvPr/>
        </p:nvSpPr>
        <p:spPr>
          <a:xfrm>
            <a:off x="7667245" y="1933126"/>
            <a:ext cx="2431070" cy="1301318"/>
          </a:xfrm>
          <a:prstGeom prst="rect">
            <a:avLst/>
          </a:prstGeom>
          <a:noFill/>
        </p:spPr>
        <p:txBody>
          <a:bodyPr wrap="square" lIns="91440" tIns="45720" rIns="91440" bIns="45720" rtlCol="0" anchor="t">
            <a:spAutoFit/>
          </a:bodyPr>
          <a:lstStyle/>
          <a:p>
            <a:pPr>
              <a:lnSpc>
                <a:spcPct val="103000"/>
              </a:lnSpc>
              <a:spcAft>
                <a:spcPts val="800"/>
              </a:spcAft>
            </a:pPr>
            <a:r>
              <a:rPr lang="en-GB" sz="1100">
                <a:solidFill>
                  <a:schemeClr val="bg1"/>
                </a:solidFill>
                <a:latin typeface="Arial"/>
                <a:cs typeface="Arial"/>
              </a:rPr>
              <a:t>General trend: Low volume of queries but high reach. They generally have little interest in policing outside of London and England. There is even higher levels of competition to secure coverage. </a:t>
            </a:r>
          </a:p>
        </p:txBody>
      </p:sp>
      <p:sp>
        <p:nvSpPr>
          <p:cNvPr id="22" name="Rectangle: Rounded Corners 21">
            <a:extLst>
              <a:ext uri="{FF2B5EF4-FFF2-40B4-BE49-F238E27FC236}">
                <a16:creationId xmlns:a16="http://schemas.microsoft.com/office/drawing/2014/main" id="{DFB27B2A-A0A2-30B7-119F-F7B80E1D17E3}"/>
              </a:ext>
            </a:extLst>
          </p:cNvPr>
          <p:cNvSpPr/>
          <p:nvPr/>
        </p:nvSpPr>
        <p:spPr>
          <a:xfrm>
            <a:off x="188210" y="4726262"/>
            <a:ext cx="10068230" cy="19042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A9E404A-1388-44E9-5FE4-37021E951FC9}"/>
              </a:ext>
            </a:extLst>
          </p:cNvPr>
          <p:cNvSpPr txBox="1"/>
          <p:nvPr/>
        </p:nvSpPr>
        <p:spPr>
          <a:xfrm>
            <a:off x="301208" y="4774255"/>
            <a:ext cx="9949620" cy="1835182"/>
          </a:xfrm>
          <a:prstGeom prst="rect">
            <a:avLst/>
          </a:prstGeom>
          <a:noFill/>
        </p:spPr>
        <p:txBody>
          <a:bodyPr wrap="square" lIns="91440" tIns="45720" rIns="91440" bIns="45720" rtlCol="0" anchor="t">
            <a:spAutoFit/>
          </a:bodyPr>
          <a:lstStyle/>
          <a:p>
            <a:pPr marL="285750" indent="-285750">
              <a:lnSpc>
                <a:spcPct val="103000"/>
              </a:lnSpc>
              <a:spcAft>
                <a:spcPts val="800"/>
              </a:spcAft>
              <a:buFont typeface="Arial" panose="020B0604020202020204" pitchFamily="34" charset="0"/>
              <a:buChar char="•"/>
            </a:pPr>
            <a:r>
              <a:rPr lang="en-GB" sz="1300" b="1">
                <a:solidFill>
                  <a:schemeClr val="bg1"/>
                </a:solidFill>
                <a:latin typeface="Arial"/>
                <a:cs typeface="Arial"/>
              </a:rPr>
              <a:t>Each of these audiences presents a different opportunity to us to build public trust and confidence in Gwent Police, and we target these four distinct groups to create maximum impact in the most effective way.</a:t>
            </a:r>
            <a:endParaRPr lang="en-GB" sz="1300" b="1">
              <a:solidFill>
                <a:schemeClr val="bg1"/>
              </a:solidFill>
              <a:latin typeface="Arial"/>
              <a:ea typeface="Calibri"/>
              <a:cs typeface="Arial"/>
            </a:endParaRPr>
          </a:p>
          <a:p>
            <a:pPr marL="285750" indent="-285750">
              <a:lnSpc>
                <a:spcPct val="103000"/>
              </a:lnSpc>
              <a:spcAft>
                <a:spcPts val="800"/>
              </a:spcAft>
              <a:buFont typeface="Arial" panose="020B0604020202020204" pitchFamily="34" charset="0"/>
              <a:buChar char="•"/>
            </a:pPr>
            <a:r>
              <a:rPr lang="en-GB" sz="1300" b="1">
                <a:solidFill>
                  <a:schemeClr val="bg1"/>
                </a:solidFill>
                <a:latin typeface="Arial"/>
                <a:cs typeface="Arial"/>
              </a:rPr>
              <a:t>We develop our content to cater to these channels and audiences focussing on local, regional or national narratives.</a:t>
            </a:r>
            <a:endParaRPr lang="en-GB" sz="1300" b="1">
              <a:solidFill>
                <a:schemeClr val="bg1"/>
              </a:solidFill>
              <a:latin typeface="Arial"/>
              <a:ea typeface="Calibri"/>
              <a:cs typeface="Arial"/>
            </a:endParaRPr>
          </a:p>
          <a:p>
            <a:pPr marL="285750" indent="-285750">
              <a:lnSpc>
                <a:spcPct val="103000"/>
              </a:lnSpc>
              <a:spcAft>
                <a:spcPts val="800"/>
              </a:spcAft>
              <a:buFont typeface="Arial" panose="020B0604020202020204" pitchFamily="34" charset="0"/>
              <a:buChar char="•"/>
            </a:pPr>
            <a:r>
              <a:rPr lang="en-GB" sz="1300" b="1">
                <a:solidFill>
                  <a:schemeClr val="bg1"/>
                </a:solidFill>
                <a:latin typeface="Arial"/>
                <a:cs typeface="Arial"/>
              </a:rPr>
              <a:t>But importantly, sharing our work with colleagues internally will also raise our ability to highlight the great work that our organisation is doing, or how we’re responding to counteract a more difficult or damaging story.  </a:t>
            </a:r>
            <a:endParaRPr lang="en-GB" sz="1300" b="1">
              <a:solidFill>
                <a:schemeClr val="bg1"/>
              </a:solidFill>
              <a:latin typeface="Arial"/>
              <a:ea typeface="Calibri"/>
              <a:cs typeface="Arial"/>
            </a:endParaRPr>
          </a:p>
          <a:p>
            <a:pPr marL="285750" indent="-285750">
              <a:lnSpc>
                <a:spcPct val="103000"/>
              </a:lnSpc>
              <a:spcAft>
                <a:spcPts val="800"/>
              </a:spcAft>
              <a:buFont typeface="Arial" panose="020B0604020202020204" pitchFamily="34" charset="0"/>
              <a:buChar char="•"/>
            </a:pPr>
            <a:r>
              <a:rPr lang="en-GB" sz="1300" b="1">
                <a:solidFill>
                  <a:schemeClr val="bg1"/>
                </a:solidFill>
                <a:latin typeface="Arial"/>
                <a:cs typeface="Arial"/>
              </a:rPr>
              <a:t>We want our colleagues to be confident that we're proactively managing the coverage about Gwent Police and reflect their impact on our communities while also trying to change the narrative that we only receive negative coverage.</a:t>
            </a:r>
            <a:endParaRPr lang="en-GB" sz="1300" b="1">
              <a:solidFill>
                <a:schemeClr val="bg1"/>
              </a:solidFill>
              <a:latin typeface="Arial"/>
              <a:ea typeface="Calibri"/>
              <a:cs typeface="Arial"/>
            </a:endParaRPr>
          </a:p>
        </p:txBody>
      </p:sp>
      <p:sp>
        <p:nvSpPr>
          <p:cNvPr id="24" name="Rectangle: Rounded Corners 23">
            <a:extLst>
              <a:ext uri="{FF2B5EF4-FFF2-40B4-BE49-F238E27FC236}">
                <a16:creationId xmlns:a16="http://schemas.microsoft.com/office/drawing/2014/main" id="{DDE0F723-5E3C-5E19-E5E4-AC962D2E4E31}"/>
              </a:ext>
            </a:extLst>
          </p:cNvPr>
          <p:cNvSpPr/>
          <p:nvPr/>
        </p:nvSpPr>
        <p:spPr>
          <a:xfrm>
            <a:off x="216826" y="3619622"/>
            <a:ext cx="10039893" cy="8803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03A28B3-A5CC-D1EE-2CA4-C647CC59E502}"/>
              </a:ext>
            </a:extLst>
          </p:cNvPr>
          <p:cNvSpPr txBox="1"/>
          <p:nvPr/>
        </p:nvSpPr>
        <p:spPr>
          <a:xfrm>
            <a:off x="375291" y="3623561"/>
            <a:ext cx="9892403" cy="880882"/>
          </a:xfrm>
          <a:prstGeom prst="rect">
            <a:avLst/>
          </a:prstGeom>
          <a:noFill/>
        </p:spPr>
        <p:txBody>
          <a:bodyPr wrap="square" lIns="91440" tIns="45720" rIns="91440" bIns="45720" rtlCol="0" anchor="t">
            <a:spAutoFit/>
          </a:bodyPr>
          <a:lstStyle/>
          <a:p>
            <a:pPr>
              <a:lnSpc>
                <a:spcPct val="103000"/>
              </a:lnSpc>
              <a:spcAft>
                <a:spcPts val="800"/>
              </a:spcAft>
            </a:pPr>
            <a:r>
              <a:rPr lang="en-GB" sz="1100" b="1">
                <a:solidFill>
                  <a:schemeClr val="bg1"/>
                </a:solidFill>
                <a:latin typeface="Arial"/>
                <a:cs typeface="Arial"/>
              </a:rPr>
              <a:t>Internal  </a:t>
            </a:r>
          </a:p>
          <a:p>
            <a:pPr>
              <a:lnSpc>
                <a:spcPct val="103000"/>
              </a:lnSpc>
              <a:spcAft>
                <a:spcPts val="800"/>
              </a:spcAft>
            </a:pPr>
            <a:r>
              <a:rPr lang="en-GB" sz="1100">
                <a:solidFill>
                  <a:schemeClr val="bg1"/>
                </a:solidFill>
                <a:latin typeface="Arial"/>
                <a:cs typeface="Arial"/>
              </a:rPr>
              <a:t>Many of our colleagues will be Gwent residents so they will have an additional interest in hearing about our organisation when we features prominently in the media. We should look to share and promote on work on our internal channels to also inspire people to work with us for media bids, and to foster pride in the work that they deliver.</a:t>
            </a:r>
          </a:p>
        </p:txBody>
      </p:sp>
    </p:spTree>
    <p:extLst>
      <p:ext uri="{BB962C8B-B14F-4D97-AF65-F5344CB8AC3E}">
        <p14:creationId xmlns:p14="http://schemas.microsoft.com/office/powerpoint/2010/main" val="284650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E1E76C6-36DF-9AE0-0AE5-DA686AED9EA9}"/>
              </a:ext>
            </a:extLst>
          </p:cNvPr>
          <p:cNvSpPr txBox="1">
            <a:spLocks/>
          </p:cNvSpPr>
          <p:nvPr/>
        </p:nvSpPr>
        <p:spPr>
          <a:xfrm>
            <a:off x="2023375" y="179908"/>
            <a:ext cx="10090768"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cs typeface="Arial"/>
              </a:rPr>
              <a:t>CURRENT POSITION</a:t>
            </a:r>
          </a:p>
        </p:txBody>
      </p:sp>
      <p:graphicFrame>
        <p:nvGraphicFramePr>
          <p:cNvPr id="20" name="Table 19">
            <a:extLst>
              <a:ext uri="{FF2B5EF4-FFF2-40B4-BE49-F238E27FC236}">
                <a16:creationId xmlns:a16="http://schemas.microsoft.com/office/drawing/2014/main" id="{22F21ACE-2455-38A9-2472-9E20B9190DFC}"/>
              </a:ext>
            </a:extLst>
          </p:cNvPr>
          <p:cNvGraphicFramePr>
            <a:graphicFrameLocks noGrp="1"/>
          </p:cNvGraphicFramePr>
          <p:nvPr>
            <p:extLst>
              <p:ext uri="{D42A27DB-BD31-4B8C-83A1-F6EECF244321}">
                <p14:modId xmlns:p14="http://schemas.microsoft.com/office/powerpoint/2010/main" val="1059200155"/>
              </p:ext>
            </p:extLst>
          </p:nvPr>
        </p:nvGraphicFramePr>
        <p:xfrm>
          <a:off x="1940749" y="771184"/>
          <a:ext cx="10251251" cy="5950936"/>
        </p:xfrm>
        <a:graphic>
          <a:graphicData uri="http://schemas.openxmlformats.org/drawingml/2006/table">
            <a:tbl>
              <a:tblPr firstRow="1" bandRow="1">
                <a:tableStyleId>{5C22544A-7EE6-4342-B048-85BDC9FD1C3A}</a:tableStyleId>
              </a:tblPr>
              <a:tblGrid>
                <a:gridCol w="1716851">
                  <a:extLst>
                    <a:ext uri="{9D8B030D-6E8A-4147-A177-3AD203B41FA5}">
                      <a16:colId xmlns:a16="http://schemas.microsoft.com/office/drawing/2014/main" val="1599432943"/>
                    </a:ext>
                  </a:extLst>
                </a:gridCol>
                <a:gridCol w="1892063">
                  <a:extLst>
                    <a:ext uri="{9D8B030D-6E8A-4147-A177-3AD203B41FA5}">
                      <a16:colId xmlns:a16="http://schemas.microsoft.com/office/drawing/2014/main" val="1887148185"/>
                    </a:ext>
                  </a:extLst>
                </a:gridCol>
                <a:gridCol w="3386435">
                  <a:extLst>
                    <a:ext uri="{9D8B030D-6E8A-4147-A177-3AD203B41FA5}">
                      <a16:colId xmlns:a16="http://schemas.microsoft.com/office/drawing/2014/main" val="3480595253"/>
                    </a:ext>
                  </a:extLst>
                </a:gridCol>
                <a:gridCol w="3255902">
                  <a:extLst>
                    <a:ext uri="{9D8B030D-6E8A-4147-A177-3AD203B41FA5}">
                      <a16:colId xmlns:a16="http://schemas.microsoft.com/office/drawing/2014/main" val="1490470283"/>
                    </a:ext>
                  </a:extLst>
                </a:gridCol>
              </a:tblGrid>
              <a:tr h="276881">
                <a:tc>
                  <a:txBody>
                    <a:bodyPr/>
                    <a:lstStyle/>
                    <a:p>
                      <a:endParaRPr lang="en-GB" sz="1300" b="1">
                        <a:latin typeface="Arial"/>
                      </a:endParaRPr>
                    </a:p>
                  </a:txBody>
                  <a:tcPr/>
                </a:tc>
                <a:tc>
                  <a:txBody>
                    <a:bodyPr/>
                    <a:lstStyle/>
                    <a:p>
                      <a:r>
                        <a:rPr lang="en-GB" sz="1300" b="1" dirty="0">
                          <a:latin typeface="Arial"/>
                        </a:rPr>
                        <a:t>2025</a:t>
                      </a:r>
                    </a:p>
                  </a:txBody>
                  <a:tcPr/>
                </a:tc>
                <a:tc>
                  <a:txBody>
                    <a:bodyPr/>
                    <a:lstStyle/>
                    <a:p>
                      <a:r>
                        <a:rPr lang="en-GB" sz="1300" b="1" dirty="0">
                          <a:latin typeface="Arial"/>
                        </a:rPr>
                        <a:t>2026/27</a:t>
                      </a:r>
                    </a:p>
                  </a:txBody>
                  <a:tcPr/>
                </a:tc>
                <a:tc>
                  <a:txBody>
                    <a:bodyPr/>
                    <a:lstStyle/>
                    <a:p>
                      <a:r>
                        <a:rPr lang="en-GB" sz="1300" b="1" dirty="0">
                          <a:latin typeface="Arial"/>
                        </a:rPr>
                        <a:t>2028/29 +</a:t>
                      </a:r>
                    </a:p>
                  </a:txBody>
                  <a:tcPr/>
                </a:tc>
                <a:extLst>
                  <a:ext uri="{0D108BD9-81ED-4DB2-BD59-A6C34878D82A}">
                    <a16:rowId xmlns:a16="http://schemas.microsoft.com/office/drawing/2014/main" val="1696880966"/>
                  </a:ext>
                </a:extLst>
              </a:tr>
              <a:tr h="276881">
                <a:tc>
                  <a:txBody>
                    <a:bodyPr/>
                    <a:lstStyle/>
                    <a:p>
                      <a:endParaRPr lang="en-GB" sz="1300">
                        <a:latin typeface="Arial"/>
                      </a:endParaRPr>
                    </a:p>
                  </a:txBody>
                  <a:tcPr>
                    <a:solidFill>
                      <a:schemeClr val="bg1"/>
                    </a:solidFill>
                  </a:tcPr>
                </a:tc>
                <a:tc>
                  <a:txBody>
                    <a:bodyPr/>
                    <a:lstStyle/>
                    <a:p>
                      <a:endParaRPr lang="en-GB" sz="1300">
                        <a:latin typeface="Arial"/>
                      </a:endParaRPr>
                    </a:p>
                  </a:txBody>
                  <a:tcPr>
                    <a:solidFill>
                      <a:schemeClr val="bg1"/>
                    </a:solidFill>
                  </a:tcPr>
                </a:tc>
                <a:tc>
                  <a:txBody>
                    <a:bodyPr/>
                    <a:lstStyle/>
                    <a:p>
                      <a:endParaRPr lang="en-GB" sz="1300">
                        <a:latin typeface="Arial"/>
                      </a:endParaRPr>
                    </a:p>
                  </a:txBody>
                  <a:tcPr>
                    <a:solidFill>
                      <a:schemeClr val="bg1"/>
                    </a:solidFill>
                  </a:tcPr>
                </a:tc>
                <a:tc>
                  <a:txBody>
                    <a:bodyPr/>
                    <a:lstStyle/>
                    <a:p>
                      <a:endParaRPr lang="en-GB" sz="1300">
                        <a:latin typeface="Arial"/>
                      </a:endParaRPr>
                    </a:p>
                  </a:txBody>
                  <a:tcPr>
                    <a:solidFill>
                      <a:schemeClr val="bg1"/>
                    </a:solidFill>
                  </a:tcPr>
                </a:tc>
                <a:extLst>
                  <a:ext uri="{0D108BD9-81ED-4DB2-BD59-A6C34878D82A}">
                    <a16:rowId xmlns:a16="http://schemas.microsoft.com/office/drawing/2014/main" val="1394301566"/>
                  </a:ext>
                </a:extLst>
              </a:tr>
              <a:tr h="276881">
                <a:tc>
                  <a:txBody>
                    <a:bodyPr/>
                    <a:lstStyle/>
                    <a:p>
                      <a:r>
                        <a:rPr lang="en-GB" sz="1300" b="1" dirty="0">
                          <a:latin typeface="Arial"/>
                        </a:rPr>
                        <a:t>Where we started</a:t>
                      </a:r>
                    </a:p>
                  </a:txBody>
                  <a:tcPr/>
                </a:tc>
                <a:tc>
                  <a:txBody>
                    <a:bodyPr/>
                    <a:lstStyle/>
                    <a:p>
                      <a:r>
                        <a:rPr lang="en-GB" sz="1300" b="1" dirty="0">
                          <a:latin typeface="Arial"/>
                        </a:rPr>
                        <a:t>Where we are now</a:t>
                      </a:r>
                    </a:p>
                  </a:txBody>
                  <a:tcPr/>
                </a:tc>
                <a:tc>
                  <a:txBody>
                    <a:bodyPr/>
                    <a:lstStyle/>
                    <a:p>
                      <a:r>
                        <a:rPr lang="en-GB" sz="1300" b="1" dirty="0">
                          <a:latin typeface="Arial"/>
                        </a:rPr>
                        <a:t>Where we are going </a:t>
                      </a:r>
                    </a:p>
                  </a:txBody>
                  <a:tcPr/>
                </a:tc>
                <a:tc>
                  <a:txBody>
                    <a:bodyPr/>
                    <a:lstStyle/>
                    <a:p>
                      <a:r>
                        <a:rPr lang="en-GB" sz="1300" b="1" dirty="0">
                          <a:latin typeface="Arial"/>
                        </a:rPr>
                        <a:t>Our end goal</a:t>
                      </a:r>
                    </a:p>
                  </a:txBody>
                  <a:tcPr/>
                </a:tc>
                <a:extLst>
                  <a:ext uri="{0D108BD9-81ED-4DB2-BD59-A6C34878D82A}">
                    <a16:rowId xmlns:a16="http://schemas.microsoft.com/office/drawing/2014/main" val="2572841092"/>
                  </a:ext>
                </a:extLst>
              </a:tr>
              <a:tr h="1028416">
                <a:tc>
                  <a:txBody>
                    <a:bodyPr/>
                    <a:lstStyle/>
                    <a:p>
                      <a:r>
                        <a:rPr lang="en-GB" sz="1300" dirty="0">
                          <a:latin typeface="Arial"/>
                        </a:rPr>
                        <a:t>A limited resource juggling ongoing tasks and managing pandemic</a:t>
                      </a:r>
                    </a:p>
                  </a:txBody>
                  <a:tcPr/>
                </a:tc>
                <a:tc>
                  <a:txBody>
                    <a:bodyPr/>
                    <a:lstStyle/>
                    <a:p>
                      <a:r>
                        <a:rPr lang="en-GB" sz="1300" dirty="0">
                          <a:latin typeface="Arial"/>
                        </a:rPr>
                        <a:t>Shift to proactive media with crime, response and neighbourhood pillars</a:t>
                      </a:r>
                    </a:p>
                  </a:txBody>
                  <a:tcPr/>
                </a:tc>
                <a:tc>
                  <a:txBody>
                    <a:bodyPr/>
                    <a:lstStyle/>
                    <a:p>
                      <a:r>
                        <a:rPr lang="en-GB" sz="1300" dirty="0">
                          <a:latin typeface="Arial"/>
                        </a:rPr>
                        <a:t>Efficient flow of external communications with automated metrics and enhanced planning and evaluation process to guide strategy</a:t>
                      </a:r>
                    </a:p>
                  </a:txBody>
                  <a:tcPr/>
                </a:tc>
                <a:tc>
                  <a:txBody>
                    <a:bodyPr/>
                    <a:lstStyle/>
                    <a:p>
                      <a:r>
                        <a:rPr lang="en-GB" sz="1300" dirty="0">
                          <a:latin typeface="Arial"/>
                        </a:rPr>
                        <a:t>The Corporate Communications department has demonstrable impact on employee engagement and experience and public perception of the service</a:t>
                      </a:r>
                    </a:p>
                  </a:txBody>
                  <a:tcPr/>
                </a:tc>
                <a:extLst>
                  <a:ext uri="{0D108BD9-81ED-4DB2-BD59-A6C34878D82A}">
                    <a16:rowId xmlns:a16="http://schemas.microsoft.com/office/drawing/2014/main" val="681634654"/>
                  </a:ext>
                </a:extLst>
              </a:tr>
              <a:tr h="4034557">
                <a:tc>
                  <a:txBody>
                    <a:bodyPr/>
                    <a:lstStyle/>
                    <a:p>
                      <a:pPr marL="285750" indent="-285750">
                        <a:buFont typeface="Arial" panose="020B0604020202020204" pitchFamily="34" charset="0"/>
                        <a:buChar char="•"/>
                      </a:pPr>
                      <a:endParaRPr lang="en-GB" sz="1300">
                        <a:latin typeface="Arial"/>
                      </a:endParaRPr>
                    </a:p>
                    <a:p>
                      <a:pPr marL="285750" indent="-285750">
                        <a:buFont typeface="Wingdings" panose="05000000000000000000" pitchFamily="2" charset="2"/>
                        <a:buChar char="ü"/>
                      </a:pPr>
                      <a:r>
                        <a:rPr lang="en-GB" sz="1300" dirty="0">
                          <a:latin typeface="Arial"/>
                        </a:rPr>
                        <a:t>No defined strategy </a:t>
                      </a:r>
                    </a:p>
                    <a:p>
                      <a:pPr marL="285750" indent="-285750">
                        <a:buFont typeface="Wingdings" panose="05000000000000000000" pitchFamily="2" charset="2"/>
                        <a:buChar char="ü"/>
                      </a:pPr>
                      <a:r>
                        <a:rPr lang="en-GB" sz="1300" dirty="0">
                          <a:latin typeface="Arial"/>
                        </a:rPr>
                        <a:t>Limited understanding of media outlets and needs</a:t>
                      </a:r>
                    </a:p>
                    <a:p>
                      <a:pPr marL="285750" indent="-285750">
                        <a:buFont typeface="Wingdings" panose="05000000000000000000" pitchFamily="2" charset="2"/>
                        <a:buChar char="ü"/>
                      </a:pPr>
                      <a:r>
                        <a:rPr lang="en-GB" sz="1300" dirty="0">
                          <a:latin typeface="Arial"/>
                        </a:rPr>
                        <a:t>Limited consistency around tone</a:t>
                      </a:r>
                    </a:p>
                    <a:p>
                      <a:pPr marL="285750" indent="-285750">
                        <a:buFont typeface="Wingdings" panose="05000000000000000000" pitchFamily="2" charset="2"/>
                        <a:buChar char="ü"/>
                      </a:pPr>
                      <a:r>
                        <a:rPr lang="en-GB" sz="1300" dirty="0">
                          <a:latin typeface="Arial"/>
                        </a:rPr>
                        <a:t>Minimal targeting of outlets/audience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300" dirty="0">
                          <a:latin typeface="Arial"/>
                        </a:rPr>
                        <a:t>Limited use of metrics available</a:t>
                      </a:r>
                    </a:p>
                    <a:p>
                      <a:pPr marL="285750" indent="-285750">
                        <a:buFont typeface="Wingdings" panose="05000000000000000000" pitchFamily="2" charset="2"/>
                        <a:buChar char="ü"/>
                      </a:pPr>
                      <a:endParaRPr lang="en-GB" sz="1300">
                        <a:latin typeface="Arial"/>
                      </a:endParaRPr>
                    </a:p>
                  </a:txBody>
                  <a:tcPr/>
                </a:tc>
                <a:tc>
                  <a:txBody>
                    <a:bodyPr/>
                    <a:lstStyle/>
                    <a:p>
                      <a:pPr marL="285750" indent="-285750">
                        <a:buFont typeface="Arial" panose="020B0604020202020204" pitchFamily="34" charset="0"/>
                        <a:buChar char="•"/>
                      </a:pPr>
                      <a:endParaRPr lang="en-GB" sz="1300">
                        <a:latin typeface="Arial"/>
                      </a:endParaRPr>
                    </a:p>
                    <a:p>
                      <a:pPr marL="285750" indent="-285750">
                        <a:buFont typeface="Wingdings" panose="05000000000000000000" pitchFamily="2" charset="2"/>
                        <a:buChar char="ü"/>
                      </a:pPr>
                      <a:r>
                        <a:rPr lang="en-GB" sz="1300" dirty="0">
                          <a:latin typeface="Arial"/>
                        </a:rPr>
                        <a:t>Defined strategy in some key areas</a:t>
                      </a:r>
                    </a:p>
                    <a:p>
                      <a:pPr marL="285750" indent="-285750">
                        <a:buFont typeface="Wingdings" panose="05000000000000000000" pitchFamily="2" charset="2"/>
                        <a:buChar char="ü"/>
                      </a:pPr>
                      <a:r>
                        <a:rPr lang="en-GB" sz="1300" dirty="0">
                          <a:latin typeface="Arial"/>
                        </a:rPr>
                        <a:t>Defined production process in some areas</a:t>
                      </a:r>
                    </a:p>
                    <a:p>
                      <a:pPr marL="285750" indent="-285750">
                        <a:buFont typeface="Wingdings" panose="05000000000000000000" pitchFamily="2" charset="2"/>
                        <a:buChar char="ü"/>
                      </a:pPr>
                      <a:r>
                        <a:rPr lang="en-GB" sz="1300" dirty="0">
                          <a:latin typeface="Arial"/>
                        </a:rPr>
                        <a:t>Proactive editorial calendar </a:t>
                      </a:r>
                    </a:p>
                    <a:p>
                      <a:pPr marL="285750" indent="-285750">
                        <a:buFont typeface="Wingdings" panose="05000000000000000000" pitchFamily="2" charset="2"/>
                        <a:buChar char="ü"/>
                      </a:pPr>
                      <a:r>
                        <a:rPr lang="en-GB" sz="1300" dirty="0">
                          <a:latin typeface="Arial"/>
                        </a:rPr>
                        <a:t>Increasingly consistent tone</a:t>
                      </a:r>
                    </a:p>
                    <a:p>
                      <a:pPr marL="285750" indent="-285750">
                        <a:buFont typeface="Wingdings" panose="05000000000000000000" pitchFamily="2" charset="2"/>
                        <a:buChar char="ü"/>
                      </a:pPr>
                      <a:r>
                        <a:rPr lang="en-GB" sz="1300" dirty="0">
                          <a:latin typeface="Arial"/>
                        </a:rPr>
                        <a:t>Increasing ability to target audiences</a:t>
                      </a:r>
                    </a:p>
                    <a:p>
                      <a:pPr marL="285750" indent="-285750">
                        <a:buFont typeface="Wingdings" panose="05000000000000000000" pitchFamily="2" charset="2"/>
                        <a:buChar char="ü"/>
                      </a:pPr>
                      <a:r>
                        <a:rPr lang="en-GB" sz="1300" dirty="0">
                          <a:latin typeface="Arial"/>
                        </a:rPr>
                        <a:t>Use of metrics to plan activity</a:t>
                      </a:r>
                    </a:p>
                  </a:txBody>
                  <a:tcPr/>
                </a:tc>
                <a:tc>
                  <a:txBody>
                    <a:bodyPr/>
                    <a:lstStyle/>
                    <a:p>
                      <a:pPr marL="285750" indent="-285750">
                        <a:buFont typeface="Arial" panose="020B0604020202020204" pitchFamily="34" charset="0"/>
                        <a:buChar char="•"/>
                      </a:pPr>
                      <a:endParaRPr lang="en-GB" sz="1300">
                        <a:latin typeface="Arial"/>
                      </a:endParaRPr>
                    </a:p>
                    <a:p>
                      <a:pPr marL="285750" indent="-285750">
                        <a:buFont typeface="Arial"/>
                        <a:buChar char="•"/>
                      </a:pPr>
                      <a:r>
                        <a:rPr lang="en-GB" sz="1300" dirty="0">
                          <a:latin typeface="Arial"/>
                        </a:rPr>
                        <a:t>Defined strategy across portfolio</a:t>
                      </a:r>
                    </a:p>
                    <a:p>
                      <a:pPr marL="285750" indent="-285750">
                        <a:buFont typeface="Arial"/>
                        <a:buChar char="•"/>
                      </a:pPr>
                      <a:r>
                        <a:rPr lang="en-GB" sz="1300" dirty="0">
                          <a:latin typeface="Arial"/>
                        </a:rPr>
                        <a:t>Proactive editorial calendar and planning process</a:t>
                      </a:r>
                    </a:p>
                    <a:p>
                      <a:pPr marL="285750" indent="-285750">
                        <a:buFont typeface="Arial"/>
                        <a:buChar char="•"/>
                      </a:pPr>
                      <a:r>
                        <a:rPr lang="en-GB" sz="1300" dirty="0">
                          <a:latin typeface="Arial"/>
                        </a:rPr>
                        <a:t>Evolved communications channels</a:t>
                      </a:r>
                    </a:p>
                    <a:p>
                      <a:pPr marL="285750" indent="-285750">
                        <a:buFont typeface="Arial"/>
                        <a:buChar char="•"/>
                      </a:pPr>
                      <a:r>
                        <a:rPr lang="en-GB" sz="1300" dirty="0">
                          <a:latin typeface="Arial"/>
                        </a:rPr>
                        <a:t>Consistent tone</a:t>
                      </a:r>
                    </a:p>
                    <a:p>
                      <a:pPr marL="285750" indent="-285750">
                        <a:buFont typeface="Arial"/>
                        <a:buChar char="•"/>
                      </a:pPr>
                      <a:r>
                        <a:rPr lang="en-GB" sz="1300" dirty="0">
                          <a:latin typeface="Arial"/>
                        </a:rPr>
                        <a:t>Generating individual story ideas</a:t>
                      </a:r>
                    </a:p>
                    <a:p>
                      <a:pPr marL="285750" indent="-285750">
                        <a:buFont typeface="Arial"/>
                        <a:buChar char="•"/>
                      </a:pPr>
                      <a:r>
                        <a:rPr lang="en-GB" sz="1300" dirty="0">
                          <a:latin typeface="Arial"/>
                        </a:rPr>
                        <a:t>Audience segmentation </a:t>
                      </a:r>
                    </a:p>
                    <a:p>
                      <a:pPr marL="285750" lvl="0" indent="-285750">
                        <a:buFont typeface="Arial"/>
                        <a:buChar char="•"/>
                      </a:pPr>
                      <a:r>
                        <a:rPr lang="en-GB" sz="1300" dirty="0">
                          <a:latin typeface="Arial"/>
                        </a:rPr>
                        <a:t>Greater use of metrics to prioritise activity</a:t>
                      </a:r>
                      <a:endParaRPr lang="en-GB" dirty="0">
                        <a:latin typeface="Arial"/>
                      </a:endParaRPr>
                    </a:p>
                    <a:p>
                      <a:pPr marL="285750" lvl="0" indent="-285750">
                        <a:buFont typeface="Arial"/>
                        <a:buChar char="•"/>
                      </a:pPr>
                      <a:r>
                        <a:rPr lang="en-US" sz="1300" b="0" i="0" u="none" strike="noStrike" noProof="0" dirty="0">
                          <a:solidFill>
                            <a:srgbClr val="000000"/>
                          </a:solidFill>
                          <a:latin typeface="Arial"/>
                        </a:rPr>
                        <a:t>Consistent media monitoring process including through daily news summary</a:t>
                      </a:r>
                    </a:p>
                    <a:p>
                      <a:pPr marL="285750" lvl="0" indent="-285750">
                        <a:buFont typeface="Arial"/>
                        <a:buChar char="•"/>
                      </a:pPr>
                      <a:r>
                        <a:rPr lang="en-US" sz="1300" b="0" i="0" u="none" strike="noStrike" noProof="0" dirty="0">
                          <a:solidFill>
                            <a:srgbClr val="000000"/>
                          </a:solidFill>
                          <a:latin typeface="Arial"/>
                        </a:rPr>
                        <a:t>Media training for senior officers</a:t>
                      </a:r>
                    </a:p>
                    <a:p>
                      <a:pPr marL="285750" lvl="0" indent="-285750">
                        <a:buFont typeface="Arial"/>
                        <a:buChar char="•"/>
                      </a:pPr>
                      <a:r>
                        <a:rPr lang="en-US" sz="1300" b="0" i="0" u="none" strike="noStrike" noProof="0" dirty="0">
                          <a:solidFill>
                            <a:srgbClr val="000000"/>
                          </a:solidFill>
                          <a:latin typeface="Arial"/>
                        </a:rPr>
                        <a:t>Misinformation/disinformation and </a:t>
                      </a:r>
                      <a:r>
                        <a:rPr lang="en-US" sz="1300" b="0" i="0" u="none" strike="noStrike" noProof="0" dirty="0" err="1">
                          <a:solidFill>
                            <a:srgbClr val="000000"/>
                          </a:solidFill>
                          <a:latin typeface="Arial"/>
                        </a:rPr>
                        <a:t>malinformation</a:t>
                      </a:r>
                      <a:r>
                        <a:rPr lang="en-US" sz="1300" b="0" i="0" u="none" strike="noStrike" noProof="0" dirty="0">
                          <a:solidFill>
                            <a:srgbClr val="000000"/>
                          </a:solidFill>
                          <a:latin typeface="Arial"/>
                        </a:rPr>
                        <a:t> training and processes in place</a:t>
                      </a:r>
                    </a:p>
                    <a:p>
                      <a:pPr marL="285750" lvl="0" indent="-285750">
                        <a:buFont typeface="Arial"/>
                        <a:buChar char="•"/>
                      </a:pPr>
                      <a:r>
                        <a:rPr lang="en-US" sz="1300" b="0" i="0" u="none" strike="noStrike" noProof="0" dirty="0">
                          <a:solidFill>
                            <a:srgbClr val="000000"/>
                          </a:solidFill>
                          <a:latin typeface="Arial"/>
                        </a:rPr>
                        <a:t>Documentary matrix</a:t>
                      </a:r>
                    </a:p>
                    <a:p>
                      <a:pPr marL="285750" lvl="0" indent="-285750">
                        <a:buFont typeface="Arial"/>
                        <a:buChar char="•"/>
                      </a:pPr>
                      <a:r>
                        <a:rPr lang="en-US" sz="1300" b="0" i="0" u="none" strike="noStrike" noProof="0" dirty="0">
                          <a:solidFill>
                            <a:srgbClr val="000000"/>
                          </a:solidFill>
                          <a:latin typeface="Arial"/>
                        </a:rPr>
                        <a:t>Revised court publication process</a:t>
                      </a:r>
                    </a:p>
                    <a:p>
                      <a:pPr marL="285750" lvl="0" indent="-285750">
                        <a:buFont typeface="Arial"/>
                        <a:buChar char="•"/>
                      </a:pPr>
                      <a:endParaRPr lang="en-GB" sz="1300">
                        <a:latin typeface="Arial"/>
                      </a:endParaRPr>
                    </a:p>
                    <a:p>
                      <a:endParaRPr lang="en-GB" sz="1300">
                        <a:latin typeface="Arial"/>
                      </a:endParaRPr>
                    </a:p>
                  </a:txBody>
                  <a:tcPr/>
                </a:tc>
                <a:tc>
                  <a:txBody>
                    <a:bodyPr/>
                    <a:lstStyle/>
                    <a:p>
                      <a:pPr marL="285750" indent="-285750">
                        <a:buFont typeface="Arial" panose="020B0604020202020204" pitchFamily="34" charset="0"/>
                        <a:buChar char="•"/>
                      </a:pPr>
                      <a:endParaRPr lang="en-GB" sz="1300">
                        <a:latin typeface="Arial"/>
                      </a:endParaRP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Defined strategy</a:t>
                      </a: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Defined production process</a:t>
                      </a: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Proactive editorial calendar</a:t>
                      </a: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Strong brand identity and corporate voice</a:t>
                      </a:r>
                    </a:p>
                    <a:p>
                      <a:pPr marL="285750" indent="-285750" algn="l" rtl="0" eaLnBrk="1" latinLnBrk="0" hangingPunct="1">
                        <a:buFont typeface="Arial"/>
                        <a:buChar char="•"/>
                      </a:pPr>
                      <a:r>
                        <a:rPr lang="en-GB" sz="1300" kern="1200" dirty="0">
                          <a:solidFill>
                            <a:schemeClr val="dk1"/>
                          </a:solidFill>
                          <a:latin typeface="Arial"/>
                          <a:ea typeface="+mn-ea"/>
                          <a:cs typeface="+mn-cs"/>
                        </a:rPr>
                        <a:t>More targeted content to audiences</a:t>
                      </a: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Metrics guide decisions</a:t>
                      </a:r>
                    </a:p>
                    <a:p>
                      <a:pPr marL="285750" indent="-285750" algn="l" defTabSz="914400" rtl="0" eaLnBrk="1" latinLnBrk="0" hangingPunct="1">
                        <a:buFont typeface="Arial"/>
                        <a:buChar char="•"/>
                      </a:pPr>
                      <a:r>
                        <a:rPr lang="en-GB" sz="1300" kern="1200" dirty="0">
                          <a:solidFill>
                            <a:schemeClr val="dk1"/>
                          </a:solidFill>
                          <a:latin typeface="Arial"/>
                          <a:ea typeface="+mn-ea"/>
                          <a:cs typeface="+mn-cs"/>
                        </a:rPr>
                        <a:t>Creating exclusive content for media outlets</a:t>
                      </a:r>
                    </a:p>
                    <a:p>
                      <a:pPr marL="285750" lvl="0" indent="-285750" algn="l" defTabSz="914400" rtl="0" eaLnBrk="1" latinLnBrk="0" hangingPunct="1">
                        <a:lnSpc>
                          <a:spcPct val="100000"/>
                        </a:lnSpc>
                        <a:spcBef>
                          <a:spcPts val="0"/>
                        </a:spcBef>
                        <a:spcAft>
                          <a:spcPts val="0"/>
                        </a:spcAft>
                        <a:buFont typeface="Arial"/>
                        <a:buChar char="•"/>
                      </a:pPr>
                      <a:r>
                        <a:rPr lang="en-US" sz="1300" kern="1200" noProof="0" dirty="0">
                          <a:solidFill>
                            <a:schemeClr val="dk1"/>
                          </a:solidFill>
                          <a:latin typeface="Arial"/>
                          <a:ea typeface="+mn-ea"/>
                          <a:cs typeface="+mn-cs"/>
                        </a:rPr>
                        <a:t>Consistent focus on inclusive communications</a:t>
                      </a:r>
                      <a:endParaRPr lang="en-GB" sz="1300" kern="1200" dirty="0">
                        <a:solidFill>
                          <a:schemeClr val="dk1"/>
                        </a:solidFill>
                        <a:latin typeface="Arial"/>
                        <a:ea typeface="+mn-ea"/>
                        <a:cs typeface="+mn-cs"/>
                      </a:endParaRPr>
                    </a:p>
                    <a:p>
                      <a:pPr marL="285750" lvl="0" indent="-285750" algn="l" defTabSz="914400" rtl="0" eaLnBrk="1" latinLnBrk="0" hangingPunct="1">
                        <a:lnSpc>
                          <a:spcPct val="100000"/>
                        </a:lnSpc>
                        <a:spcBef>
                          <a:spcPts val="0"/>
                        </a:spcBef>
                        <a:spcAft>
                          <a:spcPts val="0"/>
                        </a:spcAft>
                        <a:buFont typeface="Arial"/>
                        <a:buChar char="•"/>
                      </a:pPr>
                      <a:r>
                        <a:rPr lang="en-US" sz="1300" kern="1200" noProof="0" dirty="0">
                          <a:solidFill>
                            <a:schemeClr val="dk1"/>
                          </a:solidFill>
                          <a:latin typeface="Arial"/>
                          <a:ea typeface="+mn-ea"/>
                          <a:cs typeface="+mn-cs"/>
                        </a:rPr>
                        <a:t>Technologically advanced</a:t>
                      </a:r>
                      <a:endParaRPr lang="en-GB" sz="1300" kern="1200" dirty="0">
                        <a:solidFill>
                          <a:schemeClr val="dk1"/>
                        </a:solidFill>
                        <a:latin typeface="Arial"/>
                        <a:ea typeface="+mn-ea"/>
                        <a:cs typeface="+mn-cs"/>
                      </a:endParaRPr>
                    </a:p>
                    <a:p>
                      <a:pPr marL="285750" lvl="0" indent="-285750" algn="l" defTabSz="914400" rtl="0" eaLnBrk="1" latinLnBrk="0" hangingPunct="1">
                        <a:lnSpc>
                          <a:spcPct val="100000"/>
                        </a:lnSpc>
                        <a:spcBef>
                          <a:spcPts val="0"/>
                        </a:spcBef>
                        <a:spcAft>
                          <a:spcPts val="0"/>
                        </a:spcAft>
                        <a:buFont typeface="Arial"/>
                        <a:buChar char="•"/>
                      </a:pPr>
                      <a:r>
                        <a:rPr lang="en-US" sz="1300" kern="1200" noProof="0" dirty="0">
                          <a:solidFill>
                            <a:schemeClr val="dk1"/>
                          </a:solidFill>
                          <a:latin typeface="Arial"/>
                          <a:ea typeface="+mn-ea"/>
                          <a:cs typeface="+mn-cs"/>
                        </a:rPr>
                        <a:t>Higher quality in performance and productivity </a:t>
                      </a:r>
                      <a:endParaRPr lang="en-GB" sz="1300" kern="1200" dirty="0">
                        <a:solidFill>
                          <a:schemeClr val="dk1"/>
                        </a:solidFill>
                        <a:latin typeface="Arial"/>
                        <a:ea typeface="+mn-ea"/>
                        <a:cs typeface="+mn-cs"/>
                      </a:endParaRPr>
                    </a:p>
                    <a:p>
                      <a:pPr marL="285750" lvl="0" indent="-285750" algn="l" rtl="0" eaLnBrk="1" latinLnBrk="0" hangingPunct="1">
                        <a:lnSpc>
                          <a:spcPct val="100000"/>
                        </a:lnSpc>
                        <a:spcBef>
                          <a:spcPts val="0"/>
                        </a:spcBef>
                        <a:spcAft>
                          <a:spcPts val="0"/>
                        </a:spcAft>
                        <a:buFont typeface="Arial"/>
                        <a:buChar char="•"/>
                      </a:pPr>
                      <a:r>
                        <a:rPr lang="en-US" sz="1300" kern="1200" noProof="0" dirty="0">
                          <a:solidFill>
                            <a:schemeClr val="dk1"/>
                          </a:solidFill>
                          <a:latin typeface="Arial"/>
                          <a:ea typeface="+mn-ea"/>
                          <a:cs typeface="+mn-cs"/>
                        </a:rPr>
                        <a:t>Our people acting as external advocates in increasing trust and confidence through the media and social media packages</a:t>
                      </a:r>
                      <a:endParaRPr lang="en-GB" sz="1300" kern="1200" dirty="0">
                        <a:solidFill>
                          <a:schemeClr val="dk1"/>
                        </a:solidFill>
                        <a:latin typeface="Arial"/>
                        <a:ea typeface="+mn-ea"/>
                        <a:cs typeface="+mn-cs"/>
                      </a:endParaRPr>
                    </a:p>
                  </a:txBody>
                  <a:tcPr/>
                </a:tc>
                <a:extLst>
                  <a:ext uri="{0D108BD9-81ED-4DB2-BD59-A6C34878D82A}">
                    <a16:rowId xmlns:a16="http://schemas.microsoft.com/office/drawing/2014/main" val="2817028695"/>
                  </a:ext>
                </a:extLst>
              </a:tr>
            </a:tbl>
          </a:graphicData>
        </a:graphic>
      </p:graphicFrame>
    </p:spTree>
    <p:extLst>
      <p:ext uri="{BB962C8B-B14F-4D97-AF65-F5344CB8AC3E}">
        <p14:creationId xmlns:p14="http://schemas.microsoft.com/office/powerpoint/2010/main" val="169866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C4A3F1-2743-DBF5-55FD-A10913DAEE6D}"/>
              </a:ext>
            </a:extLst>
          </p:cNvPr>
          <p:cNvSpPr txBox="1">
            <a:spLocks/>
          </p:cNvSpPr>
          <p:nvPr/>
        </p:nvSpPr>
        <p:spPr>
          <a:xfrm>
            <a:off x="206664" y="107989"/>
            <a:ext cx="10089259"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cs typeface="Arial"/>
              </a:rPr>
              <a:t>ORGANISATIONAL OBJECTIVES AND CORE PRINCIPLES</a:t>
            </a:r>
            <a:endParaRPr lang="en-GB"/>
          </a:p>
        </p:txBody>
      </p:sp>
      <p:sp>
        <p:nvSpPr>
          <p:cNvPr id="7" name="TextBox 6">
            <a:extLst>
              <a:ext uri="{FF2B5EF4-FFF2-40B4-BE49-F238E27FC236}">
                <a16:creationId xmlns:a16="http://schemas.microsoft.com/office/drawing/2014/main" id="{3B2C651F-601C-7DB1-79E0-921DC0236EA5}"/>
              </a:ext>
            </a:extLst>
          </p:cNvPr>
          <p:cNvSpPr txBox="1"/>
          <p:nvPr/>
        </p:nvSpPr>
        <p:spPr>
          <a:xfrm>
            <a:off x="206664" y="824227"/>
            <a:ext cx="9952183" cy="4774320"/>
          </a:xfrm>
          <a:prstGeom prst="rect">
            <a:avLst/>
          </a:prstGeom>
          <a:noFill/>
        </p:spPr>
        <p:txBody>
          <a:bodyPr wrap="square" lIns="91440" tIns="45720" rIns="91440" bIns="45720" rtlCol="0" anchor="t">
            <a:spAutoFit/>
          </a:bodyPr>
          <a:lstStyle/>
          <a:p>
            <a:pPr>
              <a:lnSpc>
                <a:spcPct val="103000"/>
              </a:lnSpc>
              <a:spcAft>
                <a:spcPts val="800"/>
              </a:spcAft>
            </a:pPr>
            <a:r>
              <a:rPr lang="en-US" sz="1300" b="1" kern="100">
                <a:latin typeface="Arial"/>
                <a:ea typeface="Aptos" panose="020B0004020202020204" pitchFamily="34" charset="0"/>
                <a:cs typeface="Times New Roman"/>
              </a:rPr>
              <a:t>The entirety of our media work is focused on driving and building public trust and confidence in Gwent Police.</a:t>
            </a:r>
          </a:p>
          <a:p>
            <a:pPr>
              <a:lnSpc>
                <a:spcPct val="103000"/>
              </a:lnSpc>
              <a:spcAft>
                <a:spcPts val="800"/>
              </a:spcAft>
            </a:pPr>
            <a:r>
              <a:rPr lang="en-US" sz="1300" kern="100">
                <a:latin typeface="Arial"/>
                <a:ea typeface="Aptos" panose="020B0004020202020204" pitchFamily="34" charset="0"/>
                <a:cs typeface="Times New Roman"/>
              </a:rPr>
              <a:t>We will aim to meet this </a:t>
            </a:r>
            <a:r>
              <a:rPr lang="en-US" sz="1300" kern="100" err="1">
                <a:latin typeface="Arial"/>
                <a:ea typeface="Aptos" panose="020B0004020202020204" pitchFamily="34" charset="0"/>
                <a:cs typeface="Times New Roman"/>
              </a:rPr>
              <a:t>organisational</a:t>
            </a:r>
            <a:r>
              <a:rPr lang="en-US" sz="1300" kern="100">
                <a:latin typeface="Arial"/>
                <a:ea typeface="Aptos" panose="020B0004020202020204" pitchFamily="34" charset="0"/>
                <a:cs typeface="Times New Roman"/>
              </a:rPr>
              <a:t> objective in three key areas:</a:t>
            </a:r>
          </a:p>
          <a:p>
            <a:pPr marL="285750" indent="-285750">
              <a:lnSpc>
                <a:spcPct val="103000"/>
              </a:lnSpc>
              <a:spcAft>
                <a:spcPts val="800"/>
              </a:spcAft>
              <a:buFont typeface="Arial"/>
              <a:buChar char="•"/>
            </a:pPr>
            <a:r>
              <a:rPr lang="en-US" sz="1300" b="1" kern="100">
                <a:latin typeface="Arial"/>
                <a:ea typeface="Aptos" panose="020B0004020202020204" pitchFamily="34" charset="0"/>
                <a:cs typeface="Times New Roman"/>
              </a:rPr>
              <a:t>Conduct and culture</a:t>
            </a:r>
          </a:p>
          <a:p>
            <a:pPr marL="285750" indent="-285750">
              <a:lnSpc>
                <a:spcPct val="103000"/>
              </a:lnSpc>
              <a:spcAft>
                <a:spcPts val="800"/>
              </a:spcAft>
              <a:buFont typeface="Arial"/>
              <a:buChar char="•"/>
            </a:pPr>
            <a:r>
              <a:rPr lang="en-US" sz="1300" b="1" kern="100">
                <a:latin typeface="Arial"/>
                <a:ea typeface="Aptos" panose="020B0004020202020204" pitchFamily="34" charset="0"/>
                <a:cs typeface="Times New Roman"/>
              </a:rPr>
              <a:t>Engagement</a:t>
            </a:r>
          </a:p>
          <a:p>
            <a:pPr marL="285750" indent="-285750">
              <a:lnSpc>
                <a:spcPct val="103000"/>
              </a:lnSpc>
              <a:spcAft>
                <a:spcPts val="800"/>
              </a:spcAft>
              <a:buFont typeface="Arial"/>
              <a:buChar char="•"/>
            </a:pPr>
            <a:r>
              <a:rPr lang="en-US" sz="1300" b="1" kern="100">
                <a:latin typeface="Arial"/>
                <a:ea typeface="Aptos" panose="020B0004020202020204" pitchFamily="34" charset="0"/>
                <a:cs typeface="Times New Roman"/>
              </a:rPr>
              <a:t>Operational Effectiveness</a:t>
            </a:r>
            <a:r>
              <a:rPr lang="en-GB" sz="1300" b="1" kern="100">
                <a:effectLst/>
                <a:latin typeface="Arial"/>
                <a:ea typeface="Aptos" panose="020B0004020202020204" pitchFamily="34" charset="0"/>
                <a:cs typeface="Times New Roman"/>
              </a:rPr>
              <a:t>			</a:t>
            </a:r>
          </a:p>
          <a:p>
            <a:pPr>
              <a:lnSpc>
                <a:spcPct val="107000"/>
              </a:lnSpc>
              <a:spcAft>
                <a:spcPts val="800"/>
              </a:spcAft>
            </a:pPr>
            <a:r>
              <a:rPr lang="en-GB" sz="1300" kern="100">
                <a:latin typeface="Arial"/>
                <a:ea typeface="Calibri"/>
                <a:cs typeface="Calibri"/>
              </a:rPr>
              <a:t>These are our core principles in the communications department:</a:t>
            </a:r>
            <a:endParaRPr lang="en-US" sz="1300" kern="100">
              <a:latin typeface="Arial"/>
              <a:ea typeface="Calibri"/>
              <a:cs typeface="Calibri"/>
            </a:endParaRPr>
          </a:p>
          <a:p>
            <a:pPr marL="285750" indent="-285750">
              <a:lnSpc>
                <a:spcPct val="107000"/>
              </a:lnSpc>
              <a:spcAft>
                <a:spcPts val="800"/>
              </a:spcAft>
              <a:buFont typeface="Arial"/>
              <a:buChar char="•"/>
            </a:pPr>
            <a:r>
              <a:rPr lang="en-GB" sz="1300" b="1" kern="100">
                <a:latin typeface="Arial"/>
                <a:ea typeface="Calibri"/>
                <a:cs typeface="Calibri"/>
              </a:rPr>
              <a:t>We put victims first and at the heart of our stories </a:t>
            </a:r>
            <a:r>
              <a:rPr lang="en-GB" sz="1300" kern="100">
                <a:latin typeface="Arial"/>
                <a:ea typeface="Calibri"/>
                <a:cs typeface="Calibri"/>
              </a:rPr>
              <a:t>– </a:t>
            </a:r>
            <a:r>
              <a:rPr lang="en-GB" sz="1300" i="1" kern="100">
                <a:latin typeface="Arial"/>
                <a:ea typeface="Calibri"/>
                <a:cs typeface="Calibri"/>
              </a:rPr>
              <a:t>the focus must be on the people at the centre of them</a:t>
            </a:r>
            <a:r>
              <a:rPr lang="en-GB" sz="1300" kern="100">
                <a:latin typeface="Arial"/>
                <a:ea typeface="Calibri"/>
                <a:cs typeface="Calibri"/>
              </a:rPr>
              <a:t>.</a:t>
            </a:r>
            <a:endParaRPr lang="en-US" sz="1300" kern="100">
              <a:latin typeface="Arial"/>
              <a:ea typeface="Calibri"/>
              <a:cs typeface="Calibri"/>
            </a:endParaRPr>
          </a:p>
          <a:p>
            <a:pPr marL="285750" indent="-285750">
              <a:lnSpc>
                <a:spcPct val="107000"/>
              </a:lnSpc>
              <a:spcAft>
                <a:spcPts val="800"/>
              </a:spcAft>
              <a:buFont typeface="Arial"/>
              <a:buChar char="•"/>
            </a:pPr>
            <a:r>
              <a:rPr lang="en-GB" sz="1300" b="1" kern="100">
                <a:latin typeface="Arial"/>
                <a:ea typeface="Calibri"/>
                <a:cs typeface="Calibri"/>
              </a:rPr>
              <a:t>We want to tell our story; not have the story told about us </a:t>
            </a:r>
            <a:r>
              <a:rPr lang="en-GB" sz="1300" kern="100">
                <a:latin typeface="Arial"/>
                <a:ea typeface="Calibri"/>
                <a:cs typeface="Calibri"/>
              </a:rPr>
              <a:t>– </a:t>
            </a:r>
            <a:r>
              <a:rPr lang="en-GB" sz="1300" i="1" kern="100">
                <a:latin typeface="Arial"/>
                <a:ea typeface="Calibri"/>
                <a:cs typeface="Calibri"/>
              </a:rPr>
              <a:t>we will look for new and innovative opportunities to achieve positive media coverage; especially in the light of negative articles about the organisation.</a:t>
            </a:r>
            <a:endParaRPr lang="en-US" sz="1300" kern="100">
              <a:latin typeface="Arial"/>
              <a:ea typeface="Calibri"/>
              <a:cs typeface="Calibri"/>
            </a:endParaRPr>
          </a:p>
          <a:p>
            <a:pPr marL="285750" indent="-285750">
              <a:lnSpc>
                <a:spcPct val="107000"/>
              </a:lnSpc>
              <a:spcAft>
                <a:spcPts val="800"/>
              </a:spcAft>
              <a:buFont typeface="Arial"/>
              <a:buChar char="•"/>
            </a:pPr>
            <a:r>
              <a:rPr lang="en-GB" sz="1300" b="1" kern="100">
                <a:latin typeface="Arial"/>
                <a:ea typeface="Calibri"/>
                <a:cs typeface="Calibri"/>
              </a:rPr>
              <a:t>We’re evidence-led and data driven </a:t>
            </a:r>
            <a:r>
              <a:rPr lang="en-GB" sz="1300" kern="100">
                <a:latin typeface="Arial"/>
                <a:ea typeface="Calibri"/>
                <a:cs typeface="Calibri"/>
              </a:rPr>
              <a:t>– </a:t>
            </a:r>
            <a:r>
              <a:rPr lang="en-GB" sz="1300" i="1" kern="100">
                <a:latin typeface="Arial"/>
                <a:ea typeface="Calibri"/>
                <a:cs typeface="Calibri"/>
              </a:rPr>
              <a:t>we will use data and analysis to secure the best opportunity for effective coverage. We will also take an evidence-based approach to prioritising our work.</a:t>
            </a:r>
            <a:endParaRPr lang="en-US" sz="1300" kern="100">
              <a:latin typeface="Arial"/>
              <a:ea typeface="Calibri"/>
              <a:cs typeface="Calibri"/>
            </a:endParaRPr>
          </a:p>
          <a:p>
            <a:pPr marL="285750" indent="-285750">
              <a:lnSpc>
                <a:spcPct val="107000"/>
              </a:lnSpc>
              <a:spcAft>
                <a:spcPts val="800"/>
              </a:spcAft>
              <a:buFont typeface="Arial"/>
              <a:buChar char="•"/>
            </a:pPr>
            <a:r>
              <a:rPr lang="en-GB" sz="1300" b="1" kern="100">
                <a:latin typeface="Arial"/>
                <a:ea typeface="Calibri"/>
                <a:cs typeface="Calibri"/>
              </a:rPr>
              <a:t>Show not tell - we will show people what we’re doing to make our communities safer </a:t>
            </a:r>
            <a:r>
              <a:rPr lang="en-GB" sz="1300" kern="100">
                <a:latin typeface="Arial"/>
                <a:ea typeface="Calibri"/>
                <a:cs typeface="Calibri"/>
              </a:rPr>
              <a:t>– </a:t>
            </a:r>
            <a:r>
              <a:rPr lang="en-GB" sz="1300" i="1" kern="100">
                <a:latin typeface="Arial"/>
                <a:ea typeface="Calibri"/>
                <a:cs typeface="Calibri"/>
              </a:rPr>
              <a:t>while it is great to talk about what we’re doing, it is easier for people to understand what we’re doing to make our communities safer if we can demonstrate it.</a:t>
            </a:r>
            <a:endParaRPr lang="en-GB">
              <a:latin typeface="Arial"/>
              <a:cs typeface="Arial"/>
            </a:endParaRPr>
          </a:p>
          <a:p>
            <a:pPr>
              <a:lnSpc>
                <a:spcPct val="103000"/>
              </a:lnSpc>
              <a:spcAft>
                <a:spcPts val="800"/>
              </a:spcAft>
            </a:pPr>
            <a:r>
              <a:rPr lang="en-GB" sz="1300" kern="100">
                <a:latin typeface="Arial"/>
                <a:ea typeface="Aptos" panose="020B0004020202020204" pitchFamily="34" charset="0"/>
                <a:cs typeface="Times New Roman"/>
              </a:rPr>
              <a:t>Each of our core principles sits alongside the organisational objectives under the much wider ambition to drive and build public trust and confidence in Gwent Police.</a:t>
            </a:r>
          </a:p>
          <a:p>
            <a:pPr>
              <a:lnSpc>
                <a:spcPct val="103000"/>
              </a:lnSpc>
              <a:spcAft>
                <a:spcPts val="800"/>
              </a:spcAft>
            </a:pPr>
            <a:r>
              <a:rPr lang="en-GB" sz="1300" kern="100">
                <a:latin typeface="Arial"/>
                <a:ea typeface="Calibri"/>
                <a:cs typeface="Calibri"/>
              </a:rPr>
              <a:t>It is therefore vital that all members of the team, including our external media output, understand and engage each of these three objectives in every project to ensure we have the optimum opportunity to raise public confidence.</a:t>
            </a:r>
            <a:endParaRPr lang="en-GB" sz="1300" kern="100">
              <a:effectLst/>
              <a:latin typeface="Arial"/>
              <a:ea typeface="Calibri"/>
              <a:cs typeface="Calibri"/>
            </a:endParaRPr>
          </a:p>
        </p:txBody>
      </p:sp>
    </p:spTree>
    <p:extLst>
      <p:ext uri="{BB962C8B-B14F-4D97-AF65-F5344CB8AC3E}">
        <p14:creationId xmlns:p14="http://schemas.microsoft.com/office/powerpoint/2010/main" val="401289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57B0B8-D90E-77F0-5865-F07E820CE3CB}"/>
              </a:ext>
            </a:extLst>
          </p:cNvPr>
          <p:cNvSpPr txBox="1">
            <a:spLocks/>
          </p:cNvSpPr>
          <p:nvPr/>
        </p:nvSpPr>
        <p:spPr>
          <a:xfrm>
            <a:off x="1981912" y="118263"/>
            <a:ext cx="10090768"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mn-lt"/>
                <a:cs typeface="Arial"/>
              </a:rPr>
              <a:t>WHAT WE CAN DO AND HOW WE WILL DO IT</a:t>
            </a:r>
            <a:endParaRPr lang="en-GB">
              <a:latin typeface="+mn-lt"/>
              <a:ea typeface="Calibri"/>
              <a:cs typeface="Arial"/>
            </a:endParaRPr>
          </a:p>
        </p:txBody>
      </p:sp>
      <p:sp>
        <p:nvSpPr>
          <p:cNvPr id="7" name="TextBox 6">
            <a:extLst>
              <a:ext uri="{FF2B5EF4-FFF2-40B4-BE49-F238E27FC236}">
                <a16:creationId xmlns:a16="http://schemas.microsoft.com/office/drawing/2014/main" id="{717F84DB-1B90-CDC3-31BB-F02BF1033F20}"/>
              </a:ext>
            </a:extLst>
          </p:cNvPr>
          <p:cNvSpPr txBox="1"/>
          <p:nvPr/>
        </p:nvSpPr>
        <p:spPr>
          <a:xfrm>
            <a:off x="1981913" y="1049112"/>
            <a:ext cx="10090767" cy="2841547"/>
          </a:xfrm>
          <a:prstGeom prst="rect">
            <a:avLst/>
          </a:prstGeom>
          <a:noFill/>
        </p:spPr>
        <p:txBody>
          <a:bodyPr wrap="square" lIns="91440" tIns="45720" rIns="91440" bIns="45720" anchor="t">
            <a:spAutoFit/>
          </a:bodyPr>
          <a:lstStyle/>
          <a:p>
            <a:pPr>
              <a:lnSpc>
                <a:spcPct val="107000"/>
              </a:lnSpc>
              <a:spcAft>
                <a:spcPts val="800"/>
              </a:spcAft>
            </a:pPr>
            <a:r>
              <a:rPr lang="en-GB" sz="1300" kern="100">
                <a:effectLst/>
                <a:latin typeface="Arial"/>
                <a:ea typeface="Aptos" panose="020B0004020202020204" pitchFamily="34" charset="0"/>
                <a:cs typeface="Times New Roman"/>
              </a:rPr>
              <a:t>In order to achieve this we will:</a:t>
            </a:r>
          </a:p>
          <a:p>
            <a:pPr marL="342900" indent="-342900">
              <a:lnSpc>
                <a:spcPct val="107000"/>
              </a:lnSpc>
              <a:spcAft>
                <a:spcPts val="800"/>
              </a:spcAft>
              <a:buFont typeface="Symbol" panose="05050102010706020507" pitchFamily="18" charset="2"/>
              <a:buChar char=""/>
            </a:pPr>
            <a:r>
              <a:rPr lang="en-GB" sz="1300" b="1" kern="100">
                <a:effectLst/>
                <a:latin typeface="Arial"/>
                <a:ea typeface="Aptos" panose="020B0004020202020204" pitchFamily="34" charset="0"/>
                <a:cs typeface="Times New Roman"/>
              </a:rPr>
              <a:t>Be the trusted voice or advisor for all our colleagues</a:t>
            </a:r>
            <a:r>
              <a:rPr lang="en-GB" sz="1300" kern="100">
                <a:latin typeface="Arial"/>
                <a:ea typeface="Aptos" panose="020B0004020202020204" pitchFamily="34" charset="0"/>
                <a:cs typeface="Times New Roman"/>
              </a:rPr>
              <a:t> </a:t>
            </a:r>
            <a:r>
              <a:rPr lang="en-GB" sz="1300" b="1" kern="100">
                <a:latin typeface="Arial"/>
                <a:ea typeface="Aptos" panose="020B0004020202020204" pitchFamily="34" charset="0"/>
                <a:cs typeface="Times New Roman"/>
              </a:rPr>
              <a:t>and</a:t>
            </a:r>
            <a:r>
              <a:rPr lang="en-GB" sz="1300" b="1" kern="100">
                <a:effectLst/>
                <a:latin typeface="Arial"/>
                <a:ea typeface="Aptos" panose="020B0004020202020204" pitchFamily="34" charset="0"/>
                <a:cs typeface="Times New Roman"/>
              </a:rPr>
              <a:t> </a:t>
            </a:r>
            <a:r>
              <a:rPr lang="en-GB" sz="1300" b="1" kern="100">
                <a:latin typeface="Arial"/>
                <a:ea typeface="Aptos" panose="020B0004020202020204" pitchFamily="34" charset="0"/>
                <a:cs typeface="Times New Roman"/>
              </a:rPr>
              <a:t>communities</a:t>
            </a:r>
            <a:r>
              <a:rPr lang="en-GB" sz="1300" kern="100">
                <a:latin typeface="Arial"/>
                <a:ea typeface="Aptos" panose="020B0004020202020204" pitchFamily="34" charset="0"/>
                <a:cs typeface="Times New Roman"/>
              </a:rPr>
              <a:t> </a:t>
            </a:r>
            <a:r>
              <a:rPr lang="en-GB" sz="1300" kern="100">
                <a:effectLst/>
                <a:latin typeface="Arial"/>
                <a:ea typeface="Aptos" panose="020B0004020202020204" pitchFamily="34" charset="0"/>
                <a:cs typeface="Times New Roman"/>
              </a:rPr>
              <a:t>– we work alongside all areas of the organisation, from </a:t>
            </a:r>
            <a:r>
              <a:rPr lang="en-GB" sz="1300" kern="100">
                <a:latin typeface="Arial"/>
                <a:ea typeface="Aptos" panose="020B0004020202020204" pitchFamily="34" charset="0"/>
                <a:cs typeface="Times New Roman"/>
              </a:rPr>
              <a:t>the </a:t>
            </a:r>
            <a:r>
              <a:rPr lang="en-GB" sz="1300" kern="100">
                <a:effectLst/>
                <a:latin typeface="Arial"/>
                <a:ea typeface="Aptos" panose="020B0004020202020204" pitchFamily="34" charset="0"/>
                <a:cs typeface="Times New Roman"/>
              </a:rPr>
              <a:t>chief constable across to all other officers and staff to use our professional expertise to cultivate trust in the media team and offer advice and support from start to finish on all media opportunities.</a:t>
            </a:r>
            <a:r>
              <a:rPr lang="en-GB" sz="1300" kern="100">
                <a:latin typeface="Arial"/>
                <a:ea typeface="Aptos" panose="020B0004020202020204" pitchFamily="34" charset="0"/>
                <a:cs typeface="Times New Roman"/>
              </a:rPr>
              <a:t> This includes t</a:t>
            </a:r>
            <a:r>
              <a:rPr lang="en-GB" sz="1300" kern="100">
                <a:latin typeface="Arial"/>
                <a:ea typeface="Calibri"/>
                <a:cs typeface="Calibri"/>
              </a:rPr>
              <a:t>ackling misinformation and disinformation robustly with facts. </a:t>
            </a:r>
            <a:endParaRPr lang="en-GB" sz="1300" kern="100">
              <a:effectLst/>
              <a:latin typeface="Arial"/>
              <a:ea typeface="Aptos" panose="020B0004020202020204" pitchFamily="34" charset="0"/>
              <a:cs typeface="Times New Roman"/>
            </a:endParaRPr>
          </a:p>
          <a:p>
            <a:pPr marL="342900" lvl="0" indent="-342900">
              <a:lnSpc>
                <a:spcPct val="107000"/>
              </a:lnSpc>
              <a:spcAft>
                <a:spcPts val="800"/>
              </a:spcAft>
              <a:buFont typeface="Symbol" panose="05050102010706020507" pitchFamily="18" charset="2"/>
              <a:buChar char=""/>
            </a:pPr>
            <a:r>
              <a:rPr lang="en-GB" sz="1300" b="1" kern="100">
                <a:effectLst/>
                <a:latin typeface="Arial"/>
                <a:ea typeface="Aptos" panose="020B0004020202020204" pitchFamily="34" charset="0"/>
                <a:cs typeface="Times New Roman"/>
              </a:rPr>
              <a:t>Use outcomes to drive performance</a:t>
            </a:r>
            <a:r>
              <a:rPr lang="en-GB" sz="1300" kern="100">
                <a:latin typeface="Arial"/>
                <a:ea typeface="Aptos" panose="020B0004020202020204" pitchFamily="34" charset="0"/>
                <a:cs typeface="Times New Roman"/>
              </a:rPr>
              <a:t> – we will evaluate our media approach and use this learning to develop our support to colleagues and our media handling, focussing on the most effective outcomes.</a:t>
            </a:r>
            <a:endParaRPr lang="en-GB" sz="1300" kern="100">
              <a:effectLst/>
              <a:latin typeface="Arial"/>
              <a:ea typeface="Aptos" panose="020B0004020202020204" pitchFamily="34" charset="0"/>
              <a:cs typeface="Times New Roman"/>
            </a:endParaRPr>
          </a:p>
          <a:p>
            <a:pPr marL="342900" lvl="0" indent="-342900">
              <a:lnSpc>
                <a:spcPct val="107000"/>
              </a:lnSpc>
              <a:spcAft>
                <a:spcPts val="800"/>
              </a:spcAft>
              <a:buFont typeface="Symbol" panose="05050102010706020507" pitchFamily="18" charset="2"/>
              <a:buChar char=""/>
            </a:pPr>
            <a:r>
              <a:rPr lang="en-GB" sz="1300" b="1" kern="100">
                <a:effectLst/>
                <a:latin typeface="Arial"/>
                <a:ea typeface="Aptos" panose="020B0004020202020204" pitchFamily="34" charset="0"/>
                <a:cs typeface="Times New Roman"/>
              </a:rPr>
              <a:t>Generate storytelling opportunities </a:t>
            </a:r>
            <a:r>
              <a:rPr lang="en-GB" sz="1300" kern="100">
                <a:latin typeface="Arial"/>
                <a:ea typeface="Aptos" panose="020B0004020202020204" pitchFamily="34" charset="0"/>
                <a:cs typeface="Times New Roman"/>
              </a:rPr>
              <a:t>– we will work with colleagues to create exclusive content for media outlets which can allow us to control the narrative and tell our own story.</a:t>
            </a:r>
            <a:endParaRPr lang="en-GB" sz="1300" kern="100">
              <a:effectLst/>
              <a:latin typeface="Arial"/>
              <a:ea typeface="Aptos" panose="020B0004020202020204" pitchFamily="34" charset="0"/>
              <a:cs typeface="Times New Roman"/>
            </a:endParaRPr>
          </a:p>
          <a:p>
            <a:pPr marL="342900" lvl="0" indent="-342900">
              <a:lnSpc>
                <a:spcPct val="107000"/>
              </a:lnSpc>
              <a:spcAft>
                <a:spcPts val="800"/>
              </a:spcAft>
              <a:buFont typeface="Symbol" panose="05050102010706020507" pitchFamily="18" charset="2"/>
              <a:buChar char=""/>
            </a:pPr>
            <a:r>
              <a:rPr lang="en-GB" sz="1300" b="1" kern="100">
                <a:effectLst/>
                <a:latin typeface="Arial"/>
                <a:ea typeface="Aptos" panose="020B0004020202020204" pitchFamily="34" charset="0"/>
                <a:cs typeface="Times New Roman"/>
              </a:rPr>
              <a:t>Plan, prepare and pick selectively </a:t>
            </a:r>
            <a:r>
              <a:rPr lang="en-GB" sz="1300" kern="100">
                <a:effectLst/>
                <a:latin typeface="Arial"/>
                <a:ea typeface="Aptos" panose="020B0004020202020204" pitchFamily="34" charset="0"/>
                <a:cs typeface="Times New Roman"/>
              </a:rPr>
              <a:t>– while t</a:t>
            </a:r>
            <a:r>
              <a:rPr lang="en-GB" sz="1300" kern="100">
                <a:latin typeface="Arial"/>
                <a:ea typeface="Aptos" panose="020B0004020202020204" pitchFamily="34" charset="0"/>
                <a:cs typeface="Times New Roman"/>
              </a:rPr>
              <a:t>here are times when we need to react quickly, we should look in the longer term to maximise the impact of our stories and pick the best outlet to secure the best coverage possible.</a:t>
            </a:r>
            <a:endParaRPr lang="en-GB" sz="1300" kern="100">
              <a:effectLst/>
              <a:latin typeface="Arial"/>
              <a:ea typeface="Aptos" panose="020B0004020202020204" pitchFamily="34" charset="0"/>
              <a:cs typeface="Times New Roman"/>
            </a:endParaRPr>
          </a:p>
        </p:txBody>
      </p:sp>
    </p:spTree>
    <p:extLst>
      <p:ext uri="{BB962C8B-B14F-4D97-AF65-F5344CB8AC3E}">
        <p14:creationId xmlns:p14="http://schemas.microsoft.com/office/powerpoint/2010/main" val="193741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36CE79-E823-BEA6-4FED-584BAF045889}"/>
              </a:ext>
            </a:extLst>
          </p:cNvPr>
          <p:cNvSpPr>
            <a:spLocks noGrp="1"/>
          </p:cNvSpPr>
          <p:nvPr>
            <p:ph type="title"/>
          </p:nvPr>
        </p:nvSpPr>
        <p:spPr>
          <a:xfrm>
            <a:off x="206665" y="87441"/>
            <a:ext cx="10089259" cy="584775"/>
          </a:xfrm>
        </p:spPr>
        <p:txBody>
          <a:bodyPr/>
          <a:lstStyle/>
          <a:p>
            <a:r>
              <a:rPr lang="en-GB">
                <a:latin typeface="+mn-lt"/>
                <a:cs typeface="Arial"/>
              </a:rPr>
              <a:t>MEASUREMENT</a:t>
            </a:r>
            <a:endParaRPr lang="en-GB">
              <a:latin typeface="+mn-lt"/>
            </a:endParaRPr>
          </a:p>
        </p:txBody>
      </p:sp>
      <p:sp>
        <p:nvSpPr>
          <p:cNvPr id="7" name="TextBox 6">
            <a:extLst>
              <a:ext uri="{FF2B5EF4-FFF2-40B4-BE49-F238E27FC236}">
                <a16:creationId xmlns:a16="http://schemas.microsoft.com/office/drawing/2014/main" id="{24A5565B-3751-4E13-003B-4956B4586A74}"/>
              </a:ext>
            </a:extLst>
          </p:cNvPr>
          <p:cNvSpPr txBox="1"/>
          <p:nvPr/>
        </p:nvSpPr>
        <p:spPr>
          <a:xfrm>
            <a:off x="7702692" y="3289400"/>
            <a:ext cx="1645327" cy="923330"/>
          </a:xfrm>
          <a:prstGeom prst="rect">
            <a:avLst/>
          </a:prstGeom>
          <a:noFill/>
        </p:spPr>
        <p:txBody>
          <a:bodyPr wrap="square" rtlCol="0">
            <a:spAutoFit/>
          </a:bodyPr>
          <a:lstStyle/>
          <a:p>
            <a:pPr algn="ctr"/>
            <a:r>
              <a:rPr lang="en-GB">
                <a:solidFill>
                  <a:schemeClr val="bg1"/>
                </a:solidFill>
              </a:rPr>
              <a:t>External – victims of crime</a:t>
            </a:r>
          </a:p>
        </p:txBody>
      </p:sp>
      <p:sp>
        <p:nvSpPr>
          <p:cNvPr id="8" name="TextBox 7">
            <a:extLst>
              <a:ext uri="{FF2B5EF4-FFF2-40B4-BE49-F238E27FC236}">
                <a16:creationId xmlns:a16="http://schemas.microsoft.com/office/drawing/2014/main" id="{B1437EA3-8899-8109-F654-A233CE845FEB}"/>
              </a:ext>
            </a:extLst>
          </p:cNvPr>
          <p:cNvSpPr txBox="1"/>
          <p:nvPr/>
        </p:nvSpPr>
        <p:spPr>
          <a:xfrm>
            <a:off x="206665" y="901966"/>
            <a:ext cx="10089259" cy="1630575"/>
          </a:xfrm>
          <a:prstGeom prst="rect">
            <a:avLst/>
          </a:prstGeom>
          <a:noFill/>
        </p:spPr>
        <p:txBody>
          <a:bodyPr wrap="square" lIns="91440" tIns="45720" rIns="91440" bIns="45720" anchor="t">
            <a:spAutoFit/>
          </a:bodyPr>
          <a:lstStyle/>
          <a:p>
            <a:pPr algn="l" rtl="0" fontAlgn="base">
              <a:lnSpc>
                <a:spcPct val="103000"/>
              </a:lnSpc>
              <a:spcAft>
                <a:spcPts val="800"/>
              </a:spcAft>
            </a:pPr>
            <a:r>
              <a:rPr lang="en-GB" sz="1300" b="0" i="0" u="none" strike="noStrike">
                <a:effectLst/>
                <a:latin typeface="Arial"/>
                <a:cs typeface="Arial"/>
              </a:rPr>
              <a:t>To allow us to deliver on our objectives, we will achieve them by a regular and robust monitoring and review against key performance indicators (KPIs) and all adhering to the SMART principle:</a:t>
            </a:r>
            <a:endParaRPr lang="en-US" sz="1300" b="0" i="0">
              <a:effectLst/>
              <a:latin typeface="Arial"/>
              <a:cs typeface="Arial"/>
            </a:endParaRPr>
          </a:p>
          <a:p>
            <a:pPr algn="l" rtl="0" fontAlgn="base">
              <a:lnSpc>
                <a:spcPct val="103000"/>
              </a:lnSpc>
              <a:spcAft>
                <a:spcPts val="800"/>
              </a:spcAft>
            </a:pPr>
            <a:r>
              <a:rPr lang="en-GB" sz="1300" b="0" i="0">
                <a:effectLst/>
                <a:latin typeface="Arial"/>
                <a:cs typeface="Arial"/>
              </a:rPr>
              <a:t>​</a:t>
            </a:r>
            <a:r>
              <a:rPr lang="en-GB" sz="1300" b="1" i="0" u="none" strike="noStrike">
                <a:effectLst/>
                <a:latin typeface="Arial"/>
                <a:cs typeface="Arial"/>
              </a:rPr>
              <a:t>S</a:t>
            </a:r>
            <a:r>
              <a:rPr lang="en-GB" sz="1300" b="0" i="0" u="none" strike="noStrike">
                <a:effectLst/>
                <a:latin typeface="Arial"/>
                <a:cs typeface="Arial"/>
              </a:rPr>
              <a:t>pecific | </a:t>
            </a:r>
            <a:r>
              <a:rPr lang="en-GB" sz="1300" b="1" i="0" u="none" strike="noStrike">
                <a:effectLst/>
                <a:latin typeface="Arial"/>
                <a:cs typeface="Arial"/>
              </a:rPr>
              <a:t>M</a:t>
            </a:r>
            <a:r>
              <a:rPr lang="en-GB" sz="1300" b="0" i="0" u="none" strike="noStrike">
                <a:effectLst/>
                <a:latin typeface="Arial"/>
                <a:cs typeface="Arial"/>
              </a:rPr>
              <a:t>easurable |</a:t>
            </a:r>
            <a:r>
              <a:rPr lang="en-GB" sz="1300" b="1" i="0" u="none" strike="noStrike">
                <a:effectLst/>
                <a:latin typeface="Arial"/>
                <a:cs typeface="Arial"/>
              </a:rPr>
              <a:t> A</a:t>
            </a:r>
            <a:r>
              <a:rPr lang="en-GB" sz="1300" b="0" i="0" u="none" strike="noStrike">
                <a:effectLst/>
                <a:latin typeface="Arial"/>
                <a:cs typeface="Arial"/>
              </a:rPr>
              <a:t>ttainable | </a:t>
            </a:r>
            <a:r>
              <a:rPr lang="en-GB" sz="1300" b="1" i="0" u="none" strike="noStrike">
                <a:effectLst/>
                <a:latin typeface="Arial"/>
                <a:cs typeface="Arial"/>
              </a:rPr>
              <a:t>R</a:t>
            </a:r>
            <a:r>
              <a:rPr lang="en-GB" sz="1300" b="0" i="0" u="none" strike="noStrike">
                <a:effectLst/>
                <a:latin typeface="Arial"/>
                <a:cs typeface="Arial"/>
              </a:rPr>
              <a:t>elevant | </a:t>
            </a:r>
            <a:r>
              <a:rPr lang="en-GB" sz="1300" b="1" i="0" u="none" strike="noStrike">
                <a:effectLst/>
                <a:latin typeface="Arial"/>
                <a:cs typeface="Arial"/>
              </a:rPr>
              <a:t>T</a:t>
            </a:r>
            <a:r>
              <a:rPr lang="en-GB" sz="1300" b="0" i="0" u="none" strike="noStrike">
                <a:effectLst/>
                <a:latin typeface="Arial"/>
                <a:cs typeface="Arial"/>
              </a:rPr>
              <a:t>imely</a:t>
            </a:r>
            <a:r>
              <a:rPr lang="en-US" sz="1300" b="0" i="0">
                <a:effectLst/>
                <a:latin typeface="Arial"/>
                <a:cs typeface="Arial"/>
              </a:rPr>
              <a:t>​</a:t>
            </a:r>
          </a:p>
          <a:p>
            <a:pPr algn="l" rtl="0" fontAlgn="base">
              <a:lnSpc>
                <a:spcPct val="103000"/>
              </a:lnSpc>
              <a:spcAft>
                <a:spcPts val="800"/>
              </a:spcAft>
            </a:pPr>
            <a:r>
              <a:rPr lang="en-US" sz="1300">
                <a:latin typeface="Arial"/>
                <a:cs typeface="Arial"/>
              </a:rPr>
              <a:t>Through our social media monitoring in Orlo and our media monitoring service provided by Onclusive, we can look at the following measures to determine how successful our media opportunity was and to gauge our overall performance.</a:t>
            </a:r>
          </a:p>
          <a:p>
            <a:pPr algn="l" rtl="0" fontAlgn="base"/>
            <a:endParaRPr lang="en-US" sz="1300" b="0" i="0">
              <a:solidFill>
                <a:srgbClr val="000000"/>
              </a:solidFill>
              <a:effectLst/>
            </a:endParaRPr>
          </a:p>
        </p:txBody>
      </p:sp>
      <p:graphicFrame>
        <p:nvGraphicFramePr>
          <p:cNvPr id="9" name="Table 8">
            <a:extLst>
              <a:ext uri="{FF2B5EF4-FFF2-40B4-BE49-F238E27FC236}">
                <a16:creationId xmlns:a16="http://schemas.microsoft.com/office/drawing/2014/main" id="{CA04DE19-ED33-0579-8325-7EA54E7B9255}"/>
              </a:ext>
            </a:extLst>
          </p:cNvPr>
          <p:cNvGraphicFramePr>
            <a:graphicFrameLocks noGrp="1"/>
          </p:cNvGraphicFramePr>
          <p:nvPr>
            <p:extLst>
              <p:ext uri="{D42A27DB-BD31-4B8C-83A1-F6EECF244321}">
                <p14:modId xmlns:p14="http://schemas.microsoft.com/office/powerpoint/2010/main" val="3591627707"/>
              </p:ext>
            </p:extLst>
          </p:nvPr>
        </p:nvGraphicFramePr>
        <p:xfrm>
          <a:off x="325349" y="2330411"/>
          <a:ext cx="9860730" cy="3352800"/>
        </p:xfrm>
        <a:graphic>
          <a:graphicData uri="http://schemas.openxmlformats.org/drawingml/2006/table">
            <a:tbl>
              <a:tblPr/>
              <a:tblGrid>
                <a:gridCol w="3281016">
                  <a:extLst>
                    <a:ext uri="{9D8B030D-6E8A-4147-A177-3AD203B41FA5}">
                      <a16:colId xmlns:a16="http://schemas.microsoft.com/office/drawing/2014/main" val="1465156129"/>
                    </a:ext>
                  </a:extLst>
                </a:gridCol>
                <a:gridCol w="3289857">
                  <a:extLst>
                    <a:ext uri="{9D8B030D-6E8A-4147-A177-3AD203B41FA5}">
                      <a16:colId xmlns:a16="http://schemas.microsoft.com/office/drawing/2014/main" val="1442920161"/>
                    </a:ext>
                  </a:extLst>
                </a:gridCol>
                <a:gridCol w="3289857">
                  <a:extLst>
                    <a:ext uri="{9D8B030D-6E8A-4147-A177-3AD203B41FA5}">
                      <a16:colId xmlns:a16="http://schemas.microsoft.com/office/drawing/2014/main" val="3125283416"/>
                    </a:ext>
                  </a:extLst>
                </a:gridCol>
              </a:tblGrid>
              <a:tr h="273897">
                <a:tc>
                  <a:txBody>
                    <a:bodyPr/>
                    <a:lstStyle/>
                    <a:p>
                      <a:pPr algn="l" rtl="0" fontAlgn="base"/>
                      <a:r>
                        <a:rPr lang="en-GB" sz="1300" b="1" i="0" u="none" strike="noStrike">
                          <a:solidFill>
                            <a:srgbClr val="FFFFFF"/>
                          </a:solidFill>
                          <a:effectLst/>
                          <a:highlight>
                            <a:srgbClr val="4472C4"/>
                          </a:highlight>
                          <a:latin typeface="Arial"/>
                        </a:rPr>
                        <a:t>Identified measures</a:t>
                      </a:r>
                      <a:r>
                        <a:rPr lang="en-GB" sz="1300" b="1" i="0">
                          <a:solidFill>
                            <a:srgbClr val="FFFFFF"/>
                          </a:solidFill>
                          <a:effectLst/>
                          <a:highlight>
                            <a:srgbClr val="4472C4"/>
                          </a:highlight>
                          <a:latin typeface="Arial"/>
                        </a:rPr>
                        <a:t>​</a:t>
                      </a:r>
                    </a:p>
                  </a:txBody>
                  <a:tcPr anchor="ct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8534" cap="flat" cmpd="sng" algn="ctr">
                      <a:solidFill>
                        <a:srgbClr val="FFFFFF"/>
                      </a:solidFill>
                      <a:prstDash val="solid"/>
                      <a:round/>
                      <a:headEnd type="none" w="med" len="med"/>
                      <a:tailEnd type="none" w="med" len="med"/>
                    </a:lnT>
                    <a:lnB w="25603" cap="flat" cmpd="sng" algn="ctr">
                      <a:solidFill>
                        <a:srgbClr val="FFFFFF"/>
                      </a:solidFill>
                      <a:prstDash val="solid"/>
                      <a:round/>
                      <a:headEnd type="none" w="med" len="med"/>
                      <a:tailEnd type="none" w="med" len="med"/>
                    </a:lnB>
                    <a:solidFill>
                      <a:srgbClr val="4472C4"/>
                    </a:solidFill>
                  </a:tcPr>
                </a:tc>
                <a:tc>
                  <a:txBody>
                    <a:bodyPr/>
                    <a:lstStyle/>
                    <a:p>
                      <a:pPr algn="l" rtl="0" fontAlgn="base"/>
                      <a:r>
                        <a:rPr lang="en-GB" sz="1300" b="1" i="0" u="none" strike="noStrike">
                          <a:solidFill>
                            <a:srgbClr val="FFFFFF"/>
                          </a:solidFill>
                          <a:effectLst/>
                          <a:highlight>
                            <a:srgbClr val="4472C4"/>
                          </a:highlight>
                          <a:latin typeface="Arial"/>
                        </a:rPr>
                        <a:t>Identified reporting</a:t>
                      </a:r>
                      <a:r>
                        <a:rPr lang="en-GB" sz="1300" b="1" i="0">
                          <a:solidFill>
                            <a:srgbClr val="FFFFFF"/>
                          </a:solidFill>
                          <a:effectLst/>
                          <a:highlight>
                            <a:srgbClr val="4472C4"/>
                          </a:highlight>
                          <a:latin typeface="Arial"/>
                        </a:rPr>
                        <a:t>​</a:t>
                      </a:r>
                    </a:p>
                  </a:txBody>
                  <a:tcPr anchor="ct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8534" cap="flat" cmpd="sng" algn="ctr">
                      <a:solidFill>
                        <a:srgbClr val="FFFFFF"/>
                      </a:solidFill>
                      <a:prstDash val="solid"/>
                      <a:round/>
                      <a:headEnd type="none" w="med" len="med"/>
                      <a:tailEnd type="none" w="med" len="med"/>
                    </a:lnT>
                    <a:lnB w="25603" cap="flat" cmpd="sng" algn="ctr">
                      <a:solidFill>
                        <a:srgbClr val="FFFFFF"/>
                      </a:solidFill>
                      <a:prstDash val="solid"/>
                      <a:round/>
                      <a:headEnd type="none" w="med" len="med"/>
                      <a:tailEnd type="none" w="med" len="med"/>
                    </a:lnB>
                    <a:solidFill>
                      <a:srgbClr val="4472C4"/>
                    </a:solidFill>
                  </a:tcPr>
                </a:tc>
                <a:tc>
                  <a:txBody>
                    <a:bodyPr/>
                    <a:lstStyle/>
                    <a:p>
                      <a:pPr algn="l" rtl="0" fontAlgn="base"/>
                      <a:r>
                        <a:rPr lang="en-GB" sz="1300" b="1" i="0" u="none" strike="noStrike">
                          <a:solidFill>
                            <a:srgbClr val="FFFFFF"/>
                          </a:solidFill>
                          <a:effectLst/>
                          <a:highlight>
                            <a:srgbClr val="4472C4"/>
                          </a:highlight>
                          <a:latin typeface="Arial"/>
                        </a:rPr>
                        <a:t>Desired outcomes</a:t>
                      </a:r>
                      <a:r>
                        <a:rPr lang="en-GB" sz="1300" b="1" i="0">
                          <a:solidFill>
                            <a:srgbClr val="FFFFFF"/>
                          </a:solidFill>
                          <a:effectLst/>
                          <a:highlight>
                            <a:srgbClr val="4472C4"/>
                          </a:highlight>
                          <a:latin typeface="Arial"/>
                        </a:rPr>
                        <a:t>​</a:t>
                      </a:r>
                    </a:p>
                  </a:txBody>
                  <a:tcPr anchor="ct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8534" cap="flat" cmpd="sng" algn="ctr">
                      <a:solidFill>
                        <a:srgbClr val="FFFFFF"/>
                      </a:solidFill>
                      <a:prstDash val="solid"/>
                      <a:round/>
                      <a:headEnd type="none" w="med" len="med"/>
                      <a:tailEnd type="none" w="med" len="med"/>
                    </a:lnT>
                    <a:lnB w="25603"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69433641"/>
                  </a:ext>
                </a:extLst>
              </a:tr>
              <a:tr h="1755895">
                <a:tc>
                  <a:txBody>
                    <a:bodyPr/>
                    <a:lstStyle/>
                    <a:p>
                      <a:pPr marL="0" indent="-285750" algn="l" defTabSz="914400" rtl="0" eaLnBrk="1" fontAlgn="base" latinLnBrk="0" hangingPunct="1">
                        <a:buFont typeface="Arial" panose="020B0604020202020204" pitchFamily="34" charset="0"/>
                        <a:buChar char="•"/>
                      </a:pPr>
                      <a:r>
                        <a:rPr lang="en-GB" sz="1300" b="0" i="0" u="none" strike="noStrike" kern="1200">
                          <a:solidFill>
                            <a:schemeClr val="tx1"/>
                          </a:solidFill>
                          <a:effectLst/>
                          <a:highlight>
                            <a:srgbClr val="CFD5EA"/>
                          </a:highlight>
                          <a:latin typeface="Arial"/>
                          <a:ea typeface="+mn-ea"/>
                          <a:cs typeface="+mn-cs"/>
                        </a:rPr>
                        <a:t> opportunities to see (OTS) – </a:t>
                      </a:r>
                      <a:r>
                        <a:rPr lang="en-GB" sz="1300" b="0" i="0" u="none" strike="noStrike" kern="1200" err="1">
                          <a:solidFill>
                            <a:schemeClr val="tx1"/>
                          </a:solidFill>
                          <a:effectLst/>
                          <a:highlight>
                            <a:srgbClr val="CFD5EA"/>
                          </a:highlight>
                          <a:latin typeface="Arial"/>
                          <a:ea typeface="+mn-ea"/>
                          <a:cs typeface="+mn-cs"/>
                        </a:rPr>
                        <a:t>Onclusive</a:t>
                      </a:r>
                      <a:endParaRPr lang="en-GB" sz="1300" b="0" i="0" u="none" strike="noStrike" kern="1200">
                        <a:solidFill>
                          <a:schemeClr val="tx1"/>
                        </a:solidFill>
                        <a:effectLst/>
                        <a:highlight>
                          <a:srgbClr val="CFD5EA"/>
                        </a:highlight>
                        <a:latin typeface="Arial"/>
                        <a:ea typeface="+mn-ea"/>
                        <a:cs typeface="+mn-cs"/>
                      </a:endParaRPr>
                    </a:p>
                    <a:p>
                      <a:pPr marL="0" indent="-285750" algn="l" defTabSz="914400" rtl="0" eaLnBrk="1" fontAlgn="base" latinLnBrk="0" hangingPunct="1">
                        <a:buFont typeface="Arial" panose="020B0604020202020204" pitchFamily="34" charset="0"/>
                        <a:buChar char="•"/>
                      </a:pPr>
                      <a:r>
                        <a:rPr lang="en-GB" sz="1300" b="0" i="0" u="none" strike="noStrike" kern="1200">
                          <a:solidFill>
                            <a:schemeClr val="tx1"/>
                          </a:solidFill>
                          <a:effectLst/>
                          <a:highlight>
                            <a:srgbClr val="CFD5EA"/>
                          </a:highlight>
                          <a:latin typeface="Arial"/>
                          <a:ea typeface="+mn-ea"/>
                          <a:cs typeface="+mn-cs"/>
                        </a:rPr>
                        <a:t> sentiment (balanced, negative or positive) – </a:t>
                      </a:r>
                      <a:r>
                        <a:rPr lang="en-GB" sz="1300" b="0" i="0" u="none" strike="noStrike" kern="1200" err="1">
                          <a:solidFill>
                            <a:schemeClr val="tx1"/>
                          </a:solidFill>
                          <a:effectLst/>
                          <a:highlight>
                            <a:srgbClr val="CFD5EA"/>
                          </a:highlight>
                          <a:latin typeface="Arial"/>
                          <a:ea typeface="+mn-ea"/>
                          <a:cs typeface="+mn-cs"/>
                        </a:rPr>
                        <a:t>Onclusive</a:t>
                      </a:r>
                      <a:endParaRPr lang="en-GB" sz="1300" b="0" i="0" u="none" strike="noStrike" kern="1200">
                        <a:solidFill>
                          <a:schemeClr val="tx1"/>
                        </a:solidFill>
                        <a:effectLst/>
                        <a:highlight>
                          <a:srgbClr val="CFD5EA"/>
                        </a:highlight>
                        <a:latin typeface="Arial"/>
                        <a:ea typeface="+mn-ea"/>
                        <a:cs typeface="+mn-cs"/>
                      </a:endParaRPr>
                    </a:p>
                    <a:p>
                      <a:pPr marL="0" indent="-285750" algn="l" defTabSz="914400" rtl="0" eaLnBrk="1" fontAlgn="base" latinLnBrk="0" hangingPunct="1">
                        <a:buFont typeface="Arial" panose="020B0604020202020204" pitchFamily="34" charset="0"/>
                        <a:buChar char="•"/>
                      </a:pPr>
                      <a:r>
                        <a:rPr lang="en-GB" sz="1300" b="0" i="0" u="none" strike="noStrike" kern="1200">
                          <a:solidFill>
                            <a:schemeClr val="tx1"/>
                          </a:solidFill>
                          <a:effectLst/>
                          <a:highlight>
                            <a:srgbClr val="CFD5EA"/>
                          </a:highlight>
                          <a:latin typeface="Arial"/>
                          <a:ea typeface="+mn-ea"/>
                          <a:cs typeface="+mn-cs"/>
                        </a:rPr>
                        <a:t>  volume of media coverage through hits in </a:t>
                      </a:r>
                      <a:r>
                        <a:rPr lang="en-GB" sz="1300" b="0" i="0" u="none" strike="noStrike" kern="1200" err="1">
                          <a:solidFill>
                            <a:schemeClr val="tx1"/>
                          </a:solidFill>
                          <a:effectLst/>
                          <a:highlight>
                            <a:srgbClr val="CFD5EA"/>
                          </a:highlight>
                          <a:latin typeface="Arial"/>
                          <a:ea typeface="+mn-ea"/>
                          <a:cs typeface="+mn-cs"/>
                        </a:rPr>
                        <a:t>Onclusive</a:t>
                      </a:r>
                      <a:endParaRPr lang="en-GB" sz="1300" b="0" i="0" u="none" strike="noStrike" kern="1200">
                        <a:solidFill>
                          <a:schemeClr val="tx1"/>
                        </a:solidFill>
                        <a:effectLst/>
                        <a:highlight>
                          <a:srgbClr val="CFD5EA"/>
                        </a:highlight>
                        <a:latin typeface="Arial"/>
                        <a:ea typeface="+mn-ea"/>
                        <a:cs typeface="+mn-cs"/>
                      </a:endParaRPr>
                    </a:p>
                    <a:p>
                      <a:pPr marL="0" lvl="0" indent="-285750" algn="l" defTabSz="914400" rtl="0" eaLnBrk="1" fontAlgn="base" latinLnBrk="0" hangingPunct="1">
                        <a:buFont typeface="Arial" panose="020B0604020202020204" pitchFamily="34" charset="0"/>
                        <a:buChar char="•"/>
                      </a:pPr>
                      <a:r>
                        <a:rPr lang="en-GB" sz="1300" b="0" i="0" u="none" strike="noStrike" kern="1200" noProof="0">
                          <a:solidFill>
                            <a:schemeClr val="tx1"/>
                          </a:solidFill>
                          <a:effectLst/>
                          <a:highlight>
                            <a:srgbClr val="CFD5EA"/>
                          </a:highlight>
                          <a:latin typeface="Arial"/>
                          <a:ea typeface="+mn-ea"/>
                          <a:cs typeface="+mn-cs"/>
                        </a:rPr>
                        <a:t>Monitor the open-rate of press releases picked up by local and national media</a:t>
                      </a:r>
                      <a:endParaRPr lang="en-GB" sz="1300" b="0" i="0" u="none" strike="noStrike" kern="1200">
                        <a:solidFill>
                          <a:schemeClr val="tx1"/>
                        </a:solidFill>
                        <a:effectLst/>
                        <a:highlight>
                          <a:srgbClr val="CFD5EA"/>
                        </a:highlight>
                        <a:latin typeface="Arial"/>
                        <a:ea typeface="+mn-ea"/>
                        <a:cs typeface="+mn-cs"/>
                      </a:endParaRPr>
                    </a:p>
                    <a:p>
                      <a:pPr marL="0" indent="-285750" algn="l" defTabSz="914400" rtl="0" eaLnBrk="1" fontAlgn="base" latinLnBrk="0" hangingPunct="1">
                        <a:buFont typeface="Arial" panose="020B0604020202020204" pitchFamily="34" charset="0"/>
                        <a:buChar char="•"/>
                      </a:pPr>
                      <a:r>
                        <a:rPr lang="en-GB" sz="1300" b="0" i="0" u="none" strike="noStrike" kern="1200">
                          <a:solidFill>
                            <a:schemeClr val="tx1"/>
                          </a:solidFill>
                          <a:effectLst/>
                          <a:highlight>
                            <a:srgbClr val="CFD5EA"/>
                          </a:highlight>
                          <a:latin typeface="Arial"/>
                          <a:ea typeface="+mn-ea"/>
                          <a:cs typeface="+mn-cs"/>
                        </a:rPr>
                        <a:t> social media engagement rate (likes, comments, shares, video views) – Orlo</a:t>
                      </a:r>
                    </a:p>
                    <a:p>
                      <a:pPr marL="0" indent="-285750" algn="l" defTabSz="914400" rtl="0" eaLnBrk="1" fontAlgn="base" latinLnBrk="0" hangingPunct="1">
                        <a:buFont typeface="Arial" panose="020B0604020202020204" pitchFamily="34" charset="0"/>
                        <a:buChar char="•"/>
                      </a:pPr>
                      <a:r>
                        <a:rPr lang="en-GB" sz="1300" b="0" i="0" u="none" strike="noStrike" kern="1200">
                          <a:solidFill>
                            <a:schemeClr val="tx1"/>
                          </a:solidFill>
                          <a:effectLst/>
                          <a:highlight>
                            <a:srgbClr val="CFD5EA"/>
                          </a:highlight>
                          <a:latin typeface="Arial"/>
                          <a:ea typeface="+mn-ea"/>
                          <a:cs typeface="+mn-cs"/>
                        </a:rPr>
                        <a:t> Public perception survey – while our media coverage will not be the sole driver of the outcomes it will have an impact, alongside national coverage of policing</a:t>
                      </a:r>
                    </a:p>
                  </a:txBody>
                  <a:tcP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25603" cap="flat" cmpd="sng" algn="ctr">
                      <a:solidFill>
                        <a:srgbClr val="FFFFFF"/>
                      </a:solidFill>
                      <a:prstDash val="solid"/>
                      <a:round/>
                      <a:headEnd type="none" w="med" len="med"/>
                      <a:tailEnd type="none" w="med" len="med"/>
                    </a:lnT>
                    <a:lnB w="8534" cap="flat" cmpd="sng" algn="ctr">
                      <a:solidFill>
                        <a:srgbClr val="FFFFFF"/>
                      </a:solidFill>
                      <a:prstDash val="solid"/>
                      <a:round/>
                      <a:headEnd type="none" w="med" len="med"/>
                      <a:tailEnd type="none" w="med" len="med"/>
                    </a:lnB>
                    <a:solidFill>
                      <a:srgbClr val="CFD5EA"/>
                    </a:solidFill>
                  </a:tcPr>
                </a:tc>
                <a:tc>
                  <a:txBody>
                    <a:bodyPr/>
                    <a:lstStyle/>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media monitoring round-up emails with links and transcripts of coverage</a:t>
                      </a:r>
                      <a:endParaRPr lang="en-GB" sz="1300" b="0" i="0">
                        <a:solidFill>
                          <a:schemeClr val="tx1"/>
                        </a:solidFill>
                        <a:effectLst/>
                        <a:highlight>
                          <a:srgbClr val="CFD5EA"/>
                        </a:highlight>
                        <a:latin typeface="Arial"/>
                      </a:endParaRPr>
                    </a:p>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monthly performance report </a:t>
                      </a:r>
                      <a:r>
                        <a:rPr lang="en-GB" sz="1300" b="0" i="0">
                          <a:solidFill>
                            <a:schemeClr val="tx1"/>
                          </a:solidFill>
                          <a:effectLst/>
                          <a:highlight>
                            <a:srgbClr val="CFD5EA"/>
                          </a:highlight>
                          <a:latin typeface="Arial"/>
                        </a:rPr>
                        <a:t>​</a:t>
                      </a:r>
                    </a:p>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annual communication report</a:t>
                      </a:r>
                      <a:r>
                        <a:rPr lang="en-GB" sz="1300" b="0" i="0">
                          <a:solidFill>
                            <a:schemeClr val="tx1"/>
                          </a:solidFill>
                          <a:effectLst/>
                          <a:highlight>
                            <a:srgbClr val="CFD5EA"/>
                          </a:highlight>
                          <a:latin typeface="Arial"/>
                        </a:rPr>
                        <a:t>​</a:t>
                      </a:r>
                    </a:p>
                    <a:p>
                      <a:pPr indent="0" algn="l" rtl="0" fontAlgn="base">
                        <a:buNone/>
                      </a:pPr>
                      <a:endParaRPr lang="en-GB" sz="1300" b="0" i="0">
                        <a:solidFill>
                          <a:schemeClr val="tx1"/>
                        </a:solidFill>
                        <a:effectLst/>
                        <a:highlight>
                          <a:srgbClr val="CFD5EA"/>
                        </a:highlight>
                        <a:latin typeface="Arial"/>
                      </a:endParaRPr>
                    </a:p>
                  </a:txBody>
                  <a:tcP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25603" cap="flat" cmpd="sng" algn="ctr">
                      <a:solidFill>
                        <a:srgbClr val="FFFFFF"/>
                      </a:solidFill>
                      <a:prstDash val="solid"/>
                      <a:round/>
                      <a:headEnd type="none" w="med" len="med"/>
                      <a:tailEnd type="none" w="med" len="med"/>
                    </a:lnT>
                    <a:lnB w="8534" cap="flat" cmpd="sng" algn="ctr">
                      <a:solidFill>
                        <a:srgbClr val="FFFFFF"/>
                      </a:solidFill>
                      <a:prstDash val="solid"/>
                      <a:round/>
                      <a:headEnd type="none" w="med" len="med"/>
                      <a:tailEnd type="none" w="med" len="med"/>
                    </a:lnB>
                    <a:solidFill>
                      <a:srgbClr val="CFD5EA"/>
                    </a:solidFill>
                  </a:tcPr>
                </a:tc>
                <a:tc>
                  <a:txBody>
                    <a:bodyPr/>
                    <a:lstStyle/>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learn from our successes</a:t>
                      </a:r>
                      <a:r>
                        <a:rPr lang="en-GB" sz="1300" b="0" i="0">
                          <a:solidFill>
                            <a:schemeClr val="tx1"/>
                          </a:solidFill>
                          <a:effectLst/>
                          <a:highlight>
                            <a:srgbClr val="CFD5EA"/>
                          </a:highlight>
                          <a:latin typeface="Arial"/>
                        </a:rPr>
                        <a:t>​</a:t>
                      </a:r>
                    </a:p>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identify areas of improvement</a:t>
                      </a:r>
                      <a:r>
                        <a:rPr lang="en-GB" sz="1300" b="0" i="0">
                          <a:solidFill>
                            <a:schemeClr val="tx1"/>
                          </a:solidFill>
                          <a:effectLst/>
                          <a:highlight>
                            <a:srgbClr val="CFD5EA"/>
                          </a:highlight>
                          <a:latin typeface="Arial"/>
                        </a:rPr>
                        <a:t>​</a:t>
                      </a:r>
                    </a:p>
                    <a:p>
                      <a:pPr algn="l" rtl="0" fontAlgn="base">
                        <a:buFont typeface="Arial" panose="020B0604020202020204" pitchFamily="34" charset="0"/>
                        <a:buChar char="•"/>
                      </a:pPr>
                      <a:r>
                        <a:rPr lang="en-GB" sz="1300" b="0" i="0">
                          <a:solidFill>
                            <a:schemeClr val="tx1"/>
                          </a:solidFill>
                          <a:effectLst/>
                          <a:highlight>
                            <a:srgbClr val="CFD5EA"/>
                          </a:highlight>
                          <a:latin typeface="Arial"/>
                        </a:rPr>
                        <a:t> receive feedback from colleagues on our performance</a:t>
                      </a:r>
                    </a:p>
                    <a:p>
                      <a:pPr algn="l" rtl="0" fontAlgn="base">
                        <a:buFont typeface="Arial" panose="020B0604020202020204" pitchFamily="34" charset="0"/>
                        <a:buChar char="•"/>
                      </a:pPr>
                      <a:r>
                        <a:rPr lang="en-GB" sz="1300" b="0" i="0" u="none" strike="noStrike">
                          <a:solidFill>
                            <a:schemeClr val="tx1"/>
                          </a:solidFill>
                          <a:effectLst/>
                          <a:highlight>
                            <a:srgbClr val="CFD5EA"/>
                          </a:highlight>
                          <a:latin typeface="Arial"/>
                        </a:rPr>
                        <a:t> respond effectively to new trends</a:t>
                      </a:r>
                      <a:r>
                        <a:rPr lang="en-GB" sz="1300" b="0" i="0">
                          <a:solidFill>
                            <a:schemeClr val="tx1"/>
                          </a:solidFill>
                          <a:effectLst/>
                          <a:highlight>
                            <a:srgbClr val="CFD5EA"/>
                          </a:highlight>
                          <a:latin typeface="Arial"/>
                        </a:rPr>
                        <a:t>​</a:t>
                      </a:r>
                    </a:p>
                    <a:p>
                      <a:pPr algn="l" rtl="0" fontAlgn="base">
                        <a:buFont typeface="Arial" panose="020B0604020202020204" pitchFamily="34" charset="0"/>
                        <a:buChar char="•"/>
                      </a:pPr>
                      <a:r>
                        <a:rPr lang="en-GB" sz="1300" b="0" i="0">
                          <a:solidFill>
                            <a:schemeClr val="tx1"/>
                          </a:solidFill>
                          <a:effectLst/>
                          <a:highlight>
                            <a:srgbClr val="CFD5EA"/>
                          </a:highlight>
                          <a:latin typeface="Arial"/>
                        </a:rPr>
                        <a:t> improvement in public confidence</a:t>
                      </a:r>
                    </a:p>
                  </a:txBody>
                  <a:tcPr>
                    <a:lnL w="8534" cap="flat" cmpd="sng" algn="ctr">
                      <a:solidFill>
                        <a:srgbClr val="FFFFFF"/>
                      </a:solidFill>
                      <a:prstDash val="solid"/>
                      <a:round/>
                      <a:headEnd type="none" w="med" len="med"/>
                      <a:tailEnd type="none" w="med" len="med"/>
                    </a:lnL>
                    <a:lnR w="8534" cap="flat" cmpd="sng" algn="ctr">
                      <a:solidFill>
                        <a:srgbClr val="FFFFFF"/>
                      </a:solidFill>
                      <a:prstDash val="solid"/>
                      <a:round/>
                      <a:headEnd type="none" w="med" len="med"/>
                      <a:tailEnd type="none" w="med" len="med"/>
                    </a:lnR>
                    <a:lnT w="25603" cap="flat" cmpd="sng" algn="ctr">
                      <a:solidFill>
                        <a:srgbClr val="FFFFFF"/>
                      </a:solidFill>
                      <a:prstDash val="solid"/>
                      <a:round/>
                      <a:headEnd type="none" w="med" len="med"/>
                      <a:tailEnd type="none" w="med" len="med"/>
                    </a:lnT>
                    <a:lnB w="853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25413323"/>
                  </a:ext>
                </a:extLst>
              </a:tr>
            </a:tbl>
          </a:graphicData>
        </a:graphic>
      </p:graphicFrame>
    </p:spTree>
    <p:extLst>
      <p:ext uri="{BB962C8B-B14F-4D97-AF65-F5344CB8AC3E}">
        <p14:creationId xmlns:p14="http://schemas.microsoft.com/office/powerpoint/2010/main" val="160415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bae008a4cbd89a6abbd3ba59d7eeec23">
  <xsd:schema xmlns:xsd="http://www.w3.org/2001/XMLSchema" xmlns:xs="http://www.w3.org/2001/XMLSchema" xmlns:p="http://schemas.microsoft.com/office/2006/metadata/properties" xmlns:ns2="e24ad573-17c5-4165-b03e-ce4e17f26247" targetNamespace="http://schemas.microsoft.com/office/2006/metadata/properties" ma:root="true" ma:fieldsID="443faea474f2b6af77cf0e5b53705b40"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F6A08A-28FD-4517-8965-DF5D103BD789}"/>
</file>

<file path=customXml/itemProps2.xml><?xml version="1.0" encoding="utf-8"?>
<ds:datastoreItem xmlns:ds="http://schemas.openxmlformats.org/officeDocument/2006/customXml" ds:itemID="{E4288426-A912-4877-B00F-D3AD69579B57}">
  <ds:schemaRefs>
    <ds:schemaRef ds:uri="http://purl.org/dc/elements/1.1/"/>
    <ds:schemaRef ds:uri="f2a80775-09dd-4f59-a13b-c61c125c6c63"/>
    <ds:schemaRef ds:uri="f92ad5ce-a633-4abd-b00c-15d390ad03c3"/>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6A45F0A-F3DF-499F-8BCE-E397B09C68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3248</Words>
  <Application>Microsoft Office PowerPoint</Application>
  <PresentationFormat>Widescreen</PresentationFormat>
  <Paragraphs>181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MEDIA STRATEGY </vt:lpstr>
      <vt:lpstr>OUR CURRENT LANDSCAPE AND CHALLENGES</vt:lpstr>
      <vt:lpstr>2025: OUR SUCCESSES FROM THE YEAR JUST GONE</vt:lpstr>
      <vt:lpstr>WHERE DO PEOPLE IN WALES GET THEIR NEWS?</vt:lpstr>
      <vt:lpstr>PowerPoint Presentation</vt:lpstr>
      <vt:lpstr>PowerPoint Presentation</vt:lpstr>
      <vt:lpstr>PowerPoint Presentation</vt:lpstr>
      <vt:lpstr>PowerPoint Presentation</vt:lpstr>
      <vt:lpstr>MEASUREMENT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Design Department</dc:creator>
  <cp:lastModifiedBy>Prince Steven</cp:lastModifiedBy>
  <cp:revision>12</cp:revision>
  <dcterms:created xsi:type="dcterms:W3CDTF">2020-09-14T11:38:00Z</dcterms:created>
  <dcterms:modified xsi:type="dcterms:W3CDTF">2026-02-05T08:06:15Z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2022-08-22T13:28:27Z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270b6158-ab26-4b0c-9510-87ab24b2c23c</vt:lpwstr>
  </property>
  <property fmtid="{D5CDD505-2E9C-101B-9397-08002B2CF9AE}" pid="8" name="MSIP_Label_f2acd28b-79a3-4a0f-b0ff-4b75658b1549_ContentBits">
    <vt:lpwstr>0</vt:lpwstr>
  </property>
  <property fmtid="{D5CDD505-2E9C-101B-9397-08002B2CF9AE}" pid="9" name="ContentTypeId">
    <vt:lpwstr>0x010100BF18F42B2AE5CA46A49B8FE2E28CF54D</vt:lpwstr>
  </property>
  <property fmtid="{D5CDD505-2E9C-101B-9397-08002B2CF9AE}" pid="10" name="Order">
    <vt:r8>78700</vt:r8>
  </property>
  <property fmtid="{D5CDD505-2E9C-101B-9397-08002B2CF9AE}" pid="11" name="ComplianceAssetId">
    <vt:lpwstr/>
  </property>
  <property fmtid="{D5CDD505-2E9C-101B-9397-08002B2CF9AE}" pid="12" name="_activity">
    <vt:lpwstr>{"FileActivityType":"9","FileActivityTimeStamp":"2025-03-14T08:34:25.203Z","FileActivityUsersOnPage":[{"DisplayName":"Harris, Tyler","Id":"tyler.harris@gwent.police.uk"},{"DisplayName":"Thomas, Carys","Id":"carys.thomas@gwent.police.uk"}],"FileActivityNavigationId":null}</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TemplateUrl">
    <vt:lpwstr/>
  </property>
</Properties>
</file>