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7" r:id="rId5"/>
    <p:sldId id="547" r:id="rId6"/>
    <p:sldId id="667" r:id="rId7"/>
    <p:sldId id="660" r:id="rId8"/>
    <p:sldId id="661" r:id="rId9"/>
    <p:sldId id="5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C6225-A06E-4CED-BAB3-90689BA37C0C}" v="230" dt="2023-08-08T14:45:42.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22" d="100"/>
          <a:sy n="122" d="100"/>
        </p:scale>
        <p:origin x="114"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6A97B-9285-48E7-8A38-F34DA14F9FE9}" type="datetimeFigureOut">
              <a:rPr lang="en-GB" smtClean="0"/>
              <a:t>29/08/2023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CCC3B-4C93-4EDB-A8B2-999321B34A16}" type="slidenum">
              <a:rPr lang="en-GB" smtClean="0"/>
              <a:t>‹#›</a:t>
            </a:fld>
            <a:endParaRPr lang="en-GB"/>
          </a:p>
        </p:txBody>
      </p:sp>
    </p:spTree>
    <p:extLst>
      <p:ext uri="{BB962C8B-B14F-4D97-AF65-F5344CB8AC3E}">
        <p14:creationId xmlns:p14="http://schemas.microsoft.com/office/powerpoint/2010/main" val="222972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A978FD3-7391-42B9-A856-5D381A14C1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C580AFF-8959-4F0A-B7DC-7B498DCB7D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b="1" dirty="0"/>
          </a:p>
        </p:txBody>
      </p:sp>
      <p:sp>
        <p:nvSpPr>
          <p:cNvPr id="6148" name="Slide Number Placeholder 3">
            <a:extLst>
              <a:ext uri="{FF2B5EF4-FFF2-40B4-BE49-F238E27FC236}">
                <a16:creationId xmlns:a16="http://schemas.microsoft.com/office/drawing/2014/main" id="{6DDBE03D-D498-48DC-9373-E5D78F7EFC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861C3E-217C-466D-8470-41DB8C65485F}" type="slidenum">
              <a:rPr lang="en-US" altLang="en-US" smtClean="0"/>
              <a:pPr fontAlgn="base">
                <a:spcBef>
                  <a:spcPct val="0"/>
                </a:spcBef>
                <a:spcAft>
                  <a:spcPct val="0"/>
                </a:spcAft>
              </a:pPr>
              <a:t>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a:t>
            </a:fld>
            <a:endParaRPr lang="en-GB" altLang="en-US"/>
          </a:p>
        </p:txBody>
      </p:sp>
    </p:spTree>
    <p:extLst>
      <p:ext uri="{BB962C8B-B14F-4D97-AF65-F5344CB8AC3E}">
        <p14:creationId xmlns:p14="http://schemas.microsoft.com/office/powerpoint/2010/main" val="110067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a:t>
            </a:fld>
            <a:endParaRPr lang="en-GB" altLang="en-US"/>
          </a:p>
        </p:txBody>
      </p:sp>
    </p:spTree>
    <p:extLst>
      <p:ext uri="{BB962C8B-B14F-4D97-AF65-F5344CB8AC3E}">
        <p14:creationId xmlns:p14="http://schemas.microsoft.com/office/powerpoint/2010/main" val="84209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a:t>
            </a:fld>
            <a:endParaRPr lang="en-GB" altLang="en-US"/>
          </a:p>
        </p:txBody>
      </p:sp>
    </p:spTree>
    <p:extLst>
      <p:ext uri="{BB962C8B-B14F-4D97-AF65-F5344CB8AC3E}">
        <p14:creationId xmlns:p14="http://schemas.microsoft.com/office/powerpoint/2010/main" val="1368682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6</a:t>
            </a:fld>
            <a:endParaRPr lang="en-GB" altLang="en-US" dirty="0"/>
          </a:p>
        </p:txBody>
      </p:sp>
    </p:spTree>
    <p:extLst>
      <p:ext uri="{BB962C8B-B14F-4D97-AF65-F5344CB8AC3E}">
        <p14:creationId xmlns:p14="http://schemas.microsoft.com/office/powerpoint/2010/main" val="354867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83F1-AA52-051F-3014-362F8DCAA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391B50-0FE3-CA21-F451-A1BC4A6FC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AA57ED-DDF6-BA5F-C393-2E7AFEDD2AD6}"/>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5" name="Footer Placeholder 4">
            <a:extLst>
              <a:ext uri="{FF2B5EF4-FFF2-40B4-BE49-F238E27FC236}">
                <a16:creationId xmlns:a16="http://schemas.microsoft.com/office/drawing/2014/main" id="{033AC20B-CCF4-E5C7-4AF6-84113DC6A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881F3D-7FF9-9803-93FF-192AF3588649}"/>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24032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81BF-614D-8A47-B6E3-40BFC42C36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82DEA5-6A29-F4FB-14BC-443D4BACF0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73E75C-9B72-6FE8-BF19-67FEC84E0F04}"/>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5" name="Footer Placeholder 4">
            <a:extLst>
              <a:ext uri="{FF2B5EF4-FFF2-40B4-BE49-F238E27FC236}">
                <a16:creationId xmlns:a16="http://schemas.microsoft.com/office/drawing/2014/main" id="{613D8C22-E2B6-3EF4-59C1-25B72AF754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EDA067-9480-5B0A-B459-88DCE0544ABA}"/>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8457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315E1-ADE5-70A0-4EC1-50617ABDB6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A7A80B-AF0D-497B-3C63-A547D7F87D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96CAC-DE27-38A5-50A1-732EDF499935}"/>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5" name="Footer Placeholder 4">
            <a:extLst>
              <a:ext uri="{FF2B5EF4-FFF2-40B4-BE49-F238E27FC236}">
                <a16:creationId xmlns:a16="http://schemas.microsoft.com/office/drawing/2014/main" id="{EA55693D-3960-A77E-169D-0C3B9BBA9C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EA39F7-2538-A9F6-DA5F-D11C55359072}"/>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21296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6" descr="Surface chart&#10;&#10;Description automatically generated">
            <a:extLst>
              <a:ext uri="{FF2B5EF4-FFF2-40B4-BE49-F238E27FC236}">
                <a16:creationId xmlns:a16="http://schemas.microsoft.com/office/drawing/2014/main" id="{962AC62F-3576-4056-A115-9E6B672D84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0" y="-33338"/>
            <a:ext cx="12242800"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US"/>
              <a:t>Click to edit Master title style</a:t>
            </a:r>
          </a:p>
        </p:txBody>
      </p:sp>
      <p:sp>
        <p:nvSpPr>
          <p:cNvPr id="24" name="Text Placeholder 23"/>
          <p:cNvSpPr>
            <a:spLocks noGrp="1"/>
          </p:cNvSpPr>
          <p:nvPr>
            <p:ph type="body" sz="quarter" idx="10"/>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77898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913E-6B16-D244-5118-AFAF99C3C2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FF59B3-FBB9-BBF5-0B03-D538653402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51ECF1-7FDE-3509-904C-2668A4793E4A}"/>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5" name="Footer Placeholder 4">
            <a:extLst>
              <a:ext uri="{FF2B5EF4-FFF2-40B4-BE49-F238E27FC236}">
                <a16:creationId xmlns:a16="http://schemas.microsoft.com/office/drawing/2014/main" id="{AAD2B7D6-E37C-6C1C-43E5-52A31BC502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E777D9-4DC6-2D4A-FC5A-58263941A3F7}"/>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69219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D5E0-3E9E-6C79-8F34-12F110720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52284D-A6C8-1948-BFFD-5AA7AE688E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E03EF-A3BC-A6B4-B4C6-23358A2CCE39}"/>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5" name="Footer Placeholder 4">
            <a:extLst>
              <a:ext uri="{FF2B5EF4-FFF2-40B4-BE49-F238E27FC236}">
                <a16:creationId xmlns:a16="http://schemas.microsoft.com/office/drawing/2014/main" id="{96D8458C-6A3D-272E-54D7-00601EC19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AB4725-0DD9-A0A9-B59F-93B3558AE2B8}"/>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353699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572DE-85F9-69D5-7517-B5849ED27A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45CC7B-BF39-8958-6076-DC7D2367AA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003F53-4363-ED17-4609-E176A6818F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E7F8C6-A125-CD97-31DF-3AF302707FD1}"/>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6" name="Footer Placeholder 5">
            <a:extLst>
              <a:ext uri="{FF2B5EF4-FFF2-40B4-BE49-F238E27FC236}">
                <a16:creationId xmlns:a16="http://schemas.microsoft.com/office/drawing/2014/main" id="{0E331235-8F20-B6A5-3CE1-6F3992735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A7F169-E46E-288A-10F2-351FC49A5BA3}"/>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9494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BCF6-5B01-5C4D-4E61-9687C2D439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E6E1C7-62A3-37F2-C4A1-1A2B2B1B4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8B8642-0A08-C205-7E4A-DAE3A319D7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2B7C19-277D-8034-F847-68207DCA9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75C048-B5DF-8BE5-1A22-93047881C1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704DB3-FF18-4CCD-0C58-F28B3703BA94}"/>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8" name="Footer Placeholder 7">
            <a:extLst>
              <a:ext uri="{FF2B5EF4-FFF2-40B4-BE49-F238E27FC236}">
                <a16:creationId xmlns:a16="http://schemas.microsoft.com/office/drawing/2014/main" id="{9A2970BE-034A-3E4C-F43F-1E920823CA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0C2F62-3016-C205-5298-99D41F40D862}"/>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126245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8EB3-4C34-220B-3A9E-2143F03725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E113F4-85FA-165D-E364-34745AF22430}"/>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4" name="Footer Placeholder 3">
            <a:extLst>
              <a:ext uri="{FF2B5EF4-FFF2-40B4-BE49-F238E27FC236}">
                <a16:creationId xmlns:a16="http://schemas.microsoft.com/office/drawing/2014/main" id="{A0C55233-ACF3-F114-4A52-FCCA72844F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B5AC5D-B029-EB57-2455-550C37D3A11C}"/>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47033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83ED04-2138-7028-D53C-B267D46B65E5}"/>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3" name="Footer Placeholder 2">
            <a:extLst>
              <a:ext uri="{FF2B5EF4-FFF2-40B4-BE49-F238E27FC236}">
                <a16:creationId xmlns:a16="http://schemas.microsoft.com/office/drawing/2014/main" id="{0E463A64-8195-03CC-B887-AF5DFB6533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E48C94-BDF9-4035-D28B-4618F71B0B6B}"/>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115887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02C6-5CA5-F1CE-15F2-C06CF851C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C19D81-2D14-7FB8-D7EE-48BCA3A31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AD5571-18D2-E5B3-6629-71533C8C8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248C2-630D-B0C7-91B2-BA05006D2C7A}"/>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6" name="Footer Placeholder 5">
            <a:extLst>
              <a:ext uri="{FF2B5EF4-FFF2-40B4-BE49-F238E27FC236}">
                <a16:creationId xmlns:a16="http://schemas.microsoft.com/office/drawing/2014/main" id="{A769CFA3-718A-F9DC-AB3F-FD98157CE3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D9DB4E-5CA1-539C-4D63-C51526EA8D1B}"/>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1914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0903-94BC-4539-4E99-88A2BB7742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E15BBE-1D9E-4437-F598-B9924603CE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499390-38B6-31DE-1D28-36FC25EE7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E0CDB-C914-5699-4052-62097101ECCA}"/>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6" name="Footer Placeholder 5">
            <a:extLst>
              <a:ext uri="{FF2B5EF4-FFF2-40B4-BE49-F238E27FC236}">
                <a16:creationId xmlns:a16="http://schemas.microsoft.com/office/drawing/2014/main" id="{E03E9A5F-BFAE-B570-C85D-9DE5168EE1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FE760E-5C13-89D2-649B-660900766F5F}"/>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2329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F8B50-6D44-87ED-142A-048262B7D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139FC7-361D-067C-D9EF-D6E842F6E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96473-A2EE-F977-E8C4-D5885A12B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541AB-D370-49A3-B7A5-21173E863D60}" type="datetimeFigureOut">
              <a:rPr lang="en-GB" smtClean="0"/>
              <a:t>29/08/2023</a:t>
            </a:fld>
            <a:endParaRPr lang="en-GB"/>
          </a:p>
        </p:txBody>
      </p:sp>
      <p:sp>
        <p:nvSpPr>
          <p:cNvPr id="5" name="Footer Placeholder 4">
            <a:extLst>
              <a:ext uri="{FF2B5EF4-FFF2-40B4-BE49-F238E27FC236}">
                <a16:creationId xmlns:a16="http://schemas.microsoft.com/office/drawing/2014/main" id="{BCDA3AEA-8652-3CE0-6E40-041B615223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C1C6DF-1E27-C6C8-D34D-DEE5D8B3B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03DF4-51B1-488B-AE00-ED611880E2B8}" type="slidenum">
              <a:rPr lang="en-GB" smtClean="0"/>
              <a:t>‹#›</a:t>
            </a:fld>
            <a:endParaRPr lang="en-GB"/>
          </a:p>
        </p:txBody>
      </p:sp>
    </p:spTree>
    <p:extLst>
      <p:ext uri="{BB962C8B-B14F-4D97-AF65-F5344CB8AC3E}">
        <p14:creationId xmlns:p14="http://schemas.microsoft.com/office/powerpoint/2010/main" val="241754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F07AF44-BDD1-4323-845F-34CCC3A0E985}"/>
              </a:ext>
            </a:extLst>
          </p:cNvPr>
          <p:cNvSpPr>
            <a:spLocks noGrp="1" noChangeArrowheads="1"/>
          </p:cNvSpPr>
          <p:nvPr>
            <p:ph type="title"/>
          </p:nvPr>
        </p:nvSpPr>
        <p:spPr>
          <a:xfrm>
            <a:off x="328613" y="2336800"/>
            <a:ext cx="7319962" cy="1987550"/>
          </a:xfrm>
        </p:spPr>
        <p:txBody>
          <a:bodyPr/>
          <a:lstStyle/>
          <a:p>
            <a:pPr eaLnBrk="1" hangingPunct="1"/>
            <a:r>
              <a:rPr lang="en-US" altLang="en-US" sz="3200"/>
              <a:t>Strategy and Performance </a:t>
            </a:r>
            <a:r>
              <a:rPr lang="en-US" altLang="en-US" sz="3200" dirty="0"/>
              <a:t>Board</a:t>
            </a:r>
            <a:br>
              <a:rPr lang="en-US" altLang="en-US" sz="3200" dirty="0"/>
            </a:br>
            <a:endParaRPr lang="en-US" altLang="en-US" sz="3200" dirty="0"/>
          </a:p>
        </p:txBody>
      </p:sp>
      <p:sp>
        <p:nvSpPr>
          <p:cNvPr id="5123" name="Text Placeholder 2">
            <a:extLst>
              <a:ext uri="{FF2B5EF4-FFF2-40B4-BE49-F238E27FC236}">
                <a16:creationId xmlns:a16="http://schemas.microsoft.com/office/drawing/2014/main" id="{757AB14C-FB20-4043-AAF2-6318AA23F66D}"/>
              </a:ext>
            </a:extLst>
          </p:cNvPr>
          <p:cNvSpPr>
            <a:spLocks noGrp="1" noChangeArrowheads="1"/>
          </p:cNvSpPr>
          <p:nvPr>
            <p:ph type="body" sz="quarter" idx="10"/>
          </p:nvPr>
        </p:nvSpPr>
        <p:spPr>
          <a:xfrm>
            <a:off x="328613" y="5137150"/>
            <a:ext cx="4011612" cy="411163"/>
          </a:xfrm>
        </p:spPr>
        <p:txBody>
          <a:bodyPr/>
          <a:lstStyle/>
          <a:p>
            <a:pPr eaLnBrk="1" hangingPunct="1"/>
            <a:r>
              <a:rPr lang="en-US" altLang="en-US" dirty="0"/>
              <a:t>Quarter 1 2023-24</a:t>
            </a:r>
          </a:p>
          <a:p>
            <a:pPr eaLnBrk="1" hangingPunct="1"/>
            <a:r>
              <a:rPr lang="en-US" altLang="en-US" dirty="0"/>
              <a:t>PEEL Overview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p>
        </p:txBody>
      </p:sp>
      <p:sp>
        <p:nvSpPr>
          <p:cNvPr id="2" name="TextBox 1">
            <a:extLst>
              <a:ext uri="{FF2B5EF4-FFF2-40B4-BE49-F238E27FC236}">
                <a16:creationId xmlns:a16="http://schemas.microsoft.com/office/drawing/2014/main" id="{48F7BACD-7433-4878-82D5-7FCC60EFA73A}"/>
              </a:ext>
            </a:extLst>
          </p:cNvPr>
          <p:cNvSpPr txBox="1"/>
          <p:nvPr/>
        </p:nvSpPr>
        <p:spPr>
          <a:xfrm>
            <a:off x="461458" y="1016104"/>
            <a:ext cx="11048237" cy="2954655"/>
          </a:xfrm>
          <a:prstGeom prst="rect">
            <a:avLst/>
          </a:prstGeom>
          <a:noFill/>
        </p:spPr>
        <p:txBody>
          <a:bodyPr wrap="square" rtlCol="0">
            <a:spAutoFit/>
          </a:bodyPr>
          <a:lstStyle/>
          <a:p>
            <a:r>
              <a:rPr lang="en-GB" sz="1400" b="1" dirty="0">
                <a:effectLst/>
                <a:ea typeface="Calibri" panose="020F0502020204030204" pitchFamily="34" charset="0"/>
              </a:rPr>
              <a:t>PEEL </a:t>
            </a:r>
            <a:r>
              <a:rPr lang="en-GB" sz="1400" b="1" dirty="0">
                <a:ea typeface="Calibri" panose="020F0502020204030204" pitchFamily="34" charset="0"/>
              </a:rPr>
              <a:t>causes for concern related to Responding to the Public. This summary document provides an overview in support of the PEEL update report to show currently performance in areas affected by this cause for concern -</a:t>
            </a:r>
            <a:endParaRPr lang="en-GB" sz="1400" b="1" dirty="0">
              <a:effectLst/>
              <a:ea typeface="Calibri" panose="020F0502020204030204" pitchFamily="34" charset="0"/>
            </a:endParaRPr>
          </a:p>
          <a:p>
            <a:pPr marL="285750" indent="-285750" algn="just">
              <a:buFont typeface="Arial" panose="020B0604020202020204" pitchFamily="34" charset="0"/>
              <a:buChar char="•"/>
            </a:pPr>
            <a:r>
              <a:rPr lang="en-GB" sz="1400" dirty="0">
                <a:effectLst/>
                <a:ea typeface="Calibri" panose="020F0502020204030204" pitchFamily="34" charset="0"/>
              </a:rPr>
              <a:t>Response rates</a:t>
            </a:r>
          </a:p>
          <a:p>
            <a:pPr marL="285750" indent="-285750" algn="just">
              <a:buFont typeface="Arial" panose="020B0604020202020204" pitchFamily="34" charset="0"/>
              <a:buChar char="•"/>
            </a:pPr>
            <a:r>
              <a:rPr lang="en-GB" sz="1400" dirty="0">
                <a:ea typeface="Calibri" panose="020F0502020204030204" pitchFamily="34" charset="0"/>
              </a:rPr>
              <a:t>999 / 101 demand</a:t>
            </a:r>
            <a:endParaRPr lang="en-GB" sz="1400" dirty="0">
              <a:effectLst/>
              <a:ea typeface="Calibri" panose="020F0502020204030204" pitchFamily="34" charset="0"/>
            </a:endParaRPr>
          </a:p>
          <a:p>
            <a:pPr marL="285750" indent="-285750" algn="just">
              <a:buFont typeface="Arial" panose="020B0604020202020204" pitchFamily="34" charset="0"/>
              <a:buChar char="•"/>
            </a:pPr>
            <a:r>
              <a:rPr lang="en-GB" sz="1400" dirty="0">
                <a:effectLst/>
                <a:ea typeface="Calibri" panose="020F0502020204030204" pitchFamily="34" charset="0"/>
              </a:rPr>
              <a:t>Outcome rates</a:t>
            </a:r>
          </a:p>
          <a:p>
            <a:pPr marL="285750" indent="-285750" algn="just">
              <a:buFont typeface="Arial" panose="020B0604020202020204" pitchFamily="34" charset="0"/>
              <a:buChar char="•"/>
            </a:pPr>
            <a:endParaRPr lang="en-GB" sz="1400" dirty="0">
              <a:ea typeface="Calibri" panose="020F0502020204030204" pitchFamily="34" charset="0"/>
            </a:endParaRPr>
          </a:p>
          <a:p>
            <a:pPr marL="285750" indent="-285750" algn="just">
              <a:buFont typeface="Arial" panose="020B0604020202020204" pitchFamily="34" charset="0"/>
              <a:buChar char="•"/>
            </a:pPr>
            <a:endParaRPr lang="en-GB" sz="1400" dirty="0">
              <a:effectLst/>
              <a:ea typeface="Calibri" panose="020F0502020204030204" pitchFamily="34" charset="0"/>
            </a:endParaRPr>
          </a:p>
          <a:p>
            <a:pPr marL="285750" indent="-285750" algn="just">
              <a:buFont typeface="Arial" panose="020B0604020202020204" pitchFamily="34" charset="0"/>
              <a:buChar char="•"/>
            </a:pPr>
            <a:endParaRPr lang="en-GB" sz="1400" dirty="0">
              <a:ea typeface="Calibri" panose="020F0502020204030204" pitchFamily="34" charset="0"/>
            </a:endParaRPr>
          </a:p>
          <a:p>
            <a:pPr algn="just"/>
            <a:r>
              <a:rPr lang="en-GB" sz="1400" b="1" dirty="0">
                <a:ea typeface="Calibri" panose="020F0502020204030204" pitchFamily="34" charset="0"/>
              </a:rPr>
              <a:t>In line with the PEEL improvement plan the next report will provide a thematic position in relation to –</a:t>
            </a:r>
          </a:p>
          <a:p>
            <a:pPr marL="285750" indent="-285750" algn="just">
              <a:buFont typeface="Arial" panose="020B0604020202020204" pitchFamily="34" charset="0"/>
              <a:buChar char="•"/>
            </a:pPr>
            <a:r>
              <a:rPr lang="en-GB" sz="1400" dirty="0">
                <a:effectLst/>
                <a:ea typeface="Calibri" panose="020F0502020204030204" pitchFamily="34" charset="0"/>
              </a:rPr>
              <a:t>Stop and search – specifically reasonable grounds</a:t>
            </a:r>
          </a:p>
          <a:p>
            <a:pPr marL="285750" indent="-285750" algn="just">
              <a:buFont typeface="Arial" panose="020B0604020202020204" pitchFamily="34" charset="0"/>
              <a:buChar char="•"/>
            </a:pPr>
            <a:r>
              <a:rPr lang="en-GB" sz="1400" dirty="0">
                <a:ea typeface="Calibri" panose="020F0502020204030204" pitchFamily="34" charset="0"/>
              </a:rPr>
              <a:t>DVDS – current demand </a:t>
            </a:r>
            <a:endParaRPr lang="en-GB" sz="1400" dirty="0">
              <a:effectLst/>
              <a:ea typeface="Calibri" panose="020F0502020204030204" pitchFamily="34" charset="0"/>
            </a:endParaRPr>
          </a:p>
          <a:p>
            <a:pPr algn="just"/>
            <a:endParaRPr lang="en-GB" sz="1400" dirty="0">
              <a:effectLst/>
              <a:ea typeface="Calibri" panose="020F0502020204030204" pitchFamily="34" charset="0"/>
            </a:endParaRPr>
          </a:p>
          <a:p>
            <a:endParaRPr lang="en-GB" dirty="0"/>
          </a:p>
        </p:txBody>
      </p:sp>
    </p:spTree>
    <p:extLst>
      <p:ext uri="{BB962C8B-B14F-4D97-AF65-F5344CB8AC3E}">
        <p14:creationId xmlns:p14="http://schemas.microsoft.com/office/powerpoint/2010/main" val="172925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F404D0EB-EF13-F5B9-F5E9-8F62DF688CAF}"/>
              </a:ext>
            </a:extLst>
          </p:cNvPr>
          <p:cNvSpPr txBox="1">
            <a:spLocks noChangeArrowheads="1"/>
          </p:cNvSpPr>
          <p:nvPr/>
        </p:nvSpPr>
        <p:spPr bwMode="auto">
          <a:xfrm>
            <a:off x="6177455" y="773363"/>
            <a:ext cx="590242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Response Rates</a:t>
            </a:r>
            <a:endParaRPr lang="en-GB" sz="3200" dirty="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46682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solidFill>
                <a:srgbClr val="FF0000"/>
              </a:solidFill>
              <a:latin typeface="+mn-lt"/>
              <a:cs typeface="Arial"/>
            </a:endParaRPr>
          </a:p>
          <a:p>
            <a:pPr algn="just">
              <a:lnSpc>
                <a:spcPct val="100000"/>
              </a:lnSpc>
              <a:spcBef>
                <a:spcPct val="0"/>
              </a:spcBef>
              <a:buNone/>
            </a:pPr>
            <a:r>
              <a:rPr lang="en-GB" sz="1100" dirty="0">
                <a:latin typeface="+mn-lt"/>
                <a:cs typeface="Arial" panose="020B0604020202020204" pitchFamily="34" charset="0"/>
              </a:rPr>
              <a:t>Based on the target arrival time of 15 minutes, emergency create to arrival compliance has increased by 2.4 percentage points during Q1 2023-24 when compared to the quarter prior, and currently stands at 51.4%. Seven of the nine Gwent sectors recorded improvements in compliance when compared to the previous quarter. Emergency response compliance has increased by 4.0 percentage points </a:t>
            </a:r>
            <a:r>
              <a:rPr lang="en-GB" altLang="en-US" sz="1100" dirty="0">
                <a:latin typeface="+mn-lt"/>
                <a:cs typeface="Arial" panose="020B0604020202020204" pitchFamily="34" charset="0"/>
              </a:rPr>
              <a:t>when comparing the current FYTD against FYTD 2022-23</a:t>
            </a:r>
            <a:r>
              <a:rPr lang="en-GB" sz="1100" dirty="0">
                <a:latin typeface="+mn-lt"/>
                <a:cs typeface="Arial" panose="020B0604020202020204" pitchFamily="34" charset="0"/>
              </a:rPr>
              <a:t>.</a:t>
            </a:r>
            <a:endParaRPr lang="en-GB" sz="1100" dirty="0">
              <a:solidFill>
                <a:srgbClr val="FF0000"/>
              </a:solidFill>
              <a:latin typeface="+mn-lt"/>
              <a:cs typeface="Arial" panose="020B0604020202020204" pitchFamily="34" charset="0"/>
            </a:endParaRPr>
          </a:p>
          <a:p>
            <a:pPr algn="just">
              <a:spcBef>
                <a:spcPts val="0"/>
              </a:spcBef>
              <a:buNone/>
            </a:pPr>
            <a:endParaRPr lang="en-GB"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dirty="0">
                <a:latin typeface="+mn-lt"/>
                <a:cs typeface="Arial" panose="020B0604020202020204" pitchFamily="34" charset="0"/>
              </a:rPr>
              <a:t>The median create to arrival time for emergency graded incidents during Q1 2023-24 was 14 minutes and 43 seconds, an improvement when compared to the 15 minutes and 16 seconds recorded during the quarter prior. Timings also improved when comparing the current FYTD against FYTD 2022-23, during which they stood at 15 minutes and 36 seconds.</a:t>
            </a:r>
          </a:p>
          <a:p>
            <a:pPr algn="just">
              <a:spcBef>
                <a:spcPts val="0"/>
              </a:spcBef>
              <a:buNone/>
            </a:pPr>
            <a:endParaRPr lang="en-GB"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Based on the target arrival time of one hour, priority </a:t>
            </a:r>
            <a:r>
              <a:rPr lang="en-GB" sz="1100" dirty="0">
                <a:latin typeface="+mn-lt"/>
                <a:cs typeface="Arial" panose="020B0604020202020204" pitchFamily="34" charset="0"/>
              </a:rPr>
              <a:t>create to arrival compliance </a:t>
            </a:r>
            <a:r>
              <a:rPr lang="en-GB" sz="1100" dirty="0">
                <a:latin typeface="Arial" panose="020B0604020202020204" pitchFamily="34" charset="0"/>
                <a:cs typeface="Arial" panose="020B0604020202020204" pitchFamily="34" charset="0"/>
              </a:rPr>
              <a:t>has increased by 4.3 percentage points during Q1 2023-24 when compared to the quarter prior, and currently stands at 38.5%. All Gwent sectors recorded improvements in compliance when compared to the </a:t>
            </a:r>
            <a:r>
              <a:rPr lang="en-GB" sz="1100" dirty="0">
                <a:latin typeface="+mn-lt"/>
                <a:cs typeface="Arial" panose="020B0604020202020204" pitchFamily="34" charset="0"/>
              </a:rPr>
              <a:t>previous quarter</a:t>
            </a:r>
            <a:r>
              <a:rPr lang="en-GB" sz="1100" dirty="0">
                <a:latin typeface="Arial" panose="020B0604020202020204" pitchFamily="34" charset="0"/>
                <a:cs typeface="Arial" panose="020B0604020202020204" pitchFamily="34" charset="0"/>
              </a:rPr>
              <a:t>. </a:t>
            </a:r>
            <a:r>
              <a:rPr lang="en-GB" sz="1100" dirty="0">
                <a:latin typeface="+mn-lt"/>
                <a:cs typeface="Arial" panose="020B0604020202020204" pitchFamily="34" charset="0"/>
              </a:rPr>
              <a:t>Priority response compliance has increased by 7.1 percentage points when comparing the </a:t>
            </a:r>
            <a:r>
              <a:rPr lang="en-GB" altLang="en-US" sz="1100" dirty="0">
                <a:latin typeface="+mn-lt"/>
                <a:cs typeface="Arial" panose="020B0604020202020204" pitchFamily="34" charset="0"/>
              </a:rPr>
              <a:t>current FYTD against FYTD 2022-23.</a:t>
            </a:r>
            <a:endParaRPr lang="en-GB" sz="1100" dirty="0">
              <a:latin typeface="Arial" panose="020B0604020202020204" pitchFamily="34" charset="0"/>
              <a:cs typeface="Arial" panose="020B0604020202020204" pitchFamily="34" charset="0"/>
            </a:endParaRPr>
          </a:p>
          <a:p>
            <a:pPr algn="just">
              <a:spcBef>
                <a:spcPts val="0"/>
              </a:spcBef>
              <a:buNone/>
            </a:pPr>
            <a:endParaRPr lang="en-GB"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dirty="0">
                <a:latin typeface="Arial" panose="020B0604020202020204" pitchFamily="34" charset="0"/>
                <a:cs typeface="Arial" panose="020B0604020202020204" pitchFamily="34" charset="0"/>
              </a:rPr>
              <a:t>The median create to arrival time for priority graded incidents during Q1 2023-24 was one hour, 23 minutes and 44 seconds, an improvement when compared to the one hour, 44 minutes and eight seconds recorded during the previous quarter. Timings also improved when </a:t>
            </a:r>
            <a:r>
              <a:rPr lang="en-GB" sz="1100" dirty="0">
                <a:latin typeface="+mn-lt"/>
                <a:cs typeface="Arial" panose="020B0604020202020204" pitchFamily="34" charset="0"/>
              </a:rPr>
              <a:t>comparing the current FYTD against FYTD 2022-23, </a:t>
            </a:r>
            <a:r>
              <a:rPr lang="en-GB" sz="1100" dirty="0">
                <a:latin typeface="Arial" panose="020B0604020202020204" pitchFamily="34" charset="0"/>
                <a:cs typeface="Arial" panose="020B0604020202020204" pitchFamily="34" charset="0"/>
              </a:rPr>
              <a:t>during which they stood at two hours, four minutes and 34 seconds.</a:t>
            </a:r>
          </a:p>
        </p:txBody>
      </p:sp>
      <p:pic>
        <p:nvPicPr>
          <p:cNvPr id="7" name="Picture 6">
            <a:extLst>
              <a:ext uri="{FF2B5EF4-FFF2-40B4-BE49-F238E27FC236}">
                <a16:creationId xmlns:a16="http://schemas.microsoft.com/office/drawing/2014/main" id="{FF24ECEC-50E9-5861-6372-BEA4705C0041}"/>
              </a:ext>
            </a:extLst>
          </p:cNvPr>
          <p:cNvPicPr>
            <a:picLocks noChangeAspect="1"/>
          </p:cNvPicPr>
          <p:nvPr/>
        </p:nvPicPr>
        <p:blipFill>
          <a:blip r:embed="rId3"/>
          <a:stretch>
            <a:fillRect/>
          </a:stretch>
        </p:blipFill>
        <p:spPr>
          <a:xfrm>
            <a:off x="1795530" y="3286448"/>
            <a:ext cx="2560000" cy="720000"/>
          </a:xfrm>
          <a:prstGeom prst="rect">
            <a:avLst/>
          </a:prstGeom>
        </p:spPr>
      </p:pic>
      <p:pic>
        <p:nvPicPr>
          <p:cNvPr id="13" name="Picture 12">
            <a:extLst>
              <a:ext uri="{FF2B5EF4-FFF2-40B4-BE49-F238E27FC236}">
                <a16:creationId xmlns:a16="http://schemas.microsoft.com/office/drawing/2014/main" id="{ED1AB941-BAC6-F4A0-7DB0-934DE876CC7D}"/>
              </a:ext>
            </a:extLst>
          </p:cNvPr>
          <p:cNvPicPr>
            <a:picLocks noChangeAspect="1"/>
          </p:cNvPicPr>
          <p:nvPr/>
        </p:nvPicPr>
        <p:blipFill>
          <a:blip r:embed="rId4"/>
          <a:stretch>
            <a:fillRect/>
          </a:stretch>
        </p:blipFill>
        <p:spPr>
          <a:xfrm>
            <a:off x="7836470" y="3286448"/>
            <a:ext cx="2560000" cy="720000"/>
          </a:xfrm>
          <a:prstGeom prst="rect">
            <a:avLst/>
          </a:prstGeom>
        </p:spPr>
      </p:pic>
      <p:pic>
        <p:nvPicPr>
          <p:cNvPr id="2" name="Picture 1">
            <a:extLst>
              <a:ext uri="{FF2B5EF4-FFF2-40B4-BE49-F238E27FC236}">
                <a16:creationId xmlns:a16="http://schemas.microsoft.com/office/drawing/2014/main" id="{DFE32A04-6158-CFF9-FDFB-FCCEC23F10CE}"/>
              </a:ext>
            </a:extLst>
          </p:cNvPr>
          <p:cNvPicPr>
            <a:picLocks/>
          </p:cNvPicPr>
          <p:nvPr/>
        </p:nvPicPr>
        <p:blipFill>
          <a:blip r:embed="rId5"/>
          <a:stretch>
            <a:fillRect/>
          </a:stretch>
        </p:blipFill>
        <p:spPr>
          <a:xfrm>
            <a:off x="375530" y="851904"/>
            <a:ext cx="5400000" cy="2433600"/>
          </a:xfrm>
          <a:prstGeom prst="rect">
            <a:avLst/>
          </a:prstGeom>
        </p:spPr>
      </p:pic>
      <p:pic>
        <p:nvPicPr>
          <p:cNvPr id="5" name="Picture 4">
            <a:extLst>
              <a:ext uri="{FF2B5EF4-FFF2-40B4-BE49-F238E27FC236}">
                <a16:creationId xmlns:a16="http://schemas.microsoft.com/office/drawing/2014/main" id="{80067ABB-E9B8-2994-4DBD-C14A084A514E}"/>
              </a:ext>
            </a:extLst>
          </p:cNvPr>
          <p:cNvPicPr>
            <a:picLocks/>
          </p:cNvPicPr>
          <p:nvPr/>
        </p:nvPicPr>
        <p:blipFill>
          <a:blip r:embed="rId6"/>
          <a:stretch>
            <a:fillRect/>
          </a:stretch>
        </p:blipFill>
        <p:spPr>
          <a:xfrm>
            <a:off x="6416470" y="851904"/>
            <a:ext cx="5400000" cy="2433600"/>
          </a:xfrm>
          <a:prstGeom prst="rect">
            <a:avLst/>
          </a:prstGeom>
        </p:spPr>
      </p:pic>
    </p:spTree>
    <p:extLst>
      <p:ext uri="{BB962C8B-B14F-4D97-AF65-F5344CB8AC3E}">
        <p14:creationId xmlns:p14="http://schemas.microsoft.com/office/powerpoint/2010/main" val="167803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A1C26558-C8C4-31FB-90D0-9AB6192C196B}"/>
              </a:ext>
            </a:extLst>
          </p:cNvPr>
          <p:cNvSpPr txBox="1">
            <a:spLocks noChangeArrowheads="1"/>
          </p:cNvSpPr>
          <p:nvPr/>
        </p:nvSpPr>
        <p:spPr bwMode="auto">
          <a:xfrm>
            <a:off x="6178226" y="773363"/>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999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5910048" cy="266380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dirty="0">
              <a:solidFill>
                <a:srgbClr val="FF0000"/>
              </a:solidFill>
              <a:latin typeface="+mn-lt"/>
              <a:cs typeface="Arial" panose="020B0604020202020204" pitchFamily="34" charset="0"/>
            </a:endParaRPr>
          </a:p>
          <a:p>
            <a:pPr algn="just">
              <a:lnSpc>
                <a:spcPct val="100000"/>
              </a:lnSpc>
              <a:spcBef>
                <a:spcPts val="0"/>
              </a:spcBef>
              <a:buNone/>
            </a:pPr>
            <a:r>
              <a:rPr lang="en-GB" sz="1100" dirty="0">
                <a:latin typeface="Arial" panose="020B0604020202020204" pitchFamily="34" charset="0"/>
                <a:cs typeface="Arial" panose="020B0604020202020204" pitchFamily="34" charset="0"/>
              </a:rPr>
              <a:t>999 demand increased significantly during Q1 2023-24 when compared to the quarter prior, rising by 26.7% (6,063 additional calls) to 28,737. This disrupts the downward trend in 999 call volume observed following Q2 2022-23, influenced by the elevated figures recorded during May and June. There has been a similar increase of 21.2% (5,017 additional calls) when comparing the </a:t>
            </a:r>
            <a:r>
              <a:rPr lang="en-GB" altLang="en-US" sz="1100" dirty="0">
                <a:latin typeface="+mn-lt"/>
                <a:cs typeface="Arial" panose="020B0604020202020204" pitchFamily="34" charset="0"/>
              </a:rPr>
              <a:t>current FYTD against FYTD 2022-23.</a:t>
            </a:r>
            <a:endParaRPr lang="en-GB" sz="1100"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500" dirty="0">
              <a:solidFill>
                <a:srgbClr val="FF0000"/>
              </a:solidFill>
              <a:latin typeface="+mn-lt"/>
              <a:cs typeface="Arial" panose="020B0604020202020204" pitchFamily="34" charset="0"/>
            </a:endParaRPr>
          </a:p>
          <a:p>
            <a:pPr algn="just" eaLnBrk="1" hangingPunct="1">
              <a:lnSpc>
                <a:spcPct val="100000"/>
              </a:lnSpc>
              <a:spcBef>
                <a:spcPts val="0"/>
              </a:spcBef>
              <a:buFontTx/>
              <a:buNone/>
            </a:pPr>
            <a:r>
              <a:rPr lang="en-GB" sz="1100" dirty="0">
                <a:latin typeface="+mn-lt"/>
                <a:cs typeface="Arial" panose="020B0604020202020204" pitchFamily="34" charset="0"/>
              </a:rPr>
              <a:t>999 service level (the percentage of calls answered within 10 seconds) deteriorated slightly during Q1 2023-24 when compared against the quarter prior, falling by 0.2 percentage points to 85.9%. A more prominent decline of 0.9 percentage points can be observed when comparing the current </a:t>
            </a:r>
            <a:r>
              <a:rPr lang="en-GB" altLang="en-US" sz="1100" dirty="0">
                <a:latin typeface="+mn-lt"/>
                <a:cs typeface="Arial" panose="020B0604020202020204" pitchFamily="34" charset="0"/>
              </a:rPr>
              <a:t>FYTD against FYTD 2022-23.</a:t>
            </a:r>
          </a:p>
          <a:p>
            <a:pPr algn="just" eaLnBrk="1" hangingPunct="1">
              <a:lnSpc>
                <a:spcPct val="100000"/>
              </a:lnSpc>
              <a:spcBef>
                <a:spcPts val="0"/>
              </a:spcBef>
              <a:buFontTx/>
              <a:buNone/>
            </a:pPr>
            <a:endParaRPr lang="en-GB" sz="500" dirty="0">
              <a:solidFill>
                <a:srgbClr val="FF0000"/>
              </a:solidFill>
              <a:latin typeface="+mn-lt"/>
              <a:cs typeface="Arial" panose="020B0604020202020204" pitchFamily="34" charset="0"/>
            </a:endParaRPr>
          </a:p>
          <a:p>
            <a:pPr algn="just" eaLnBrk="1" hangingPunct="1">
              <a:lnSpc>
                <a:spcPct val="100000"/>
              </a:lnSpc>
              <a:spcBef>
                <a:spcPts val="0"/>
              </a:spcBef>
              <a:buFontTx/>
              <a:buNone/>
            </a:pPr>
            <a:r>
              <a:rPr lang="en-GB" sz="1100" dirty="0">
                <a:latin typeface="+mn-lt"/>
                <a:cs typeface="Arial" panose="020B0604020202020204" pitchFamily="34" charset="0"/>
              </a:rPr>
              <a:t>The average answer speed for 999 calls has remained steady at 10 seconds during Q1 2023-24 when compared to the quarter prior, plateauing after the downward trend observed following Q1 2022-23. When comparing the </a:t>
            </a:r>
            <a:r>
              <a:rPr lang="en-GB" altLang="en-US" sz="1100" dirty="0">
                <a:latin typeface="+mn-lt"/>
                <a:cs typeface="Arial" panose="020B0604020202020204" pitchFamily="34" charset="0"/>
              </a:rPr>
              <a:t>current FYTD against FYTD 2022-23 </a:t>
            </a:r>
            <a:r>
              <a:rPr lang="en-GB" sz="1100" dirty="0">
                <a:latin typeface="+mn-lt"/>
                <a:cs typeface="Arial" panose="020B0604020202020204" pitchFamily="34" charset="0"/>
              </a:rPr>
              <a:t>the 999 average answer speed has improved by three seconds, down from 13.</a:t>
            </a:r>
          </a:p>
        </p:txBody>
      </p:sp>
      <p:pic>
        <p:nvPicPr>
          <p:cNvPr id="5" name="Picture 4">
            <a:extLst>
              <a:ext uri="{FF2B5EF4-FFF2-40B4-BE49-F238E27FC236}">
                <a16:creationId xmlns:a16="http://schemas.microsoft.com/office/drawing/2014/main" id="{F10573FA-CDC3-EAC0-5AFA-221A324EA067}"/>
              </a:ext>
            </a:extLst>
          </p:cNvPr>
          <p:cNvPicPr>
            <a:picLocks/>
          </p:cNvPicPr>
          <p:nvPr/>
        </p:nvPicPr>
        <p:blipFill>
          <a:blip r:embed="rId3"/>
          <a:stretch>
            <a:fillRect/>
          </a:stretch>
        </p:blipFill>
        <p:spPr>
          <a:xfrm>
            <a:off x="380831" y="854216"/>
            <a:ext cx="5400000" cy="2433600"/>
          </a:xfrm>
          <a:prstGeom prst="rect">
            <a:avLst/>
          </a:prstGeom>
        </p:spPr>
      </p:pic>
      <p:pic>
        <p:nvPicPr>
          <p:cNvPr id="13" name="Picture 12">
            <a:extLst>
              <a:ext uri="{FF2B5EF4-FFF2-40B4-BE49-F238E27FC236}">
                <a16:creationId xmlns:a16="http://schemas.microsoft.com/office/drawing/2014/main" id="{1D1D21CA-48CD-1D9C-08F3-198DC257DAA9}"/>
              </a:ext>
            </a:extLst>
          </p:cNvPr>
          <p:cNvPicPr>
            <a:picLocks noChangeAspect="1"/>
          </p:cNvPicPr>
          <p:nvPr/>
        </p:nvPicPr>
        <p:blipFill>
          <a:blip r:embed="rId4"/>
          <a:stretch>
            <a:fillRect/>
          </a:stretch>
        </p:blipFill>
        <p:spPr>
          <a:xfrm>
            <a:off x="1795530" y="3287571"/>
            <a:ext cx="2560000" cy="720000"/>
          </a:xfrm>
          <a:prstGeom prst="rect">
            <a:avLst/>
          </a:prstGeom>
        </p:spPr>
      </p:pic>
      <p:pic>
        <p:nvPicPr>
          <p:cNvPr id="15" name="Picture 14">
            <a:extLst>
              <a:ext uri="{FF2B5EF4-FFF2-40B4-BE49-F238E27FC236}">
                <a16:creationId xmlns:a16="http://schemas.microsoft.com/office/drawing/2014/main" id="{1C195CF3-A622-158A-1A17-0370D646CDDC}"/>
              </a:ext>
            </a:extLst>
          </p:cNvPr>
          <p:cNvPicPr>
            <a:picLocks noChangeAspect="1"/>
          </p:cNvPicPr>
          <p:nvPr/>
        </p:nvPicPr>
        <p:blipFill>
          <a:blip r:embed="rId5"/>
          <a:stretch>
            <a:fillRect/>
          </a:stretch>
        </p:blipFill>
        <p:spPr>
          <a:xfrm>
            <a:off x="7836470" y="3289772"/>
            <a:ext cx="2560000" cy="720000"/>
          </a:xfrm>
          <a:prstGeom prst="rect">
            <a:avLst/>
          </a:prstGeom>
        </p:spPr>
      </p:pic>
      <p:pic>
        <p:nvPicPr>
          <p:cNvPr id="3" name="Picture 2">
            <a:extLst>
              <a:ext uri="{FF2B5EF4-FFF2-40B4-BE49-F238E27FC236}">
                <a16:creationId xmlns:a16="http://schemas.microsoft.com/office/drawing/2014/main" id="{579100FD-A821-638B-6EC9-5016276731C3}"/>
              </a:ext>
            </a:extLst>
          </p:cNvPr>
          <p:cNvPicPr>
            <a:picLocks/>
          </p:cNvPicPr>
          <p:nvPr/>
        </p:nvPicPr>
        <p:blipFill>
          <a:blip r:embed="rId6"/>
          <a:stretch>
            <a:fillRect/>
          </a:stretch>
        </p:blipFill>
        <p:spPr>
          <a:xfrm>
            <a:off x="6416470" y="854216"/>
            <a:ext cx="5400000" cy="2433600"/>
          </a:xfrm>
          <a:prstGeom prst="rect">
            <a:avLst/>
          </a:prstGeom>
        </p:spPr>
      </p:pic>
      <p:sp>
        <p:nvSpPr>
          <p:cNvPr id="8" name="TextBox 14">
            <a:extLst>
              <a:ext uri="{FF2B5EF4-FFF2-40B4-BE49-F238E27FC236}">
                <a16:creationId xmlns:a16="http://schemas.microsoft.com/office/drawing/2014/main" id="{05B687B5-AA9E-A05F-3665-9DB013F1729D}"/>
              </a:ext>
            </a:extLst>
          </p:cNvPr>
          <p:cNvSpPr txBox="1">
            <a:spLocks noChangeArrowheads="1"/>
          </p:cNvSpPr>
          <p:nvPr/>
        </p:nvSpPr>
        <p:spPr bwMode="auto">
          <a:xfrm>
            <a:off x="6178224" y="4120126"/>
            <a:ext cx="5918022"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9" name="TextBox 8">
            <a:extLst>
              <a:ext uri="{FF2B5EF4-FFF2-40B4-BE49-F238E27FC236}">
                <a16:creationId xmlns:a16="http://schemas.microsoft.com/office/drawing/2014/main" id="{ECF6B71A-9280-DFF7-812A-E99AC4871B1C}"/>
              </a:ext>
            </a:extLst>
          </p:cNvPr>
          <p:cNvSpPr txBox="1"/>
          <p:nvPr/>
        </p:nvSpPr>
        <p:spPr>
          <a:xfrm>
            <a:off x="6449334" y="4276904"/>
            <a:ext cx="2521527" cy="461665"/>
          </a:xfrm>
          <a:prstGeom prst="rect">
            <a:avLst/>
          </a:prstGeom>
          <a:solidFill>
            <a:schemeClr val="bg1"/>
          </a:solidFill>
        </p:spPr>
        <p:txBody>
          <a:bodyPr wrap="square" rtlCol="0">
            <a:spAutoFit/>
          </a:bodyPr>
          <a:lstStyle/>
          <a:p>
            <a:pPr algn="ctr"/>
            <a:r>
              <a:rPr lang="en-GB" sz="1200" b="1" dirty="0"/>
              <a:t>999 Average Answer Speed </a:t>
            </a:r>
          </a:p>
          <a:p>
            <a:pPr algn="ctr"/>
            <a:r>
              <a:rPr lang="en-GB" sz="1200" b="1" dirty="0"/>
              <a:t>(Minutes/Seconds)</a:t>
            </a:r>
          </a:p>
        </p:txBody>
      </p:sp>
      <p:sp>
        <p:nvSpPr>
          <p:cNvPr id="11" name="TextBox 14">
            <a:extLst>
              <a:ext uri="{FF2B5EF4-FFF2-40B4-BE49-F238E27FC236}">
                <a16:creationId xmlns:a16="http://schemas.microsoft.com/office/drawing/2014/main" id="{20FE548B-2FBB-1019-829A-96166582094E}"/>
              </a:ext>
            </a:extLst>
          </p:cNvPr>
          <p:cNvSpPr txBox="1">
            <a:spLocks noChangeArrowheads="1"/>
          </p:cNvSpPr>
          <p:nvPr/>
        </p:nvSpPr>
        <p:spPr bwMode="auto">
          <a:xfrm>
            <a:off x="6170249" y="4977141"/>
            <a:ext cx="5934385" cy="144655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rPr>
              <a:t>Following a Victim Services Assessment conducted by His Majesty's Inspectorate of Constabulary and Fire &amp; Rescue Services (HMICFRS), a Threat, Harm, Risk, Investigation, Vulnerability and Engagement (THRIVE) script was introduced as a requirement for every call within the force. Since its introduction, THRIVE script performance and THRIVE compliance have improved significantly. At the end of Q1 2023-24 (June 2023), the percentage of eligible calls with a THRIVE script was 91.5%, and the THRIVE compliance rate stood at 89.9% (6,072 completed and 763 aborted). The THRIVE completion rate was positioned at 77.0%.</a:t>
            </a:r>
            <a:endParaRPr lang="en-GB" altLang="en-US" sz="1100" dirty="0">
              <a:latin typeface="+mn-lt"/>
              <a:cs typeface="Arial" panose="020B0604020202020204" pitchFamily="34" charset="0"/>
            </a:endParaRPr>
          </a:p>
        </p:txBody>
      </p:sp>
      <p:pic>
        <p:nvPicPr>
          <p:cNvPr id="17" name="Picture 16">
            <a:extLst>
              <a:ext uri="{FF2B5EF4-FFF2-40B4-BE49-F238E27FC236}">
                <a16:creationId xmlns:a16="http://schemas.microsoft.com/office/drawing/2014/main" id="{19237B6C-3172-ECE7-339E-C2F8F65FE8BC}"/>
              </a:ext>
            </a:extLst>
          </p:cNvPr>
          <p:cNvPicPr>
            <a:picLocks/>
          </p:cNvPicPr>
          <p:nvPr/>
        </p:nvPicPr>
        <p:blipFill>
          <a:blip r:embed="rId7"/>
          <a:stretch>
            <a:fillRect/>
          </a:stretch>
        </p:blipFill>
        <p:spPr>
          <a:xfrm>
            <a:off x="8959140" y="4164514"/>
            <a:ext cx="2566800" cy="720000"/>
          </a:xfrm>
          <a:prstGeom prst="rect">
            <a:avLst/>
          </a:prstGeom>
        </p:spPr>
      </p:pic>
    </p:spTree>
    <p:extLst>
      <p:ext uri="{BB962C8B-B14F-4D97-AF65-F5344CB8AC3E}">
        <p14:creationId xmlns:p14="http://schemas.microsoft.com/office/powerpoint/2010/main" val="210273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a:extLst>
              <a:ext uri="{FF2B5EF4-FFF2-40B4-BE49-F238E27FC236}">
                <a16:creationId xmlns:a16="http://schemas.microsoft.com/office/drawing/2014/main" id="{EAEE52FF-DEEE-0E33-ACDE-DDFB6532737E}"/>
              </a:ext>
            </a:extLst>
          </p:cNvPr>
          <p:cNvSpPr txBox="1">
            <a:spLocks noChangeArrowheads="1"/>
          </p:cNvSpPr>
          <p:nvPr/>
        </p:nvSpPr>
        <p:spPr bwMode="auto">
          <a:xfrm>
            <a:off x="6178224" y="4120126"/>
            <a:ext cx="5918022"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3" name="TextBox 14">
            <a:extLst>
              <a:ext uri="{FF2B5EF4-FFF2-40B4-BE49-F238E27FC236}">
                <a16:creationId xmlns:a16="http://schemas.microsoft.com/office/drawing/2014/main" id="{191D7A53-E680-B51E-3524-CA46E589EF76}"/>
              </a:ext>
            </a:extLst>
          </p:cNvPr>
          <p:cNvSpPr txBox="1">
            <a:spLocks noChangeArrowheads="1"/>
          </p:cNvSpPr>
          <p:nvPr/>
        </p:nvSpPr>
        <p:spPr bwMode="auto">
          <a:xfrm>
            <a:off x="6178224" y="770186"/>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101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20126"/>
            <a:ext cx="5909634" cy="246990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latin typeface="+mn-lt"/>
              <a:cs typeface="Arial"/>
            </a:endParaRPr>
          </a:p>
          <a:p>
            <a:pPr algn="just">
              <a:lnSpc>
                <a:spcPct val="100000"/>
              </a:lnSpc>
              <a:spcBef>
                <a:spcPct val="0"/>
              </a:spcBef>
              <a:buNone/>
            </a:pPr>
            <a:r>
              <a:rPr lang="en-GB" altLang="en-US" sz="1100" dirty="0">
                <a:latin typeface="+mn-lt"/>
                <a:cs typeface="Arial" panose="020B0604020202020204" pitchFamily="34" charset="0"/>
              </a:rPr>
              <a:t>101 demand (all connections) increased during Q1 2023-24 by 5.8% (3,170 additional calls) when compared to the quarter prior, for a total of 57,552. This rise was influenced by June 2023 recording the highest monthly 101 demand since August 2022. After decreasing during Q3 2022-23, demand has risen for the second consecutive quarter. Demand has also increased when comparing the current FYTD against FYTD 2022-23, by 1.2% (666 additional calls).</a:t>
            </a:r>
            <a:endParaRPr lang="en-GB" altLang="en-US" sz="1100" dirty="0">
              <a:solidFill>
                <a:srgbClr val="FF0000"/>
              </a:solidFill>
              <a:latin typeface="+mn-lt"/>
              <a:cs typeface="Arial" panose="020B0604020202020204" pitchFamily="34" charset="0"/>
            </a:endParaRPr>
          </a:p>
          <a:p>
            <a:pPr algn="just">
              <a:spcBef>
                <a:spcPts val="0"/>
              </a:spcBef>
              <a:buNone/>
            </a:pPr>
            <a:endParaRPr lang="en-GB" sz="600" dirty="0">
              <a:solidFill>
                <a:srgbClr val="FF0000"/>
              </a:solidFill>
              <a:latin typeface="+mn-lt"/>
              <a:cs typeface="Arial"/>
            </a:endParaRPr>
          </a:p>
          <a:p>
            <a:pPr algn="just" eaLnBrk="1" hangingPunct="1">
              <a:lnSpc>
                <a:spcPct val="100000"/>
              </a:lnSpc>
              <a:spcBef>
                <a:spcPct val="0"/>
              </a:spcBef>
              <a:buFontTx/>
              <a:buNone/>
            </a:pPr>
            <a:r>
              <a:rPr lang="en-GB" sz="1100" dirty="0">
                <a:latin typeface="+mn-lt"/>
                <a:cs typeface="Calibri" panose="020F0502020204030204" pitchFamily="34" charset="0"/>
              </a:rPr>
              <a:t>The 101 abandonment rate increased by 1.1 percentage points during Q1 2023-24 when compared to the quarter prior, and currently stands at 28.6%. This disrupts the downward trend observed for this metric following Q2 2022-23, influenced by a rise in 101 abandonment rate from 23.7% in April to 32.4% in June. However, 101 abandonment rate has improved significantly when comparing the </a:t>
            </a:r>
            <a:r>
              <a:rPr lang="en-GB" altLang="en-US" sz="1100" dirty="0">
                <a:latin typeface="+mn-lt"/>
                <a:cs typeface="Arial" panose="020B0604020202020204" pitchFamily="34" charset="0"/>
              </a:rPr>
              <a:t>current FYTD against FYTD 2022-23, having fallen by 11.6 percentage points.</a:t>
            </a:r>
            <a:endParaRPr lang="en-GB" sz="1100" dirty="0">
              <a:latin typeface="+mn-lt"/>
              <a:cs typeface="Calibri" panose="020F0502020204030204" pitchFamily="34" charset="0"/>
            </a:endParaRPr>
          </a:p>
        </p:txBody>
      </p:sp>
      <p:sp>
        <p:nvSpPr>
          <p:cNvPr id="7" name="TextBox 6">
            <a:extLst>
              <a:ext uri="{FF2B5EF4-FFF2-40B4-BE49-F238E27FC236}">
                <a16:creationId xmlns:a16="http://schemas.microsoft.com/office/drawing/2014/main" id="{4B87ADF7-4872-AD43-9621-7F8898F23C84}"/>
              </a:ext>
            </a:extLst>
          </p:cNvPr>
          <p:cNvSpPr txBox="1"/>
          <p:nvPr/>
        </p:nvSpPr>
        <p:spPr>
          <a:xfrm>
            <a:off x="6449334" y="4276904"/>
            <a:ext cx="2521527" cy="461665"/>
          </a:xfrm>
          <a:prstGeom prst="rect">
            <a:avLst/>
          </a:prstGeom>
          <a:solidFill>
            <a:schemeClr val="bg1"/>
          </a:solidFill>
        </p:spPr>
        <p:txBody>
          <a:bodyPr wrap="square" rtlCol="0">
            <a:spAutoFit/>
          </a:bodyPr>
          <a:lstStyle/>
          <a:p>
            <a:pPr algn="ctr"/>
            <a:r>
              <a:rPr lang="en-GB" sz="1200" b="1" dirty="0"/>
              <a:t>101 Average Answer Speed </a:t>
            </a:r>
          </a:p>
          <a:p>
            <a:pPr algn="ctr"/>
            <a:r>
              <a:rPr lang="en-GB" sz="1200" b="1" dirty="0"/>
              <a:t>(Minutes/Seconds)</a:t>
            </a:r>
          </a:p>
        </p:txBody>
      </p:sp>
      <p:pic>
        <p:nvPicPr>
          <p:cNvPr id="3" name="Picture 2">
            <a:extLst>
              <a:ext uri="{FF2B5EF4-FFF2-40B4-BE49-F238E27FC236}">
                <a16:creationId xmlns:a16="http://schemas.microsoft.com/office/drawing/2014/main" id="{CEECD56E-A219-4727-2265-A4359B765467}"/>
              </a:ext>
            </a:extLst>
          </p:cNvPr>
          <p:cNvPicPr>
            <a:picLocks/>
          </p:cNvPicPr>
          <p:nvPr/>
        </p:nvPicPr>
        <p:blipFill>
          <a:blip r:embed="rId3"/>
          <a:stretch>
            <a:fillRect/>
          </a:stretch>
        </p:blipFill>
        <p:spPr>
          <a:xfrm>
            <a:off x="369835" y="853379"/>
            <a:ext cx="5400000" cy="2433600"/>
          </a:xfrm>
          <a:prstGeom prst="rect">
            <a:avLst/>
          </a:prstGeom>
        </p:spPr>
      </p:pic>
      <p:pic>
        <p:nvPicPr>
          <p:cNvPr id="15" name="Picture 14">
            <a:extLst>
              <a:ext uri="{FF2B5EF4-FFF2-40B4-BE49-F238E27FC236}">
                <a16:creationId xmlns:a16="http://schemas.microsoft.com/office/drawing/2014/main" id="{B0D31DC2-6B00-3A3C-0ECD-A55D07E08F29}"/>
              </a:ext>
            </a:extLst>
          </p:cNvPr>
          <p:cNvPicPr>
            <a:picLocks/>
          </p:cNvPicPr>
          <p:nvPr/>
        </p:nvPicPr>
        <p:blipFill>
          <a:blip r:embed="rId4"/>
          <a:stretch>
            <a:fillRect/>
          </a:stretch>
        </p:blipFill>
        <p:spPr>
          <a:xfrm>
            <a:off x="1798224" y="3287320"/>
            <a:ext cx="2559600" cy="720000"/>
          </a:xfrm>
          <a:prstGeom prst="rect">
            <a:avLst/>
          </a:prstGeom>
        </p:spPr>
      </p:pic>
      <p:pic>
        <p:nvPicPr>
          <p:cNvPr id="20" name="Picture 19">
            <a:extLst>
              <a:ext uri="{FF2B5EF4-FFF2-40B4-BE49-F238E27FC236}">
                <a16:creationId xmlns:a16="http://schemas.microsoft.com/office/drawing/2014/main" id="{B69E3834-E441-FBB4-41D6-D2E003595F6E}"/>
              </a:ext>
            </a:extLst>
          </p:cNvPr>
          <p:cNvPicPr>
            <a:picLocks noChangeAspect="1"/>
          </p:cNvPicPr>
          <p:nvPr/>
        </p:nvPicPr>
        <p:blipFill>
          <a:blip r:embed="rId5"/>
          <a:stretch>
            <a:fillRect/>
          </a:stretch>
        </p:blipFill>
        <p:spPr>
          <a:xfrm>
            <a:off x="8962472" y="4164514"/>
            <a:ext cx="2560000" cy="720000"/>
          </a:xfrm>
          <a:prstGeom prst="rect">
            <a:avLst/>
          </a:prstGeom>
        </p:spPr>
      </p:pic>
      <p:sp>
        <p:nvSpPr>
          <p:cNvPr id="21" name="TextBox 14">
            <a:extLst>
              <a:ext uri="{FF2B5EF4-FFF2-40B4-BE49-F238E27FC236}">
                <a16:creationId xmlns:a16="http://schemas.microsoft.com/office/drawing/2014/main" id="{D9BB6E4F-1C34-454E-9CB7-386EB2DCEDA4}"/>
              </a:ext>
            </a:extLst>
          </p:cNvPr>
          <p:cNvSpPr txBox="1">
            <a:spLocks noChangeArrowheads="1"/>
          </p:cNvSpPr>
          <p:nvPr/>
        </p:nvSpPr>
        <p:spPr bwMode="auto">
          <a:xfrm>
            <a:off x="6170250" y="4985530"/>
            <a:ext cx="5918022" cy="143116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cs typeface="Arial" panose="020B0604020202020204" pitchFamily="34" charset="0"/>
              </a:rPr>
              <a:t>The average answer speed for 101 calls decreased by one minute and 18 seconds to six minutes and 29 seconds during Q1 2023-24 when compared to the quarter prior. This represents the second consecutive improvement in average answer speed performance.</a:t>
            </a:r>
          </a:p>
          <a:p>
            <a:pPr algn="just">
              <a:lnSpc>
                <a:spcPct val="100000"/>
              </a:lnSpc>
              <a:spcBef>
                <a:spcPct val="0"/>
              </a:spcBef>
              <a:buNone/>
            </a:pPr>
            <a:br>
              <a:rPr lang="en-GB" sz="600" dirty="0">
                <a:latin typeface="+mn-lt"/>
                <a:cs typeface="Arial" panose="020B0604020202020204" pitchFamily="34" charset="0"/>
              </a:rPr>
            </a:br>
            <a:r>
              <a:rPr lang="en-GB" sz="1100" dirty="0">
                <a:latin typeface="+mn-lt"/>
                <a:cs typeface="Arial" panose="020B0604020202020204" pitchFamily="34" charset="0"/>
              </a:rPr>
              <a:t>It is likely that the improvement observed during Q1 2023-24 was influenced by the average answer speed of five minutes and 20 seconds recorded during April 2023, which marked it as the best performing month within the last four quarters. The average speed of answer has also decreased when comparing the current FYTD against FYTD 2022-23, by 24 seconds.</a:t>
            </a:r>
            <a:endParaRPr lang="en-GB" sz="500" dirty="0">
              <a:latin typeface="+mn-lt"/>
              <a:cs typeface="Arial" panose="020B0604020202020204" pitchFamily="34" charset="0"/>
            </a:endParaRPr>
          </a:p>
          <a:p>
            <a:pPr algn="just">
              <a:lnSpc>
                <a:spcPct val="100000"/>
              </a:lnSpc>
              <a:spcBef>
                <a:spcPct val="0"/>
              </a:spcBef>
              <a:buNone/>
            </a:pPr>
            <a:endParaRPr lang="en-GB" sz="400" dirty="0">
              <a:latin typeface="+mn-lt"/>
              <a:cs typeface="Arial" panose="020B0604020202020204" pitchFamily="34" charset="0"/>
            </a:endParaRPr>
          </a:p>
        </p:txBody>
      </p:sp>
      <p:pic>
        <p:nvPicPr>
          <p:cNvPr id="5" name="Picture 4">
            <a:extLst>
              <a:ext uri="{FF2B5EF4-FFF2-40B4-BE49-F238E27FC236}">
                <a16:creationId xmlns:a16="http://schemas.microsoft.com/office/drawing/2014/main" id="{F528CF50-8C92-858A-7774-42F56BAB1F88}"/>
              </a:ext>
            </a:extLst>
          </p:cNvPr>
          <p:cNvPicPr>
            <a:picLocks noChangeAspect="1"/>
          </p:cNvPicPr>
          <p:nvPr/>
        </p:nvPicPr>
        <p:blipFill>
          <a:blip r:embed="rId6"/>
          <a:stretch>
            <a:fillRect/>
          </a:stretch>
        </p:blipFill>
        <p:spPr>
          <a:xfrm>
            <a:off x="7832483" y="3287320"/>
            <a:ext cx="2560000" cy="720000"/>
          </a:xfrm>
          <a:prstGeom prst="rect">
            <a:avLst/>
          </a:prstGeom>
        </p:spPr>
      </p:pic>
      <p:pic>
        <p:nvPicPr>
          <p:cNvPr id="2" name="Picture 1">
            <a:extLst>
              <a:ext uri="{FF2B5EF4-FFF2-40B4-BE49-F238E27FC236}">
                <a16:creationId xmlns:a16="http://schemas.microsoft.com/office/drawing/2014/main" id="{5D4BFA65-7B40-0BF1-511D-C899B5A3F10A}"/>
              </a:ext>
            </a:extLst>
          </p:cNvPr>
          <p:cNvPicPr>
            <a:picLocks/>
          </p:cNvPicPr>
          <p:nvPr/>
        </p:nvPicPr>
        <p:blipFill>
          <a:blip r:embed="rId7"/>
          <a:stretch>
            <a:fillRect/>
          </a:stretch>
        </p:blipFill>
        <p:spPr>
          <a:xfrm>
            <a:off x="6419817" y="853379"/>
            <a:ext cx="5400000" cy="2433600"/>
          </a:xfrm>
          <a:prstGeom prst="rect">
            <a:avLst/>
          </a:prstGeom>
        </p:spPr>
      </p:pic>
    </p:spTree>
    <p:extLst>
      <p:ext uri="{BB962C8B-B14F-4D97-AF65-F5344CB8AC3E}">
        <p14:creationId xmlns:p14="http://schemas.microsoft.com/office/powerpoint/2010/main" val="201802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955CDFF6-EB1B-6296-2EA6-EC5D201B369C}"/>
              </a:ext>
            </a:extLst>
          </p:cNvPr>
          <p:cNvSpPr txBox="1">
            <a:spLocks noChangeArrowheads="1"/>
          </p:cNvSpPr>
          <p:nvPr/>
        </p:nvSpPr>
        <p:spPr bwMode="auto">
          <a:xfrm>
            <a:off x="617068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All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35449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Overall crime levels have increased by 7.3% during quarter one (Q1) of 2023-24 when compared to the quarter prior, with 1,079 additional offences recorded for a total of 15,861. This is the highest quarterly total recorded within the timeframe. A less prominent increase of 5.8% (876 additional offences) can be observed when comparing the current financial year to date (FYTD) against FYTD 2022-23.</a:t>
            </a:r>
          </a:p>
          <a:p>
            <a:pPr algn="just" eaLnBrk="1" hangingPunct="1">
              <a:lnSpc>
                <a:spcPct val="100000"/>
              </a:lnSpc>
              <a:spcBef>
                <a:spcPts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100" dirty="0">
                <a:latin typeface="Arial" panose="020B0604020202020204" pitchFamily="34" charset="0"/>
                <a:cs typeface="Arial" panose="020B0604020202020204" pitchFamily="34" charset="0"/>
              </a:rPr>
              <a:t>The timeframe presented in this report has been limited to Q1 2022-23 onwards, excluding the financial years of 2020-21 and 2021-22 as they were anomalous due to the influence of COVID-19.</a:t>
            </a:r>
          </a:p>
          <a:p>
            <a:pPr algn="just" eaLnBrk="1" hangingPunct="1">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When compared to the previous quarter, the overall solved rate has fallen by 0.1 percentage points to 10.7%. </a:t>
            </a:r>
            <a:r>
              <a:rPr lang="en-GB" altLang="en-US" sz="1100" dirty="0">
                <a:latin typeface="Arial" panose="020B0604020202020204" pitchFamily="34" charset="0"/>
                <a:cs typeface="Arial" panose="020B0604020202020204" pitchFamily="34" charset="0"/>
              </a:rPr>
              <a:t>This reduction, whilst minor, disrupts the upward trend which had been observed during the three quarters following Q1 2022-23. Whilst the solved rate has declined, the number of solved crimes has continued to increase, rising by 5.8% (92 additional solved crimes). This may indicate that the elevated volume of crime recorded during Q1 2023-24 has contributed to the decline in solved rate.</a:t>
            </a:r>
            <a:endParaRPr lang="en-GB" altLang="en-US" sz="1100" dirty="0">
              <a:solidFill>
                <a:srgbClr val="FF0000"/>
              </a:solidFill>
              <a:latin typeface="+mn-lt"/>
              <a:cs typeface="Arial" panose="020B0604020202020204" pitchFamily="34" charset="0"/>
            </a:endParaRPr>
          </a:p>
          <a:p>
            <a:pPr algn="just" eaLnBrk="1" hangingPunct="1">
              <a:lnSpc>
                <a:spcPct val="100000"/>
              </a:lnSpc>
              <a:spcBef>
                <a:spcPts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ts val="0"/>
              </a:spcBef>
              <a:buNone/>
            </a:pPr>
            <a:r>
              <a:rPr lang="en-GB" altLang="en-US" sz="1100" dirty="0">
                <a:latin typeface="Arial" panose="020B0604020202020204" pitchFamily="34" charset="0"/>
                <a:cs typeface="Arial" panose="020B0604020202020204" pitchFamily="34" charset="0"/>
              </a:rPr>
              <a:t>The solved rate for the current FYTD is 3.8 percentage points higher than that observed during FYTD 2022-23, although FYTD 2022-23 represents an outlier of poor performance in this regard.</a:t>
            </a:r>
          </a:p>
        </p:txBody>
      </p:sp>
      <p:pic>
        <p:nvPicPr>
          <p:cNvPr id="5" name="Picture 4">
            <a:extLst>
              <a:ext uri="{FF2B5EF4-FFF2-40B4-BE49-F238E27FC236}">
                <a16:creationId xmlns:a16="http://schemas.microsoft.com/office/drawing/2014/main" id="{A3EC9D27-68CA-31F8-F9F0-B55131D8F3E3}"/>
              </a:ext>
            </a:extLst>
          </p:cNvPr>
          <p:cNvPicPr>
            <a:picLocks/>
          </p:cNvPicPr>
          <p:nvPr/>
        </p:nvPicPr>
        <p:blipFill>
          <a:blip r:embed="rId3"/>
          <a:stretch>
            <a:fillRect/>
          </a:stretch>
        </p:blipFill>
        <p:spPr>
          <a:xfrm>
            <a:off x="375530" y="848882"/>
            <a:ext cx="5400000" cy="2433600"/>
          </a:xfrm>
          <a:prstGeom prst="rect">
            <a:avLst/>
          </a:prstGeom>
        </p:spPr>
      </p:pic>
      <p:pic>
        <p:nvPicPr>
          <p:cNvPr id="8" name="Picture 7">
            <a:extLst>
              <a:ext uri="{FF2B5EF4-FFF2-40B4-BE49-F238E27FC236}">
                <a16:creationId xmlns:a16="http://schemas.microsoft.com/office/drawing/2014/main" id="{98C0FBD4-8611-1C0B-FFB3-B98ECF740940}"/>
              </a:ext>
            </a:extLst>
          </p:cNvPr>
          <p:cNvPicPr>
            <a:picLocks/>
          </p:cNvPicPr>
          <p:nvPr/>
        </p:nvPicPr>
        <p:blipFill>
          <a:blip r:embed="rId4"/>
          <a:stretch>
            <a:fillRect/>
          </a:stretch>
        </p:blipFill>
        <p:spPr>
          <a:xfrm>
            <a:off x="6425706" y="848882"/>
            <a:ext cx="5400000" cy="2433600"/>
          </a:xfrm>
          <a:prstGeom prst="rect">
            <a:avLst/>
          </a:prstGeom>
        </p:spPr>
      </p:pic>
      <p:pic>
        <p:nvPicPr>
          <p:cNvPr id="13" name="Picture 12">
            <a:extLst>
              <a:ext uri="{FF2B5EF4-FFF2-40B4-BE49-F238E27FC236}">
                <a16:creationId xmlns:a16="http://schemas.microsoft.com/office/drawing/2014/main" id="{E19EB5F6-3BB3-FADD-80B4-45CCA759F332}"/>
              </a:ext>
            </a:extLst>
          </p:cNvPr>
          <p:cNvPicPr>
            <a:picLocks noChangeAspect="1"/>
          </p:cNvPicPr>
          <p:nvPr/>
        </p:nvPicPr>
        <p:blipFill>
          <a:blip r:embed="rId5"/>
          <a:stretch>
            <a:fillRect/>
          </a:stretch>
        </p:blipFill>
        <p:spPr>
          <a:xfrm>
            <a:off x="1795530" y="3291719"/>
            <a:ext cx="2556000" cy="718875"/>
          </a:xfrm>
          <a:prstGeom prst="rect">
            <a:avLst/>
          </a:prstGeom>
        </p:spPr>
      </p:pic>
      <p:pic>
        <p:nvPicPr>
          <p:cNvPr id="15" name="Picture 14">
            <a:extLst>
              <a:ext uri="{FF2B5EF4-FFF2-40B4-BE49-F238E27FC236}">
                <a16:creationId xmlns:a16="http://schemas.microsoft.com/office/drawing/2014/main" id="{3BE00BAA-99D5-69E8-827A-754A2A7E6206}"/>
              </a:ext>
            </a:extLst>
          </p:cNvPr>
          <p:cNvPicPr>
            <a:picLocks noChangeAspect="1"/>
          </p:cNvPicPr>
          <p:nvPr/>
        </p:nvPicPr>
        <p:blipFill>
          <a:blip r:embed="rId6"/>
          <a:stretch>
            <a:fillRect/>
          </a:stretch>
        </p:blipFill>
        <p:spPr>
          <a:xfrm>
            <a:off x="7845706" y="3291719"/>
            <a:ext cx="2556000" cy="718875"/>
          </a:xfrm>
          <a:prstGeom prst="rect">
            <a:avLst/>
          </a:prstGeom>
        </p:spPr>
      </p:pic>
    </p:spTree>
    <p:extLst>
      <p:ext uri="{BB962C8B-B14F-4D97-AF65-F5344CB8AC3E}">
        <p14:creationId xmlns:p14="http://schemas.microsoft.com/office/powerpoint/2010/main" val="1102705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B08385A9F90D41A570F819283EAC77" ma:contentTypeVersion="7" ma:contentTypeDescription="Create a new document." ma:contentTypeScope="" ma:versionID="dfbdb210c53209a7b2648f081073bec1">
  <xsd:schema xmlns:xsd="http://www.w3.org/2001/XMLSchema" xmlns:xs="http://www.w3.org/2001/XMLSchema" xmlns:p="http://schemas.microsoft.com/office/2006/metadata/properties" xmlns:ns2="837a6baa-a36e-4325-bf43-40a64c6202b9" xmlns:ns3="9792b062-e826-42d1-982a-ae453fb5ac48" targetNamespace="http://schemas.microsoft.com/office/2006/metadata/properties" ma:root="true" ma:fieldsID="b0ccd4a7a40b8d3dc34521dfde2231c9" ns2:_="" ns3:_="">
    <xsd:import namespace="837a6baa-a36e-4325-bf43-40a64c6202b9"/>
    <xsd:import namespace="9792b062-e826-42d1-982a-ae453fb5ac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a6baa-a36e-4325-bf43-40a64c620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92b062-e826-42d1-982a-ae453fb5ac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AF8C37-7766-49EF-99E0-161CF155B45C}">
  <ds:schemaRefs>
    <ds:schemaRef ds:uri="53a70ca0-3393-4de6-be19-6714f1948a04"/>
    <ds:schemaRef ds:uri="71402390-f531-407b-bd8d-c99836f7d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243AF28-267A-4343-9586-16CEC7D3E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a6baa-a36e-4325-bf43-40a64c6202b9"/>
    <ds:schemaRef ds:uri="9792b062-e826-42d1-982a-ae453fb5ac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4BA55E-219E-428A-A351-839C50AE43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3203</TotalTime>
  <Words>1189</Words>
  <Application>Microsoft Office PowerPoint</Application>
  <PresentationFormat>Widescreen</PresentationFormat>
  <Paragraphs>60</Paragraphs>
  <Slides>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Strategy and Performance Board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Scrutiny Performance Board</dc:title>
  <dc:creator>Bowes, Brady</dc:creator>
  <cp:lastModifiedBy>Warren, Nicola</cp:lastModifiedBy>
  <cp:revision>114</cp:revision>
  <dcterms:created xsi:type="dcterms:W3CDTF">2023-01-27T14:40:10Z</dcterms:created>
  <dcterms:modified xsi:type="dcterms:W3CDTF">2023-08-29T10:02:26Z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2023-01-27T14:40:11Z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683518e5-c22e-4cf5-a03c-3d54069a1a3f</vt:lpwstr>
  </property>
  <property fmtid="{D5CDD505-2E9C-101B-9397-08002B2CF9AE}" pid="8" name="MSIP_Label_f2acd28b-79a3-4a0f-b0ff-4b75658b1549_ContentBits">
    <vt:lpwstr>0</vt:lpwstr>
  </property>
  <property fmtid="{D5CDD505-2E9C-101B-9397-08002B2CF9AE}" pid="9" name="ContentTypeId">
    <vt:lpwstr>0x0101007CB08385A9F90D41A570F819283EAC77</vt:lpwstr>
  </property>
  <property fmtid="{D5CDD505-2E9C-101B-9397-08002B2CF9AE}" pid="10" name="CI_Core_FinancialYear">
    <vt:lpwstr>335;#2022/23|a69e2599-301e-432d-9cab-4956bfa07985</vt:lpwstr>
  </property>
  <property fmtid="{D5CDD505-2E9C-101B-9397-08002B2CF9AE}" pid="11" name="Quarter">
    <vt:lpwstr>339;#4th Quarter|873cc709-5a5d-41e4-a874-6d6027c93128</vt:lpwstr>
  </property>
  <property fmtid="{D5CDD505-2E9C-101B-9397-08002B2CF9AE}" pid="12" name="CI_Year">
    <vt:lpwstr/>
  </property>
</Properties>
</file>