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sldIdLst>
    <p:sldId id="256" r:id="rId5"/>
    <p:sldId id="257" r:id="rId6"/>
    <p:sldId id="263"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2C9F99-3F70-3B94-D189-50DCBBBBA400}" name="Slater, Sam" initials="SS" userId="S::Sam.Slater@gwent.police.uk::0ee08b63-8e4b-4f5f-9ca7-e24f1e6a197b" providerId="AD"/>
  <p188:author id="{9A0963C9-96F4-2DE4-2C2E-2389948A8745}" name="Laura Delahay" initials="LD" userId="S::laura.bolton@gwent.police.uk::7195c287-890a-406b-9fb0-ded38f069dd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4A7A"/>
    <a:srgbClr val="E95161"/>
    <a:srgbClr val="E6E6E6"/>
    <a:srgbClr val="D6DCE5"/>
    <a:srgbClr val="F29BA4"/>
    <a:srgbClr val="EF8B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6E2C5-2A30-493E-A904-922E7270AABC}" v="102" dt="2023-08-02T11:30:07.841"/>
    <p1510:client id="{6C628F74-D121-4F74-970A-621631E1C7C1}" v="210" dt="2023-08-02T13:26:57.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3792" autoAdjust="0"/>
  </p:normalViewPr>
  <p:slideViewPr>
    <p:cSldViewPr snapToGrid="0">
      <p:cViewPr varScale="1">
        <p:scale>
          <a:sx n="75" d="100"/>
          <a:sy n="75" d="100"/>
        </p:scale>
        <p:origin x="14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elahay" userId="S::laura.bolton@gwent.police.uk::7195c287-890a-406b-9fb0-ded38f069dd5" providerId="AD" clId="Web-{D6264F63-42B6-4558-A188-6BA173DD9B19}"/>
    <pc:docChg chg="addSld modSld">
      <pc:chgData name="Laura Delahay" userId="S::laura.bolton@gwent.police.uk::7195c287-890a-406b-9fb0-ded38f069dd5" providerId="AD" clId="Web-{D6264F63-42B6-4558-A188-6BA173DD9B19}" dt="2023-07-03T15:19:54.296" v="6"/>
      <pc:docMkLst>
        <pc:docMk/>
      </pc:docMkLst>
      <pc:sldChg chg="addSp delSp modSp add replId">
        <pc:chgData name="Laura Delahay" userId="S::laura.bolton@gwent.police.uk::7195c287-890a-406b-9fb0-ded38f069dd5" providerId="AD" clId="Web-{D6264F63-42B6-4558-A188-6BA173DD9B19}" dt="2023-07-03T15:19:54.296" v="6"/>
        <pc:sldMkLst>
          <pc:docMk/>
          <pc:sldMk cId="1758236196" sldId="263"/>
        </pc:sldMkLst>
        <pc:graphicFrameChg chg="mod modGraphic">
          <ac:chgData name="Laura Delahay" userId="S::laura.bolton@gwent.police.uk::7195c287-890a-406b-9fb0-ded38f069dd5" providerId="AD" clId="Web-{D6264F63-42B6-4558-A188-6BA173DD9B19}" dt="2023-07-03T15:19:54.296" v="6"/>
          <ac:graphicFrameMkLst>
            <pc:docMk/>
            <pc:sldMk cId="1758236196" sldId="263"/>
            <ac:graphicFrameMk id="3" creationId="{112D6020-687B-CFB9-D57A-816614B0F4C2}"/>
          </ac:graphicFrameMkLst>
        </pc:graphicFrameChg>
        <pc:graphicFrameChg chg="del">
          <ac:chgData name="Laura Delahay" userId="S::laura.bolton@gwent.police.uk::7195c287-890a-406b-9fb0-ded38f069dd5" providerId="AD" clId="Web-{D6264F63-42B6-4558-A188-6BA173DD9B19}" dt="2023-07-03T15:19:05.170" v="1"/>
          <ac:graphicFrameMkLst>
            <pc:docMk/>
            <pc:sldMk cId="1758236196" sldId="263"/>
            <ac:graphicFrameMk id="5" creationId="{B22870A6-36F8-E799-0D75-9FBCDE9258B1}"/>
          </ac:graphicFrameMkLst>
        </pc:graphicFrameChg>
        <pc:picChg chg="add mod">
          <ac:chgData name="Laura Delahay" userId="S::laura.bolton@gwent.police.uk::7195c287-890a-406b-9fb0-ded38f069dd5" providerId="AD" clId="Web-{D6264F63-42B6-4558-A188-6BA173DD9B19}" dt="2023-07-03T15:19:14.405" v="4" actId="14100"/>
          <ac:picMkLst>
            <pc:docMk/>
            <pc:sldMk cId="1758236196" sldId="263"/>
            <ac:picMk id="2" creationId="{74FDA6CE-98DC-E2AE-E553-FF49E604013C}"/>
          </ac:picMkLst>
        </pc:picChg>
      </pc:sldChg>
    </pc:docChg>
  </pc:docChgLst>
  <pc:docChgLst>
    <pc:chgData name="Slater, Sam" userId="S::sam.slater@gwent.police.uk::0ee08b63-8e4b-4f5f-9ca7-e24f1e6a197b" providerId="AD" clId="Web-{AA1B1B99-B0F6-4392-AC38-870CE3915BDD}"/>
    <pc:docChg chg="modSld">
      <pc:chgData name="Slater, Sam" userId="S::sam.slater@gwent.police.uk::0ee08b63-8e4b-4f5f-9ca7-e24f1e6a197b" providerId="AD" clId="Web-{AA1B1B99-B0F6-4392-AC38-870CE3915BDD}" dt="2023-07-03T13:50:08.419" v="99" actId="20577"/>
      <pc:docMkLst>
        <pc:docMk/>
      </pc:docMkLst>
      <pc:sldChg chg="modSp">
        <pc:chgData name="Slater, Sam" userId="S::sam.slater@gwent.police.uk::0ee08b63-8e4b-4f5f-9ca7-e24f1e6a197b" providerId="AD" clId="Web-{AA1B1B99-B0F6-4392-AC38-870CE3915BDD}" dt="2023-07-03T13:48:22.194" v="40" actId="20577"/>
        <pc:sldMkLst>
          <pc:docMk/>
          <pc:sldMk cId="2860187698" sldId="257"/>
        </pc:sldMkLst>
        <pc:spChg chg="mod">
          <ac:chgData name="Slater, Sam" userId="S::sam.slater@gwent.police.uk::0ee08b63-8e4b-4f5f-9ca7-e24f1e6a197b" providerId="AD" clId="Web-{AA1B1B99-B0F6-4392-AC38-870CE3915BDD}" dt="2023-07-03T13:48:22.194" v="40" actId="20577"/>
          <ac:spMkLst>
            <pc:docMk/>
            <pc:sldMk cId="2860187698" sldId="257"/>
            <ac:spMk id="29" creationId="{DB4ED1FC-5AE8-D19A-58D4-3C11A0D986C7}"/>
          </ac:spMkLst>
        </pc:spChg>
      </pc:sldChg>
      <pc:sldChg chg="modSp">
        <pc:chgData name="Slater, Sam" userId="S::sam.slater@gwent.police.uk::0ee08b63-8e4b-4f5f-9ca7-e24f1e6a197b" providerId="AD" clId="Web-{AA1B1B99-B0F6-4392-AC38-870CE3915BDD}" dt="2023-07-03T13:50:08.419" v="99" actId="20577"/>
        <pc:sldMkLst>
          <pc:docMk/>
          <pc:sldMk cId="3893481147" sldId="258"/>
        </pc:sldMkLst>
        <pc:spChg chg="mod">
          <ac:chgData name="Slater, Sam" userId="S::sam.slater@gwent.police.uk::0ee08b63-8e4b-4f5f-9ca7-e24f1e6a197b" providerId="AD" clId="Web-{AA1B1B99-B0F6-4392-AC38-870CE3915BDD}" dt="2023-07-03T13:50:08.419" v="99" actId="20577"/>
          <ac:spMkLst>
            <pc:docMk/>
            <pc:sldMk cId="3893481147" sldId="258"/>
            <ac:spMk id="29" creationId="{DB4ED1FC-5AE8-D19A-58D4-3C11A0D986C7}"/>
          </ac:spMkLst>
        </pc:spChg>
      </pc:sldChg>
      <pc:sldChg chg="modSp">
        <pc:chgData name="Slater, Sam" userId="S::sam.slater@gwent.police.uk::0ee08b63-8e4b-4f5f-9ca7-e24f1e6a197b" providerId="AD" clId="Web-{AA1B1B99-B0F6-4392-AC38-870CE3915BDD}" dt="2023-07-03T13:49:58.981" v="97" actId="20577"/>
        <pc:sldMkLst>
          <pc:docMk/>
          <pc:sldMk cId="2019316388" sldId="259"/>
        </pc:sldMkLst>
        <pc:spChg chg="mod">
          <ac:chgData name="Slater, Sam" userId="S::sam.slater@gwent.police.uk::0ee08b63-8e4b-4f5f-9ca7-e24f1e6a197b" providerId="AD" clId="Web-{AA1B1B99-B0F6-4392-AC38-870CE3915BDD}" dt="2023-07-03T13:49:58.981" v="97" actId="20577"/>
          <ac:spMkLst>
            <pc:docMk/>
            <pc:sldMk cId="2019316388" sldId="259"/>
            <ac:spMk id="29" creationId="{DB4ED1FC-5AE8-D19A-58D4-3C11A0D986C7}"/>
          </ac:spMkLst>
        </pc:spChg>
      </pc:sldChg>
      <pc:sldChg chg="modSp">
        <pc:chgData name="Slater, Sam" userId="S::sam.slater@gwent.police.uk::0ee08b63-8e4b-4f5f-9ca7-e24f1e6a197b" providerId="AD" clId="Web-{AA1B1B99-B0F6-4392-AC38-870CE3915BDD}" dt="2023-07-03T13:49:52.153" v="95" actId="20577"/>
        <pc:sldMkLst>
          <pc:docMk/>
          <pc:sldMk cId="1298211182" sldId="260"/>
        </pc:sldMkLst>
        <pc:spChg chg="mod">
          <ac:chgData name="Slater, Sam" userId="S::sam.slater@gwent.police.uk::0ee08b63-8e4b-4f5f-9ca7-e24f1e6a197b" providerId="AD" clId="Web-{AA1B1B99-B0F6-4392-AC38-870CE3915BDD}" dt="2023-07-03T13:49:52.153" v="95" actId="20577"/>
          <ac:spMkLst>
            <pc:docMk/>
            <pc:sldMk cId="1298211182" sldId="260"/>
            <ac:spMk id="29" creationId="{DB4ED1FC-5AE8-D19A-58D4-3C11A0D986C7}"/>
          </ac:spMkLst>
        </pc:spChg>
      </pc:sldChg>
      <pc:sldChg chg="modSp">
        <pc:chgData name="Slater, Sam" userId="S::sam.slater@gwent.police.uk::0ee08b63-8e4b-4f5f-9ca7-e24f1e6a197b" providerId="AD" clId="Web-{AA1B1B99-B0F6-4392-AC38-870CE3915BDD}" dt="2023-07-03T13:48:52.055" v="65" actId="20577"/>
        <pc:sldMkLst>
          <pc:docMk/>
          <pc:sldMk cId="3572204799" sldId="261"/>
        </pc:sldMkLst>
        <pc:spChg chg="mod">
          <ac:chgData name="Slater, Sam" userId="S::sam.slater@gwent.police.uk::0ee08b63-8e4b-4f5f-9ca7-e24f1e6a197b" providerId="AD" clId="Web-{AA1B1B99-B0F6-4392-AC38-870CE3915BDD}" dt="2023-07-03T13:48:52.055" v="65" actId="20577"/>
          <ac:spMkLst>
            <pc:docMk/>
            <pc:sldMk cId="3572204799" sldId="261"/>
            <ac:spMk id="29" creationId="{DB4ED1FC-5AE8-D19A-58D4-3C11A0D986C7}"/>
          </ac:spMkLst>
        </pc:spChg>
      </pc:sldChg>
      <pc:sldChg chg="modSp">
        <pc:chgData name="Slater, Sam" userId="S::sam.slater@gwent.police.uk::0ee08b63-8e4b-4f5f-9ca7-e24f1e6a197b" providerId="AD" clId="Web-{AA1B1B99-B0F6-4392-AC38-870CE3915BDD}" dt="2023-07-03T13:49:45.105" v="89" actId="20577"/>
        <pc:sldMkLst>
          <pc:docMk/>
          <pc:sldMk cId="3145506032" sldId="262"/>
        </pc:sldMkLst>
        <pc:spChg chg="mod">
          <ac:chgData name="Slater, Sam" userId="S::sam.slater@gwent.police.uk::0ee08b63-8e4b-4f5f-9ca7-e24f1e6a197b" providerId="AD" clId="Web-{AA1B1B99-B0F6-4392-AC38-870CE3915BDD}" dt="2023-07-03T13:49:45.105" v="89" actId="20577"/>
          <ac:spMkLst>
            <pc:docMk/>
            <pc:sldMk cId="3145506032" sldId="262"/>
            <ac:spMk id="29" creationId="{DB4ED1FC-5AE8-D19A-58D4-3C11A0D986C7}"/>
          </ac:spMkLst>
        </pc:spChg>
      </pc:sldChg>
    </pc:docChg>
  </pc:docChgLst>
  <pc:docChgLst>
    <pc:chgData name="Slater, Sam" userId="0ee08b63-8e4b-4f5f-9ca7-e24f1e6a197b" providerId="ADAL" clId="{F594557A-0352-4D72-9FF1-ED8EC55AFC4C}"/>
    <pc:docChg chg="custSel modSld">
      <pc:chgData name="Slater, Sam" userId="0ee08b63-8e4b-4f5f-9ca7-e24f1e6a197b" providerId="ADAL" clId="{F594557A-0352-4D72-9FF1-ED8EC55AFC4C}" dt="2023-07-27T20:45:27.140" v="991" actId="13244"/>
      <pc:docMkLst>
        <pc:docMk/>
      </pc:docMkLst>
      <pc:sldChg chg="modSp mod">
        <pc:chgData name="Slater, Sam" userId="0ee08b63-8e4b-4f5f-9ca7-e24f1e6a197b" providerId="ADAL" clId="{F594557A-0352-4D72-9FF1-ED8EC55AFC4C}" dt="2023-07-27T20:40:29.016" v="716" actId="962"/>
        <pc:sldMkLst>
          <pc:docMk/>
          <pc:sldMk cId="414651398" sldId="256"/>
        </pc:sldMkLst>
        <pc:spChg chg="mod">
          <ac:chgData name="Slater, Sam" userId="0ee08b63-8e4b-4f5f-9ca7-e24f1e6a197b" providerId="ADAL" clId="{F594557A-0352-4D72-9FF1-ED8EC55AFC4C}" dt="2023-07-27T20:35:20.066" v="9" actId="20577"/>
          <ac:spMkLst>
            <pc:docMk/>
            <pc:sldMk cId="414651398" sldId="256"/>
            <ac:spMk id="6" creationId="{7686AC56-698F-5959-19C1-A280FC1ED09B}"/>
          </ac:spMkLst>
        </pc:spChg>
        <pc:picChg chg="mod">
          <ac:chgData name="Slater, Sam" userId="0ee08b63-8e4b-4f5f-9ca7-e24f1e6a197b" providerId="ADAL" clId="{F594557A-0352-4D72-9FF1-ED8EC55AFC4C}" dt="2023-07-27T20:40:29.016" v="716" actId="962"/>
          <ac:picMkLst>
            <pc:docMk/>
            <pc:sldMk cId="414651398" sldId="256"/>
            <ac:picMk id="8" creationId="{885E72AA-E6D0-2EF2-3D96-33389017142B}"/>
          </ac:picMkLst>
        </pc:picChg>
      </pc:sldChg>
      <pc:sldChg chg="delSp modSp mod">
        <pc:chgData name="Slater, Sam" userId="0ee08b63-8e4b-4f5f-9ca7-e24f1e6a197b" providerId="ADAL" clId="{F594557A-0352-4D72-9FF1-ED8EC55AFC4C}" dt="2023-07-27T20:42:50.281" v="724" actId="13244"/>
        <pc:sldMkLst>
          <pc:docMk/>
          <pc:sldMk cId="2860187698" sldId="257"/>
        </pc:sldMkLst>
        <pc:spChg chg="ord">
          <ac:chgData name="Slater, Sam" userId="0ee08b63-8e4b-4f5f-9ca7-e24f1e6a197b" providerId="ADAL" clId="{F594557A-0352-4D72-9FF1-ED8EC55AFC4C}" dt="2023-07-27T20:40:51.590" v="717" actId="13244"/>
          <ac:spMkLst>
            <pc:docMk/>
            <pc:sldMk cId="2860187698" sldId="257"/>
            <ac:spMk id="8" creationId="{93F8AE98-1960-98E6-82B3-F7056D379BFA}"/>
          </ac:spMkLst>
        </pc:spChg>
        <pc:spChg chg="del">
          <ac:chgData name="Slater, Sam" userId="0ee08b63-8e4b-4f5f-9ca7-e24f1e6a197b" providerId="ADAL" clId="{F594557A-0352-4D72-9FF1-ED8EC55AFC4C}" dt="2023-07-27T20:35:46.159" v="10" actId="478"/>
          <ac:spMkLst>
            <pc:docMk/>
            <pc:sldMk cId="2860187698" sldId="257"/>
            <ac:spMk id="28" creationId="{CAE625DE-14E9-7E07-D50F-F43CEA09D2D5}"/>
          </ac:spMkLst>
        </pc:spChg>
        <pc:spChg chg="ord">
          <ac:chgData name="Slater, Sam" userId="0ee08b63-8e4b-4f5f-9ca7-e24f1e6a197b" providerId="ADAL" clId="{F594557A-0352-4D72-9FF1-ED8EC55AFC4C}" dt="2023-07-27T20:42:50.281" v="724" actId="13244"/>
          <ac:spMkLst>
            <pc:docMk/>
            <pc:sldMk cId="2860187698" sldId="257"/>
            <ac:spMk id="29" creationId="{DB4ED1FC-5AE8-D19A-58D4-3C11A0D986C7}"/>
          </ac:spMkLst>
        </pc:spChg>
        <pc:graphicFrameChg chg="mod">
          <ac:chgData name="Slater, Sam" userId="0ee08b63-8e4b-4f5f-9ca7-e24f1e6a197b" providerId="ADAL" clId="{F594557A-0352-4D72-9FF1-ED8EC55AFC4C}" dt="2023-07-27T20:36:10.746" v="128" actId="962"/>
          <ac:graphicFrameMkLst>
            <pc:docMk/>
            <pc:sldMk cId="2860187698" sldId="257"/>
            <ac:graphicFrameMk id="2" creationId="{DA77093E-8E60-8BF0-FC96-0B10AEA6E761}"/>
          </ac:graphicFrameMkLst>
        </pc:graphicFrameChg>
        <pc:graphicFrameChg chg="modGraphic">
          <ac:chgData name="Slater, Sam" userId="0ee08b63-8e4b-4f5f-9ca7-e24f1e6a197b" providerId="ADAL" clId="{F594557A-0352-4D72-9FF1-ED8EC55AFC4C}" dt="2023-07-27T20:39:07.475" v="708" actId="13238"/>
          <ac:graphicFrameMkLst>
            <pc:docMk/>
            <pc:sldMk cId="2860187698" sldId="257"/>
            <ac:graphicFrameMk id="3" creationId="{112D6020-687B-CFB9-D57A-816614B0F4C2}"/>
          </ac:graphicFrameMkLst>
        </pc:graphicFrameChg>
      </pc:sldChg>
      <pc:sldChg chg="delSp modSp mod">
        <pc:chgData name="Slater, Sam" userId="0ee08b63-8e4b-4f5f-9ca7-e24f1e6a197b" providerId="ADAL" clId="{F594557A-0352-4D72-9FF1-ED8EC55AFC4C}" dt="2023-07-27T20:44:18.240" v="983" actId="13244"/>
        <pc:sldMkLst>
          <pc:docMk/>
          <pc:sldMk cId="2019316388" sldId="259"/>
        </pc:sldMkLst>
        <pc:spChg chg="ord">
          <ac:chgData name="Slater, Sam" userId="0ee08b63-8e4b-4f5f-9ca7-e24f1e6a197b" providerId="ADAL" clId="{F594557A-0352-4D72-9FF1-ED8EC55AFC4C}" dt="2023-07-27T20:44:13.018" v="982" actId="13244"/>
          <ac:spMkLst>
            <pc:docMk/>
            <pc:sldMk cId="2019316388" sldId="259"/>
            <ac:spMk id="8" creationId="{93F8AE98-1960-98E6-82B3-F7056D379BFA}"/>
          </ac:spMkLst>
        </pc:spChg>
        <pc:spChg chg="del">
          <ac:chgData name="Slater, Sam" userId="0ee08b63-8e4b-4f5f-9ca7-e24f1e6a197b" providerId="ADAL" clId="{F594557A-0352-4D72-9FF1-ED8EC55AFC4C}" dt="2023-07-27T20:36:20.462" v="130" actId="478"/>
          <ac:spMkLst>
            <pc:docMk/>
            <pc:sldMk cId="2019316388" sldId="259"/>
            <ac:spMk id="28" creationId="{CAE625DE-14E9-7E07-D50F-F43CEA09D2D5}"/>
          </ac:spMkLst>
        </pc:spChg>
        <pc:spChg chg="ord">
          <ac:chgData name="Slater, Sam" userId="0ee08b63-8e4b-4f5f-9ca7-e24f1e6a197b" providerId="ADAL" clId="{F594557A-0352-4D72-9FF1-ED8EC55AFC4C}" dt="2023-07-27T20:44:11.236" v="981" actId="13244"/>
          <ac:spMkLst>
            <pc:docMk/>
            <pc:sldMk cId="2019316388" sldId="259"/>
            <ac:spMk id="29" creationId="{DB4ED1FC-5AE8-D19A-58D4-3C11A0D986C7}"/>
          </ac:spMkLst>
        </pc:spChg>
        <pc:graphicFrameChg chg="modGraphic">
          <ac:chgData name="Slater, Sam" userId="0ee08b63-8e4b-4f5f-9ca7-e24f1e6a197b" providerId="ADAL" clId="{F594557A-0352-4D72-9FF1-ED8EC55AFC4C}" dt="2023-07-27T20:39:20.339" v="711" actId="13238"/>
          <ac:graphicFrameMkLst>
            <pc:docMk/>
            <pc:sldMk cId="2019316388" sldId="259"/>
            <ac:graphicFrameMk id="3" creationId="{112D6020-687B-CFB9-D57A-816614B0F4C2}"/>
          </ac:graphicFrameMkLst>
        </pc:graphicFrameChg>
        <pc:graphicFrameChg chg="mod">
          <ac:chgData name="Slater, Sam" userId="0ee08b63-8e4b-4f5f-9ca7-e24f1e6a197b" providerId="ADAL" clId="{F594557A-0352-4D72-9FF1-ED8EC55AFC4C}" dt="2023-07-27T20:44:18.240" v="983" actId="13244"/>
          <ac:graphicFrameMkLst>
            <pc:docMk/>
            <pc:sldMk cId="2019316388" sldId="259"/>
            <ac:graphicFrameMk id="6" creationId="{37C7DFE1-5574-1608-2602-7A498C408532}"/>
          </ac:graphicFrameMkLst>
        </pc:graphicFrameChg>
      </pc:sldChg>
      <pc:sldChg chg="delSp modSp mod">
        <pc:chgData name="Slater, Sam" userId="0ee08b63-8e4b-4f5f-9ca7-e24f1e6a197b" providerId="ADAL" clId="{F594557A-0352-4D72-9FF1-ED8EC55AFC4C}" dt="2023-07-27T20:44:37.223" v="985" actId="13244"/>
        <pc:sldMkLst>
          <pc:docMk/>
          <pc:sldMk cId="1298211182" sldId="260"/>
        </pc:sldMkLst>
        <pc:spChg chg="del">
          <ac:chgData name="Slater, Sam" userId="0ee08b63-8e4b-4f5f-9ca7-e24f1e6a197b" providerId="ADAL" clId="{F594557A-0352-4D72-9FF1-ED8EC55AFC4C}" dt="2023-07-27T20:36:22.668" v="131" actId="478"/>
          <ac:spMkLst>
            <pc:docMk/>
            <pc:sldMk cId="1298211182" sldId="260"/>
            <ac:spMk id="28" creationId="{CAE625DE-14E9-7E07-D50F-F43CEA09D2D5}"/>
          </ac:spMkLst>
        </pc:spChg>
        <pc:graphicFrameChg chg="mod">
          <ac:chgData name="Slater, Sam" userId="0ee08b63-8e4b-4f5f-9ca7-e24f1e6a197b" providerId="ADAL" clId="{F594557A-0352-4D72-9FF1-ED8EC55AFC4C}" dt="2023-07-27T20:44:37.223" v="985" actId="13244"/>
          <ac:graphicFrameMkLst>
            <pc:docMk/>
            <pc:sldMk cId="1298211182" sldId="260"/>
            <ac:graphicFrameMk id="2" creationId="{2619380F-D71A-E3D8-FC76-056E25F8E9DF}"/>
          </ac:graphicFrameMkLst>
        </pc:graphicFrameChg>
        <pc:graphicFrameChg chg="ord modGraphic">
          <ac:chgData name="Slater, Sam" userId="0ee08b63-8e4b-4f5f-9ca7-e24f1e6a197b" providerId="ADAL" clId="{F594557A-0352-4D72-9FF1-ED8EC55AFC4C}" dt="2023-07-27T20:44:35.534" v="984" actId="13244"/>
          <ac:graphicFrameMkLst>
            <pc:docMk/>
            <pc:sldMk cId="1298211182" sldId="260"/>
            <ac:graphicFrameMk id="3" creationId="{112D6020-687B-CFB9-D57A-816614B0F4C2}"/>
          </ac:graphicFrameMkLst>
        </pc:graphicFrameChg>
      </pc:sldChg>
      <pc:sldChg chg="delSp modSp mod">
        <pc:chgData name="Slater, Sam" userId="0ee08b63-8e4b-4f5f-9ca7-e24f1e6a197b" providerId="ADAL" clId="{F594557A-0352-4D72-9FF1-ED8EC55AFC4C}" dt="2023-07-27T20:44:55.199" v="987" actId="13244"/>
        <pc:sldMkLst>
          <pc:docMk/>
          <pc:sldMk cId="3572204799" sldId="261"/>
        </pc:sldMkLst>
        <pc:spChg chg="ord">
          <ac:chgData name="Slater, Sam" userId="0ee08b63-8e4b-4f5f-9ca7-e24f1e6a197b" providerId="ADAL" clId="{F594557A-0352-4D72-9FF1-ED8EC55AFC4C}" dt="2023-07-27T20:44:55.199" v="987" actId="13244"/>
          <ac:spMkLst>
            <pc:docMk/>
            <pc:sldMk cId="3572204799" sldId="261"/>
            <ac:spMk id="8" creationId="{93F8AE98-1960-98E6-82B3-F7056D379BFA}"/>
          </ac:spMkLst>
        </pc:spChg>
        <pc:spChg chg="del">
          <ac:chgData name="Slater, Sam" userId="0ee08b63-8e4b-4f5f-9ca7-e24f1e6a197b" providerId="ADAL" clId="{F594557A-0352-4D72-9FF1-ED8EC55AFC4C}" dt="2023-07-27T20:36:25.105" v="132" actId="478"/>
          <ac:spMkLst>
            <pc:docMk/>
            <pc:sldMk cId="3572204799" sldId="261"/>
            <ac:spMk id="28" creationId="{CAE625DE-14E9-7E07-D50F-F43CEA09D2D5}"/>
          </ac:spMkLst>
        </pc:spChg>
        <pc:spChg chg="ord">
          <ac:chgData name="Slater, Sam" userId="0ee08b63-8e4b-4f5f-9ca7-e24f1e6a197b" providerId="ADAL" clId="{F594557A-0352-4D72-9FF1-ED8EC55AFC4C}" dt="2023-07-27T20:44:53.124" v="986" actId="13244"/>
          <ac:spMkLst>
            <pc:docMk/>
            <pc:sldMk cId="3572204799" sldId="261"/>
            <ac:spMk id="29" creationId="{DB4ED1FC-5AE8-D19A-58D4-3C11A0D986C7}"/>
          </ac:spMkLst>
        </pc:spChg>
        <pc:graphicFrameChg chg="modGraphic">
          <ac:chgData name="Slater, Sam" userId="0ee08b63-8e4b-4f5f-9ca7-e24f1e6a197b" providerId="ADAL" clId="{F594557A-0352-4D72-9FF1-ED8EC55AFC4C}" dt="2023-07-27T20:39:28.492" v="713" actId="13238"/>
          <ac:graphicFrameMkLst>
            <pc:docMk/>
            <pc:sldMk cId="3572204799" sldId="261"/>
            <ac:graphicFrameMk id="3" creationId="{112D6020-687B-CFB9-D57A-816614B0F4C2}"/>
          </ac:graphicFrameMkLst>
        </pc:graphicFrameChg>
        <pc:picChg chg="mod">
          <ac:chgData name="Slater, Sam" userId="0ee08b63-8e4b-4f5f-9ca7-e24f1e6a197b" providerId="ADAL" clId="{F594557A-0352-4D72-9FF1-ED8EC55AFC4C}" dt="2023-07-27T20:43:57.014" v="980" actId="962"/>
          <ac:picMkLst>
            <pc:docMk/>
            <pc:sldMk cId="3572204799" sldId="261"/>
            <ac:picMk id="10" creationId="{E97F66EB-E714-8D77-F113-2523C9057010}"/>
          </ac:picMkLst>
        </pc:picChg>
        <pc:picChg chg="mod">
          <ac:chgData name="Slater, Sam" userId="0ee08b63-8e4b-4f5f-9ca7-e24f1e6a197b" providerId="ADAL" clId="{F594557A-0352-4D72-9FF1-ED8EC55AFC4C}" dt="2023-07-27T20:38:33.259" v="673" actId="962"/>
          <ac:picMkLst>
            <pc:docMk/>
            <pc:sldMk cId="3572204799" sldId="261"/>
            <ac:picMk id="1026" creationId="{18DF00CD-3B75-C443-A974-E6771CDCCD0F}"/>
          </ac:picMkLst>
        </pc:picChg>
      </pc:sldChg>
      <pc:sldChg chg="delSp modSp mod">
        <pc:chgData name="Slater, Sam" userId="0ee08b63-8e4b-4f5f-9ca7-e24f1e6a197b" providerId="ADAL" clId="{F594557A-0352-4D72-9FF1-ED8EC55AFC4C}" dt="2023-07-27T20:45:27.140" v="991" actId="13244"/>
        <pc:sldMkLst>
          <pc:docMk/>
          <pc:sldMk cId="3145506032" sldId="262"/>
        </pc:sldMkLst>
        <pc:spChg chg="ord">
          <ac:chgData name="Slater, Sam" userId="0ee08b63-8e4b-4f5f-9ca7-e24f1e6a197b" providerId="ADAL" clId="{F594557A-0352-4D72-9FF1-ED8EC55AFC4C}" dt="2023-07-27T20:45:27.140" v="991" actId="13244"/>
          <ac:spMkLst>
            <pc:docMk/>
            <pc:sldMk cId="3145506032" sldId="262"/>
            <ac:spMk id="6" creationId="{6905A783-5F6D-A099-B29C-09A978D37316}"/>
          </ac:spMkLst>
        </pc:spChg>
        <pc:spChg chg="ord">
          <ac:chgData name="Slater, Sam" userId="0ee08b63-8e4b-4f5f-9ca7-e24f1e6a197b" providerId="ADAL" clId="{F594557A-0352-4D72-9FF1-ED8EC55AFC4C}" dt="2023-07-27T20:45:18.802" v="989" actId="13244"/>
          <ac:spMkLst>
            <pc:docMk/>
            <pc:sldMk cId="3145506032" sldId="262"/>
            <ac:spMk id="8" creationId="{93F8AE98-1960-98E6-82B3-F7056D379BFA}"/>
          </ac:spMkLst>
        </pc:spChg>
        <pc:spChg chg="del">
          <ac:chgData name="Slater, Sam" userId="0ee08b63-8e4b-4f5f-9ca7-e24f1e6a197b" providerId="ADAL" clId="{F594557A-0352-4D72-9FF1-ED8EC55AFC4C}" dt="2023-07-27T20:36:27.449" v="133" actId="478"/>
          <ac:spMkLst>
            <pc:docMk/>
            <pc:sldMk cId="3145506032" sldId="262"/>
            <ac:spMk id="28" creationId="{CAE625DE-14E9-7E07-D50F-F43CEA09D2D5}"/>
          </ac:spMkLst>
        </pc:spChg>
        <pc:spChg chg="ord">
          <ac:chgData name="Slater, Sam" userId="0ee08b63-8e4b-4f5f-9ca7-e24f1e6a197b" providerId="ADAL" clId="{F594557A-0352-4D72-9FF1-ED8EC55AFC4C}" dt="2023-07-27T20:45:13.387" v="988" actId="13244"/>
          <ac:spMkLst>
            <pc:docMk/>
            <pc:sldMk cId="3145506032" sldId="262"/>
            <ac:spMk id="29" creationId="{DB4ED1FC-5AE8-D19A-58D4-3C11A0D986C7}"/>
          </ac:spMkLst>
        </pc:spChg>
        <pc:graphicFrameChg chg="mod">
          <ac:chgData name="Slater, Sam" userId="0ee08b63-8e4b-4f5f-9ca7-e24f1e6a197b" providerId="ADAL" clId="{F594557A-0352-4D72-9FF1-ED8EC55AFC4C}" dt="2023-07-27T20:38:52.240" v="707" actId="962"/>
          <ac:graphicFrameMkLst>
            <pc:docMk/>
            <pc:sldMk cId="3145506032" sldId="262"/>
            <ac:graphicFrameMk id="2" creationId="{3A48182D-19DB-85D3-9421-19F1ABC3A855}"/>
          </ac:graphicFrameMkLst>
        </pc:graphicFrameChg>
        <pc:graphicFrameChg chg="modGraphic">
          <ac:chgData name="Slater, Sam" userId="0ee08b63-8e4b-4f5f-9ca7-e24f1e6a197b" providerId="ADAL" clId="{F594557A-0352-4D72-9FF1-ED8EC55AFC4C}" dt="2023-07-27T20:39:32.155" v="714" actId="13238"/>
          <ac:graphicFrameMkLst>
            <pc:docMk/>
            <pc:sldMk cId="3145506032" sldId="262"/>
            <ac:graphicFrameMk id="3" creationId="{112D6020-687B-CFB9-D57A-816614B0F4C2}"/>
          </ac:graphicFrameMkLst>
        </pc:graphicFrameChg>
        <pc:graphicFrameChg chg="ord modGraphic">
          <ac:chgData name="Slater, Sam" userId="0ee08b63-8e4b-4f5f-9ca7-e24f1e6a197b" providerId="ADAL" clId="{F594557A-0352-4D72-9FF1-ED8EC55AFC4C}" dt="2023-07-27T20:45:24.850" v="990" actId="13244"/>
          <ac:graphicFrameMkLst>
            <pc:docMk/>
            <pc:sldMk cId="3145506032" sldId="262"/>
            <ac:graphicFrameMk id="5" creationId="{6BF14114-1A53-82DC-D7C8-19734C6E9902}"/>
          </ac:graphicFrameMkLst>
        </pc:graphicFrameChg>
      </pc:sldChg>
      <pc:sldChg chg="delSp modSp mod">
        <pc:chgData name="Slater, Sam" userId="0ee08b63-8e4b-4f5f-9ca7-e24f1e6a197b" providerId="ADAL" clId="{F594557A-0352-4D72-9FF1-ED8EC55AFC4C}" dt="2023-07-27T20:42:32.936" v="723" actId="13244"/>
        <pc:sldMkLst>
          <pc:docMk/>
          <pc:sldMk cId="1758236196" sldId="263"/>
        </pc:sldMkLst>
        <pc:spChg chg="ord">
          <ac:chgData name="Slater, Sam" userId="0ee08b63-8e4b-4f5f-9ca7-e24f1e6a197b" providerId="ADAL" clId="{F594557A-0352-4D72-9FF1-ED8EC55AFC4C}" dt="2023-07-27T20:41:20.566" v="719" actId="13244"/>
          <ac:spMkLst>
            <pc:docMk/>
            <pc:sldMk cId="1758236196" sldId="263"/>
            <ac:spMk id="8" creationId="{93F8AE98-1960-98E6-82B3-F7056D379BFA}"/>
          </ac:spMkLst>
        </pc:spChg>
        <pc:spChg chg="del">
          <ac:chgData name="Slater, Sam" userId="0ee08b63-8e4b-4f5f-9ca7-e24f1e6a197b" providerId="ADAL" clId="{F594557A-0352-4D72-9FF1-ED8EC55AFC4C}" dt="2023-07-27T20:36:17.435" v="129" actId="478"/>
          <ac:spMkLst>
            <pc:docMk/>
            <pc:sldMk cId="1758236196" sldId="263"/>
            <ac:spMk id="28" creationId="{CAE625DE-14E9-7E07-D50F-F43CEA09D2D5}"/>
          </ac:spMkLst>
        </pc:spChg>
        <pc:spChg chg="ord">
          <ac:chgData name="Slater, Sam" userId="0ee08b63-8e4b-4f5f-9ca7-e24f1e6a197b" providerId="ADAL" clId="{F594557A-0352-4D72-9FF1-ED8EC55AFC4C}" dt="2023-07-27T20:41:12.758" v="718" actId="13244"/>
          <ac:spMkLst>
            <pc:docMk/>
            <pc:sldMk cId="1758236196" sldId="263"/>
            <ac:spMk id="29" creationId="{DB4ED1FC-5AE8-D19A-58D4-3C11A0D986C7}"/>
          </ac:spMkLst>
        </pc:spChg>
        <pc:graphicFrameChg chg="mod">
          <ac:chgData name="Slater, Sam" userId="0ee08b63-8e4b-4f5f-9ca7-e24f1e6a197b" providerId="ADAL" clId="{F594557A-0352-4D72-9FF1-ED8EC55AFC4C}" dt="2023-07-27T20:42:32.936" v="723" actId="13244"/>
          <ac:graphicFrameMkLst>
            <pc:docMk/>
            <pc:sldMk cId="1758236196" sldId="263"/>
            <ac:graphicFrameMk id="2" creationId="{E7BB91CD-77D4-D478-CD46-E5DB51B3F850}"/>
          </ac:graphicFrameMkLst>
        </pc:graphicFrameChg>
        <pc:graphicFrameChg chg="modGraphic">
          <ac:chgData name="Slater, Sam" userId="0ee08b63-8e4b-4f5f-9ca7-e24f1e6a197b" providerId="ADAL" clId="{F594557A-0352-4D72-9FF1-ED8EC55AFC4C}" dt="2023-07-27T20:39:12.035" v="709" actId="13238"/>
          <ac:graphicFrameMkLst>
            <pc:docMk/>
            <pc:sldMk cId="1758236196" sldId="263"/>
            <ac:graphicFrameMk id="9" creationId="{DC76FECF-57AA-D323-F71D-6F6FA7F6A70F}"/>
          </ac:graphicFrameMkLst>
        </pc:graphicFrameChg>
        <pc:graphicFrameChg chg="ord modGraphic">
          <ac:chgData name="Slater, Sam" userId="0ee08b63-8e4b-4f5f-9ca7-e24f1e6a197b" providerId="ADAL" clId="{F594557A-0352-4D72-9FF1-ED8EC55AFC4C}" dt="2023-07-27T20:41:26.831" v="720" actId="13244"/>
          <ac:graphicFrameMkLst>
            <pc:docMk/>
            <pc:sldMk cId="1758236196" sldId="263"/>
            <ac:graphicFrameMk id="12" creationId="{33BF9305-A678-3F49-118D-8CC42AB5ACD7}"/>
          </ac:graphicFrameMkLst>
        </pc:graphicFrameChg>
        <pc:picChg chg="mod ord">
          <ac:chgData name="Slater, Sam" userId="0ee08b63-8e4b-4f5f-9ca7-e24f1e6a197b" providerId="ADAL" clId="{F594557A-0352-4D72-9FF1-ED8EC55AFC4C}" dt="2023-07-27T20:42:22.656" v="722" actId="962"/>
          <ac:picMkLst>
            <pc:docMk/>
            <pc:sldMk cId="1758236196" sldId="263"/>
            <ac:picMk id="14" creationId="{6F2EE5C1-E1E8-C833-340E-83ECE8425E87}"/>
          </ac:picMkLst>
        </pc:picChg>
      </pc:sldChg>
    </pc:docChg>
  </pc:docChgLst>
  <pc:docChgLst>
    <pc:chgData name="Laura Delahay" userId="7195c287-890a-406b-9fb0-ded38f069dd5" providerId="ADAL" clId="{6C628F74-D121-4F74-970A-621631E1C7C1}"/>
    <pc:docChg chg="undo custSel modSld">
      <pc:chgData name="Laura Delahay" userId="7195c287-890a-406b-9fb0-ded38f069dd5" providerId="ADAL" clId="{6C628F74-D121-4F74-970A-621631E1C7C1}" dt="2023-08-02T13:26:57.657" v="890" actId="962"/>
      <pc:docMkLst>
        <pc:docMk/>
      </pc:docMkLst>
      <pc:sldChg chg="addSp delSp modSp mod">
        <pc:chgData name="Laura Delahay" userId="7195c287-890a-406b-9fb0-ded38f069dd5" providerId="ADAL" clId="{6C628F74-D121-4F74-970A-621631E1C7C1}" dt="2023-08-02T13:26:57.657" v="890" actId="962"/>
        <pc:sldMkLst>
          <pc:docMk/>
          <pc:sldMk cId="2019316388" sldId="259"/>
        </pc:sldMkLst>
        <pc:graphicFrameChg chg="add del mod">
          <ac:chgData name="Laura Delahay" userId="7195c287-890a-406b-9fb0-ded38f069dd5" providerId="ADAL" clId="{6C628F74-D121-4F74-970A-621631E1C7C1}" dt="2023-08-02T12:31:57.080" v="46" actId="478"/>
          <ac:graphicFrameMkLst>
            <pc:docMk/>
            <pc:sldMk cId="2019316388" sldId="259"/>
            <ac:graphicFrameMk id="2" creationId="{37C7DFE1-5574-1608-2602-7A498C408532}"/>
          </ac:graphicFrameMkLst>
        </pc:graphicFrameChg>
        <pc:graphicFrameChg chg="add del mod">
          <ac:chgData name="Laura Delahay" userId="7195c287-890a-406b-9fb0-ded38f069dd5" providerId="ADAL" clId="{6C628F74-D121-4F74-970A-621631E1C7C1}" dt="2023-08-02T13:26:18.799" v="731" actId="478"/>
          <ac:graphicFrameMkLst>
            <pc:docMk/>
            <pc:sldMk cId="2019316388" sldId="259"/>
            <ac:graphicFrameMk id="5" creationId="{2619380F-D71A-E3D8-FC76-056E25F8E9DF}"/>
          </ac:graphicFrameMkLst>
        </pc:graphicFrameChg>
        <pc:graphicFrameChg chg="del">
          <ac:chgData name="Laura Delahay" userId="7195c287-890a-406b-9fb0-ded38f069dd5" providerId="ADAL" clId="{6C628F74-D121-4F74-970A-621631E1C7C1}" dt="2023-08-02T12:26:27.381" v="9" actId="478"/>
          <ac:graphicFrameMkLst>
            <pc:docMk/>
            <pc:sldMk cId="2019316388" sldId="259"/>
            <ac:graphicFrameMk id="6" creationId="{37C7DFE1-5574-1608-2602-7A498C408532}"/>
          </ac:graphicFrameMkLst>
        </pc:graphicFrameChg>
        <pc:graphicFrameChg chg="add mod">
          <ac:chgData name="Laura Delahay" userId="7195c287-890a-406b-9fb0-ded38f069dd5" providerId="ADAL" clId="{6C628F74-D121-4F74-970A-621631E1C7C1}" dt="2023-08-02T13:26:57.657" v="890" actId="962"/>
          <ac:graphicFrameMkLst>
            <pc:docMk/>
            <pc:sldMk cId="2019316388" sldId="259"/>
            <ac:graphicFrameMk id="7" creationId="{37C7DFE1-5574-1608-2602-7A498C408532}"/>
          </ac:graphicFrameMkLst>
        </pc:graphicFrameChg>
      </pc:sldChg>
      <pc:sldChg chg="addSp delSp modSp mod">
        <pc:chgData name="Laura Delahay" userId="7195c287-890a-406b-9fb0-ded38f069dd5" providerId="ADAL" clId="{6C628F74-D121-4F74-970A-621631E1C7C1}" dt="2023-08-02T13:26:02.018" v="730" actId="1076"/>
        <pc:sldMkLst>
          <pc:docMk/>
          <pc:sldMk cId="1298211182" sldId="260"/>
        </pc:sldMkLst>
        <pc:graphicFrameChg chg="del">
          <ac:chgData name="Laura Delahay" userId="7195c287-890a-406b-9fb0-ded38f069dd5" providerId="ADAL" clId="{6C628F74-D121-4F74-970A-621631E1C7C1}" dt="2023-08-02T12:26:57.180" v="13" actId="478"/>
          <ac:graphicFrameMkLst>
            <pc:docMk/>
            <pc:sldMk cId="1298211182" sldId="260"/>
            <ac:graphicFrameMk id="2" creationId="{2619380F-D71A-E3D8-FC76-056E25F8E9DF}"/>
          </ac:graphicFrameMkLst>
        </pc:graphicFrameChg>
        <pc:graphicFrameChg chg="add mod">
          <ac:chgData name="Laura Delahay" userId="7195c287-890a-406b-9fb0-ded38f069dd5" providerId="ADAL" clId="{6C628F74-D121-4F74-970A-621631E1C7C1}" dt="2023-08-02T13:26:02.018" v="730" actId="1076"/>
          <ac:graphicFrameMkLst>
            <pc:docMk/>
            <pc:sldMk cId="1298211182" sldId="260"/>
            <ac:graphicFrameMk id="5" creationId="{2619380F-D71A-E3D8-FC76-056E25F8E9DF}"/>
          </ac:graphicFrameMkLst>
        </pc:graphicFrameChg>
      </pc:sldChg>
      <pc:sldChg chg="addSp delSp modSp mod">
        <pc:chgData name="Laura Delahay" userId="7195c287-890a-406b-9fb0-ded38f069dd5" providerId="ADAL" clId="{6C628F74-D121-4F74-970A-621631E1C7C1}" dt="2023-08-02T13:25:36.060" v="727" actId="962"/>
        <pc:sldMkLst>
          <pc:docMk/>
          <pc:sldMk cId="3572204799" sldId="261"/>
        </pc:sldMkLst>
        <pc:spChg chg="add del">
          <ac:chgData name="Laura Delahay" userId="7195c287-890a-406b-9fb0-ded38f069dd5" providerId="ADAL" clId="{6C628F74-D121-4F74-970A-621631E1C7C1}" dt="2023-08-02T13:25:26.888" v="725" actId="22"/>
          <ac:spMkLst>
            <pc:docMk/>
            <pc:sldMk cId="3572204799" sldId="261"/>
            <ac:spMk id="5" creationId="{30A8A5DF-2F7A-8AD7-45E9-87898293F5AE}"/>
          </ac:spMkLst>
        </pc:spChg>
        <pc:picChg chg="mod">
          <ac:chgData name="Laura Delahay" userId="7195c287-890a-406b-9fb0-ded38f069dd5" providerId="ADAL" clId="{6C628F74-D121-4F74-970A-621631E1C7C1}" dt="2023-08-02T13:24:16.562" v="713" actId="962"/>
          <ac:picMkLst>
            <pc:docMk/>
            <pc:sldMk cId="3572204799" sldId="261"/>
            <ac:picMk id="10" creationId="{E97F66EB-E714-8D77-F113-2523C9057010}"/>
          </ac:picMkLst>
        </pc:picChg>
        <pc:picChg chg="mod">
          <ac:chgData name="Laura Delahay" userId="7195c287-890a-406b-9fb0-ded38f069dd5" providerId="ADAL" clId="{6C628F74-D121-4F74-970A-621631E1C7C1}" dt="2023-08-02T13:25:36.060" v="727" actId="962"/>
          <ac:picMkLst>
            <pc:docMk/>
            <pc:sldMk cId="3572204799" sldId="261"/>
            <ac:picMk id="1026" creationId="{18DF00CD-3B75-C443-A974-E6771CDCCD0F}"/>
          </ac:picMkLst>
        </pc:picChg>
      </pc:sldChg>
      <pc:sldChg chg="addSp delSp modSp mod">
        <pc:chgData name="Laura Delahay" userId="7195c287-890a-406b-9fb0-ded38f069dd5" providerId="ADAL" clId="{6C628F74-D121-4F74-970A-621631E1C7C1}" dt="2023-08-02T13:19:36.273" v="711" actId="962"/>
        <pc:sldMkLst>
          <pc:docMk/>
          <pc:sldMk cId="3145506032" sldId="262"/>
        </pc:sldMkLst>
        <pc:graphicFrameChg chg="del">
          <ac:chgData name="Laura Delahay" userId="7195c287-890a-406b-9fb0-ded38f069dd5" providerId="ADAL" clId="{6C628F74-D121-4F74-970A-621631E1C7C1}" dt="2023-08-02T12:37:05.225" v="50" actId="478"/>
          <ac:graphicFrameMkLst>
            <pc:docMk/>
            <pc:sldMk cId="3145506032" sldId="262"/>
            <ac:graphicFrameMk id="2" creationId="{3A48182D-19DB-85D3-9421-19F1ABC3A855}"/>
          </ac:graphicFrameMkLst>
        </pc:graphicFrameChg>
        <pc:graphicFrameChg chg="mod">
          <ac:chgData name="Laura Delahay" userId="7195c287-890a-406b-9fb0-ded38f069dd5" providerId="ADAL" clId="{6C628F74-D121-4F74-970A-621631E1C7C1}" dt="2023-08-02T13:19:36.273" v="711" actId="962"/>
          <ac:graphicFrameMkLst>
            <pc:docMk/>
            <pc:sldMk cId="3145506032" sldId="262"/>
            <ac:graphicFrameMk id="5" creationId="{6BF14114-1A53-82DC-D7C8-19734C6E9902}"/>
          </ac:graphicFrameMkLst>
        </pc:graphicFrameChg>
        <pc:graphicFrameChg chg="add mod">
          <ac:chgData name="Laura Delahay" userId="7195c287-890a-406b-9fb0-ded38f069dd5" providerId="ADAL" clId="{6C628F74-D121-4F74-970A-621631E1C7C1}" dt="2023-08-02T12:37:16.416" v="53" actId="1076"/>
          <ac:graphicFrameMkLst>
            <pc:docMk/>
            <pc:sldMk cId="3145506032" sldId="262"/>
            <ac:graphicFrameMk id="7" creationId="{3A48182D-19DB-85D3-9421-19F1ABC3A855}"/>
          </ac:graphicFrameMkLst>
        </pc:graphicFrameChg>
      </pc:sldChg>
      <pc:sldChg chg="addSp delSp modSp mod">
        <pc:chgData name="Laura Delahay" userId="7195c287-890a-406b-9fb0-ded38f069dd5" providerId="ADAL" clId="{6C628F74-D121-4F74-970A-621631E1C7C1}" dt="2023-08-02T12:21:43.245" v="8" actId="14100"/>
        <pc:sldMkLst>
          <pc:docMk/>
          <pc:sldMk cId="1758236196" sldId="263"/>
        </pc:sldMkLst>
        <pc:graphicFrameChg chg="mod">
          <ac:chgData name="Laura Delahay" userId="7195c287-890a-406b-9fb0-ded38f069dd5" providerId="ADAL" clId="{6C628F74-D121-4F74-970A-621631E1C7C1}" dt="2023-08-02T12:11:25.430" v="3" actId="962"/>
          <ac:graphicFrameMkLst>
            <pc:docMk/>
            <pc:sldMk cId="1758236196" sldId="263"/>
            <ac:graphicFrameMk id="2" creationId="{E7BB91CD-77D4-D478-CD46-E5DB51B3F850}"/>
          </ac:graphicFrameMkLst>
        </pc:graphicFrameChg>
        <pc:graphicFrameChg chg="add mod">
          <ac:chgData name="Laura Delahay" userId="7195c287-890a-406b-9fb0-ded38f069dd5" providerId="ADAL" clId="{6C628F74-D121-4F74-970A-621631E1C7C1}" dt="2023-08-02T12:21:43.245" v="8" actId="14100"/>
          <ac:graphicFrameMkLst>
            <pc:docMk/>
            <pc:sldMk cId="1758236196" sldId="263"/>
            <ac:graphicFrameMk id="3" creationId="{C0322FDB-D2A1-4336-8F07-1E2471AE178C}"/>
          </ac:graphicFrameMkLst>
        </pc:graphicFrameChg>
        <pc:picChg chg="del">
          <ac:chgData name="Laura Delahay" userId="7195c287-890a-406b-9fb0-ded38f069dd5" providerId="ADAL" clId="{6C628F74-D121-4F74-970A-621631E1C7C1}" dt="2023-08-02T12:21:27.091" v="4" actId="478"/>
          <ac:picMkLst>
            <pc:docMk/>
            <pc:sldMk cId="1758236196" sldId="263"/>
            <ac:picMk id="14" creationId="{6F2EE5C1-E1E8-C833-340E-83ECE8425E87}"/>
          </ac:picMkLst>
        </pc:picChg>
      </pc:sldChg>
    </pc:docChg>
  </pc:docChgLst>
  <pc:docChgLst>
    <pc:chgData name="Slater, Sam" userId="S::sam.slater@gwent.police.uk::0ee08b63-8e4b-4f5f-9ca7-e24f1e6a197b" providerId="AD" clId="Web-{AAAA9109-0A9F-4F7D-A049-0E81FC9AD27A}"/>
    <pc:docChg chg="modSld">
      <pc:chgData name="Slater, Sam" userId="S::sam.slater@gwent.police.uk::0ee08b63-8e4b-4f5f-9ca7-e24f1e6a197b" providerId="AD" clId="Web-{AAAA9109-0A9F-4F7D-A049-0E81FC9AD27A}" dt="2023-07-05T21:05:26.101" v="117" actId="20577"/>
      <pc:docMkLst>
        <pc:docMk/>
      </pc:docMkLst>
      <pc:sldChg chg="modSp">
        <pc:chgData name="Slater, Sam" userId="S::sam.slater@gwent.police.uk::0ee08b63-8e4b-4f5f-9ca7-e24f1e6a197b" providerId="AD" clId="Web-{AAAA9109-0A9F-4F7D-A049-0E81FC9AD27A}" dt="2023-07-05T21:05:26.101" v="117" actId="20577"/>
        <pc:sldMkLst>
          <pc:docMk/>
          <pc:sldMk cId="1758236196" sldId="263"/>
        </pc:sldMkLst>
        <pc:spChg chg="mod">
          <ac:chgData name="Slater, Sam" userId="S::sam.slater@gwent.police.uk::0ee08b63-8e4b-4f5f-9ca7-e24f1e6a197b" providerId="AD" clId="Web-{AAAA9109-0A9F-4F7D-A049-0E81FC9AD27A}" dt="2023-07-05T21:05:26.101" v="117" actId="20577"/>
          <ac:spMkLst>
            <pc:docMk/>
            <pc:sldMk cId="1758236196" sldId="263"/>
            <ac:spMk id="29" creationId="{DB4ED1FC-5AE8-D19A-58D4-3C11A0D986C7}"/>
          </ac:spMkLst>
        </pc:spChg>
        <pc:graphicFrameChg chg="mod">
          <ac:chgData name="Slater, Sam" userId="S::sam.slater@gwent.police.uk::0ee08b63-8e4b-4f5f-9ca7-e24f1e6a197b" providerId="AD" clId="Web-{AAAA9109-0A9F-4F7D-A049-0E81FC9AD27A}" dt="2023-07-05T21:02:43.863" v="16" actId="1076"/>
          <ac:graphicFrameMkLst>
            <pc:docMk/>
            <pc:sldMk cId="1758236196" sldId="263"/>
            <ac:graphicFrameMk id="9" creationId="{DC76FECF-57AA-D323-F71D-6F6FA7F6A70F}"/>
          </ac:graphicFrameMkLst>
        </pc:graphicFrameChg>
        <pc:graphicFrameChg chg="mod modGraphic">
          <ac:chgData name="Slater, Sam" userId="S::sam.slater@gwent.police.uk::0ee08b63-8e4b-4f5f-9ca7-e24f1e6a197b" providerId="AD" clId="Web-{AAAA9109-0A9F-4F7D-A049-0E81FC9AD27A}" dt="2023-07-05T21:04:42.881" v="69"/>
          <ac:graphicFrameMkLst>
            <pc:docMk/>
            <pc:sldMk cId="1758236196" sldId="263"/>
            <ac:graphicFrameMk id="12" creationId="{33BF9305-A678-3F49-118D-8CC42AB5ACD7}"/>
          </ac:graphicFrameMkLst>
        </pc:graphicFrameChg>
        <pc:picChg chg="mod">
          <ac:chgData name="Slater, Sam" userId="S::sam.slater@gwent.police.uk::0ee08b63-8e4b-4f5f-9ca7-e24f1e6a197b" providerId="AD" clId="Web-{AAAA9109-0A9F-4F7D-A049-0E81FC9AD27A}" dt="2023-07-05T21:02:54.472" v="19" actId="1076"/>
          <ac:picMkLst>
            <pc:docMk/>
            <pc:sldMk cId="1758236196" sldId="263"/>
            <ac:picMk id="13" creationId="{99F6DC3B-D74A-43A4-B98C-AB646462DC38}"/>
          </ac:picMkLst>
        </pc:picChg>
        <pc:picChg chg="mod">
          <ac:chgData name="Slater, Sam" userId="S::sam.slater@gwent.police.uk::0ee08b63-8e4b-4f5f-9ca7-e24f1e6a197b" providerId="AD" clId="Web-{AAAA9109-0A9F-4F7D-A049-0E81FC9AD27A}" dt="2023-07-05T21:02:50.363" v="18" actId="1076"/>
          <ac:picMkLst>
            <pc:docMk/>
            <pc:sldMk cId="1758236196" sldId="263"/>
            <ac:picMk id="14" creationId="{6F2EE5C1-E1E8-C833-340E-83ECE8425E87}"/>
          </ac:picMkLst>
        </pc:picChg>
      </pc:sldChg>
    </pc:docChg>
  </pc:docChgLst>
  <pc:docChgLst>
    <pc:chgData name="Laura Delahay" userId="7195c287-890a-406b-9fb0-ded38f069dd5" providerId="ADAL" clId="{6789B2A0-47D7-4AEB-A21A-1187A83B0862}"/>
    <pc:docChg chg="custSel modSld">
      <pc:chgData name="Laura Delahay" userId="7195c287-890a-406b-9fb0-ded38f069dd5" providerId="ADAL" clId="{6789B2A0-47D7-4AEB-A21A-1187A83B0862}" dt="2023-07-11T16:03:48.102" v="4" actId="14100"/>
      <pc:docMkLst>
        <pc:docMk/>
      </pc:docMkLst>
      <pc:sldChg chg="addSp delSp modSp mod">
        <pc:chgData name="Laura Delahay" userId="7195c287-890a-406b-9fb0-ded38f069dd5" providerId="ADAL" clId="{6789B2A0-47D7-4AEB-A21A-1187A83B0862}" dt="2023-07-11T16:03:48.102" v="4" actId="14100"/>
        <pc:sldMkLst>
          <pc:docMk/>
          <pc:sldMk cId="1758236196" sldId="263"/>
        </pc:sldMkLst>
        <pc:graphicFrameChg chg="add mod">
          <ac:chgData name="Laura Delahay" userId="7195c287-890a-406b-9fb0-ded38f069dd5" providerId="ADAL" clId="{6789B2A0-47D7-4AEB-A21A-1187A83B0862}" dt="2023-07-11T16:03:48.102" v="4" actId="14100"/>
          <ac:graphicFrameMkLst>
            <pc:docMk/>
            <pc:sldMk cId="1758236196" sldId="263"/>
            <ac:graphicFrameMk id="2" creationId="{E7BB91CD-77D4-D478-CD46-E5DB51B3F850}"/>
          </ac:graphicFrameMkLst>
        </pc:graphicFrameChg>
        <pc:picChg chg="del">
          <ac:chgData name="Laura Delahay" userId="7195c287-890a-406b-9fb0-ded38f069dd5" providerId="ADAL" clId="{6789B2A0-47D7-4AEB-A21A-1187A83B0862}" dt="2023-07-11T16:03:27.277" v="0" actId="478"/>
          <ac:picMkLst>
            <pc:docMk/>
            <pc:sldMk cId="1758236196" sldId="263"/>
            <ac:picMk id="13" creationId="{99F6DC3B-D74A-43A4-B98C-AB646462DC38}"/>
          </ac:picMkLst>
        </pc:picChg>
      </pc:sldChg>
    </pc:docChg>
  </pc:docChgLst>
  <pc:docChgLst>
    <pc:chgData name="Laura Delahay" userId="S::laura.bolton@gwent.police.uk::7195c287-890a-406b-9fb0-ded38f069dd5" providerId="AD" clId="Web-{14CB5B6B-0FEA-41DD-835F-2D1D190B1CDD}"/>
    <pc:docChg chg="delSld modSld">
      <pc:chgData name="Laura Delahay" userId="S::laura.bolton@gwent.police.uk::7195c287-890a-406b-9fb0-ded38f069dd5" providerId="AD" clId="Web-{14CB5B6B-0FEA-41DD-835F-2D1D190B1CDD}" dt="2023-07-04T13:54:28.967" v="354" actId="1076"/>
      <pc:docMkLst>
        <pc:docMk/>
      </pc:docMkLst>
      <pc:sldChg chg="modSp del">
        <pc:chgData name="Laura Delahay" userId="S::laura.bolton@gwent.police.uk::7195c287-890a-406b-9fb0-ded38f069dd5" providerId="AD" clId="Web-{14CB5B6B-0FEA-41DD-835F-2D1D190B1CDD}" dt="2023-07-04T13:34:49.902" v="320"/>
        <pc:sldMkLst>
          <pc:docMk/>
          <pc:sldMk cId="3893481147" sldId="258"/>
        </pc:sldMkLst>
        <pc:graphicFrameChg chg="mod">
          <ac:chgData name="Laura Delahay" userId="S::laura.bolton@gwent.police.uk::7195c287-890a-406b-9fb0-ded38f069dd5" providerId="AD" clId="Web-{14CB5B6B-0FEA-41DD-835F-2D1D190B1CDD}" dt="2023-07-04T11:38:51.563" v="0" actId="1076"/>
          <ac:graphicFrameMkLst>
            <pc:docMk/>
            <pc:sldMk cId="3893481147" sldId="258"/>
            <ac:graphicFrameMk id="5" creationId="{B22870A6-36F8-E799-0D75-9FBCDE9258B1}"/>
          </ac:graphicFrameMkLst>
        </pc:graphicFrameChg>
      </pc:sldChg>
      <pc:sldChg chg="addSp delSp modSp">
        <pc:chgData name="Laura Delahay" userId="S::laura.bolton@gwent.police.uk::7195c287-890a-406b-9fb0-ded38f069dd5" providerId="AD" clId="Web-{14CB5B6B-0FEA-41DD-835F-2D1D190B1CDD}" dt="2023-07-04T13:54:28.967" v="354" actId="1076"/>
        <pc:sldMkLst>
          <pc:docMk/>
          <pc:sldMk cId="3572204799" sldId="261"/>
        </pc:sldMkLst>
        <pc:spChg chg="add del mod">
          <ac:chgData name="Laura Delahay" userId="S::laura.bolton@gwent.police.uk::7195c287-890a-406b-9fb0-ded38f069dd5" providerId="AD" clId="Web-{14CB5B6B-0FEA-41DD-835F-2D1D190B1CDD}" dt="2023-07-04T13:39:02.154" v="343"/>
          <ac:spMkLst>
            <pc:docMk/>
            <pc:sldMk cId="3572204799" sldId="261"/>
            <ac:spMk id="6" creationId="{33F7B3A3-C3BC-3132-0E97-12B65AFF0CBA}"/>
          </ac:spMkLst>
        </pc:spChg>
        <pc:graphicFrameChg chg="del mod modGraphic">
          <ac:chgData name="Laura Delahay" userId="S::laura.bolton@gwent.police.uk::7195c287-890a-406b-9fb0-ded38f069dd5" providerId="AD" clId="Web-{14CB5B6B-0FEA-41DD-835F-2D1D190B1CDD}" dt="2023-07-04T13:53:36.916" v="346"/>
          <ac:graphicFrameMkLst>
            <pc:docMk/>
            <pc:sldMk cId="3572204799" sldId="261"/>
            <ac:graphicFrameMk id="2" creationId="{1F01A528-5652-332D-7E26-1642624D2103}"/>
          </ac:graphicFrameMkLst>
        </pc:graphicFrameChg>
        <pc:graphicFrameChg chg="mod">
          <ac:chgData name="Laura Delahay" userId="S::laura.bolton@gwent.police.uk::7195c287-890a-406b-9fb0-ded38f069dd5" providerId="AD" clId="Web-{14CB5B6B-0FEA-41DD-835F-2D1D190B1CDD}" dt="2023-07-04T13:54:21.435" v="352" actId="1076"/>
          <ac:graphicFrameMkLst>
            <pc:docMk/>
            <pc:sldMk cId="3572204799" sldId="261"/>
            <ac:graphicFrameMk id="3" creationId="{112D6020-687B-CFB9-D57A-816614B0F4C2}"/>
          </ac:graphicFrameMkLst>
        </pc:graphicFrameChg>
        <pc:graphicFrameChg chg="add del mod">
          <ac:chgData name="Laura Delahay" userId="S::laura.bolton@gwent.police.uk::7195c287-890a-406b-9fb0-ded38f069dd5" providerId="AD" clId="Web-{14CB5B6B-0FEA-41DD-835F-2D1D190B1CDD}" dt="2023-07-04T13:53:51.386" v="348"/>
          <ac:graphicFrameMkLst>
            <pc:docMk/>
            <pc:sldMk cId="3572204799" sldId="261"/>
            <ac:graphicFrameMk id="9" creationId="{8258CA6B-BF00-0B66-E0E5-B4777057D4F3}"/>
          </ac:graphicFrameMkLst>
        </pc:graphicFrameChg>
        <pc:picChg chg="add mod">
          <ac:chgData name="Laura Delahay" userId="S::laura.bolton@gwent.police.uk::7195c287-890a-406b-9fb0-ded38f069dd5" providerId="AD" clId="Web-{14CB5B6B-0FEA-41DD-835F-2D1D190B1CDD}" dt="2023-07-04T13:54:28.967" v="354" actId="1076"/>
          <ac:picMkLst>
            <pc:docMk/>
            <pc:sldMk cId="3572204799" sldId="261"/>
            <ac:picMk id="10" creationId="{E97F66EB-E714-8D77-F113-2523C9057010}"/>
          </ac:picMkLst>
        </pc:picChg>
        <pc:picChg chg="mod">
          <ac:chgData name="Laura Delahay" userId="S::laura.bolton@gwent.police.uk::7195c287-890a-406b-9fb0-ded38f069dd5" providerId="AD" clId="Web-{14CB5B6B-0FEA-41DD-835F-2D1D190B1CDD}" dt="2023-07-04T13:54:24.888" v="353" actId="1076"/>
          <ac:picMkLst>
            <pc:docMk/>
            <pc:sldMk cId="3572204799" sldId="261"/>
            <ac:picMk id="1026" creationId="{18DF00CD-3B75-C443-A974-E6771CDCCD0F}"/>
          </ac:picMkLst>
        </pc:picChg>
      </pc:sldChg>
      <pc:sldChg chg="addSp delSp modSp">
        <pc:chgData name="Laura Delahay" userId="S::laura.bolton@gwent.police.uk::7195c287-890a-406b-9fb0-ded38f069dd5" providerId="AD" clId="Web-{14CB5B6B-0FEA-41DD-835F-2D1D190B1CDD}" dt="2023-07-04T13:34:31.776" v="319"/>
        <pc:sldMkLst>
          <pc:docMk/>
          <pc:sldMk cId="1758236196" sldId="263"/>
        </pc:sldMkLst>
        <pc:graphicFrameChg chg="del mod modGraphic">
          <ac:chgData name="Laura Delahay" userId="S::laura.bolton@gwent.police.uk::7195c287-890a-406b-9fb0-ded38f069dd5" providerId="AD" clId="Web-{14CB5B6B-0FEA-41DD-835F-2D1D190B1CDD}" dt="2023-07-04T12:54:20.253" v="4"/>
          <ac:graphicFrameMkLst>
            <pc:docMk/>
            <pc:sldMk cId="1758236196" sldId="263"/>
            <ac:graphicFrameMk id="3" creationId="{112D6020-687B-CFB9-D57A-816614B0F4C2}"/>
          </ac:graphicFrameMkLst>
        </pc:graphicFrameChg>
        <pc:graphicFrameChg chg="add del mod">
          <ac:chgData name="Laura Delahay" userId="S::laura.bolton@gwent.police.uk::7195c287-890a-406b-9fb0-ded38f069dd5" providerId="AD" clId="Web-{14CB5B6B-0FEA-41DD-835F-2D1D190B1CDD}" dt="2023-07-04T12:54:47.302" v="6"/>
          <ac:graphicFrameMkLst>
            <pc:docMk/>
            <pc:sldMk cId="1758236196" sldId="263"/>
            <ac:graphicFrameMk id="6" creationId="{750DEC54-A5E9-8417-42F3-1700254D29E1}"/>
          </ac:graphicFrameMkLst>
        </pc:graphicFrameChg>
        <pc:graphicFrameChg chg="add mod modGraphic">
          <ac:chgData name="Laura Delahay" userId="S::laura.bolton@gwent.police.uk::7195c287-890a-406b-9fb0-ded38f069dd5" providerId="AD" clId="Web-{14CB5B6B-0FEA-41DD-835F-2D1D190B1CDD}" dt="2023-07-04T13:34:31.776" v="319"/>
          <ac:graphicFrameMkLst>
            <pc:docMk/>
            <pc:sldMk cId="1758236196" sldId="263"/>
            <ac:graphicFrameMk id="9" creationId="{DC76FECF-57AA-D323-F71D-6F6FA7F6A70F}"/>
          </ac:graphicFrameMkLst>
        </pc:graphicFrameChg>
        <pc:graphicFrameChg chg="add del mod modGraphic">
          <ac:chgData name="Laura Delahay" userId="S::laura.bolton@gwent.police.uk::7195c287-890a-406b-9fb0-ded38f069dd5" providerId="AD" clId="Web-{14CB5B6B-0FEA-41DD-835F-2D1D190B1CDD}" dt="2023-07-04T13:02:16.707" v="166"/>
          <ac:graphicFrameMkLst>
            <pc:docMk/>
            <pc:sldMk cId="1758236196" sldId="263"/>
            <ac:graphicFrameMk id="11" creationId="{018CC891-D5E8-D65E-7DDD-EB05D1624254}"/>
          </ac:graphicFrameMkLst>
        </pc:graphicFrameChg>
        <pc:graphicFrameChg chg="add mod modGraphic">
          <ac:chgData name="Laura Delahay" userId="S::laura.bolton@gwent.police.uk::7195c287-890a-406b-9fb0-ded38f069dd5" providerId="AD" clId="Web-{14CB5B6B-0FEA-41DD-835F-2D1D190B1CDD}" dt="2023-07-04T13:33:42.179" v="317"/>
          <ac:graphicFrameMkLst>
            <pc:docMk/>
            <pc:sldMk cId="1758236196" sldId="263"/>
            <ac:graphicFrameMk id="12" creationId="{33BF9305-A678-3F49-118D-8CC42AB5ACD7}"/>
          </ac:graphicFrameMkLst>
        </pc:graphicFrameChg>
        <pc:picChg chg="del">
          <ac:chgData name="Laura Delahay" userId="S::laura.bolton@gwent.police.uk::7195c287-890a-406b-9fb0-ded38f069dd5" providerId="AD" clId="Web-{14CB5B6B-0FEA-41DD-835F-2D1D190B1CDD}" dt="2023-07-04T12:54:13.362" v="3"/>
          <ac:picMkLst>
            <pc:docMk/>
            <pc:sldMk cId="1758236196" sldId="263"/>
            <ac:picMk id="2" creationId="{74FDA6CE-98DC-E2AE-E553-FF49E604013C}"/>
          </ac:picMkLst>
        </pc:picChg>
        <pc:picChg chg="add del mod">
          <ac:chgData name="Laura Delahay" userId="S::laura.bolton@gwent.police.uk::7195c287-890a-406b-9fb0-ded38f069dd5" providerId="AD" clId="Web-{14CB5B6B-0FEA-41DD-835F-2D1D190B1CDD}" dt="2023-07-04T13:15:56.982" v="173"/>
          <ac:picMkLst>
            <pc:docMk/>
            <pc:sldMk cId="1758236196" sldId="263"/>
            <ac:picMk id="10" creationId="{22580E06-DB88-57F3-D484-B5F12C1FE13F}"/>
          </ac:picMkLst>
        </pc:picChg>
        <pc:picChg chg="add mod">
          <ac:chgData name="Laura Delahay" userId="S::laura.bolton@gwent.police.uk::7195c287-890a-406b-9fb0-ded38f069dd5" providerId="AD" clId="Web-{14CB5B6B-0FEA-41DD-835F-2D1D190B1CDD}" dt="2023-07-04T13:22:12.976" v="278" actId="1076"/>
          <ac:picMkLst>
            <pc:docMk/>
            <pc:sldMk cId="1758236196" sldId="263"/>
            <ac:picMk id="13" creationId="{99F6DC3B-D74A-43A4-B98C-AB646462DC38}"/>
          </ac:picMkLst>
        </pc:picChg>
        <pc:picChg chg="add mod">
          <ac:chgData name="Laura Delahay" userId="S::laura.bolton@gwent.police.uk::7195c287-890a-406b-9fb0-ded38f069dd5" providerId="AD" clId="Web-{14CB5B6B-0FEA-41DD-835F-2D1D190B1CDD}" dt="2023-07-04T13:22:20.789" v="279" actId="1076"/>
          <ac:picMkLst>
            <pc:docMk/>
            <pc:sldMk cId="1758236196" sldId="263"/>
            <ac:picMk id="14" creationId="{6F2EE5C1-E1E8-C833-340E-83ECE8425E87}"/>
          </ac:picMkLst>
        </pc:picChg>
      </pc:sldChg>
    </pc:docChg>
  </pc:docChgLst>
  <pc:docChgLst>
    <pc:chgData name="Laura Delahay" userId="7195c287-890a-406b-9fb0-ded38f069dd5" providerId="ADAL" clId="{66E6E2C5-2A30-493E-A904-922E7270AABC}"/>
    <pc:docChg chg="modSld">
      <pc:chgData name="Laura Delahay" userId="7195c287-890a-406b-9fb0-ded38f069dd5" providerId="ADAL" clId="{66E6E2C5-2A30-493E-A904-922E7270AABC}" dt="2023-08-02T11:30:07.841" v="101" actId="962"/>
      <pc:docMkLst>
        <pc:docMk/>
      </pc:docMkLst>
      <pc:sldChg chg="modSp">
        <pc:chgData name="Laura Delahay" userId="7195c287-890a-406b-9fb0-ded38f069dd5" providerId="ADAL" clId="{66E6E2C5-2A30-493E-A904-922E7270AABC}" dt="2023-08-02T11:30:07.841" v="101" actId="962"/>
        <pc:sldMkLst>
          <pc:docMk/>
          <pc:sldMk cId="2860187698" sldId="257"/>
        </pc:sldMkLst>
        <pc:graphicFrameChg chg="mod">
          <ac:chgData name="Laura Delahay" userId="7195c287-890a-406b-9fb0-ded38f069dd5" providerId="ADAL" clId="{66E6E2C5-2A30-493E-A904-922E7270AABC}" dt="2023-08-02T11:30:07.841" v="101" actId="962"/>
          <ac:graphicFrameMkLst>
            <pc:docMk/>
            <pc:sldMk cId="2860187698" sldId="257"/>
            <ac:graphicFrameMk id="2" creationId="{DA77093E-8E60-8BF0-FC96-0B10AEA6E761}"/>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wentpolice.sharepoint.com/sites/GPA-OPCCStrategyTeam/Shared%20Documents/General/National%20Police%20&amp;%20Crime%20Measures/National%20Police%20&amp;%20Crime%20Measures%20Tables%20&amp;%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334A7A"/>
                </a:solidFill>
                <a:latin typeface="Abadi Extra Light" panose="020B0204020104020204" pitchFamily="34" charset="0"/>
                <a:ea typeface="+mn-ea"/>
                <a:cs typeface="+mn-cs"/>
              </a:defRPr>
            </a:pPr>
            <a:r>
              <a:rPr lang="en-US" sz="1050">
                <a:latin typeface="Aharoni" panose="02010803020104030203" pitchFamily="2" charset="-79"/>
                <a:cs typeface="Aharoni" panose="02010803020104030203" pitchFamily="2" charset="-79"/>
              </a:rPr>
              <a:t>Homicide Crime</a:t>
            </a:r>
            <a:r>
              <a:rPr lang="en-US" sz="1050" baseline="0">
                <a:latin typeface="Aharoni" panose="02010803020104030203" pitchFamily="2" charset="-79"/>
                <a:cs typeface="Aharoni" panose="02010803020104030203" pitchFamily="2" charset="-79"/>
              </a:rPr>
              <a:t> rate</a:t>
            </a:r>
            <a:r>
              <a:rPr lang="en-US" sz="1050">
                <a:latin typeface="Aharoni" panose="02010803020104030203" pitchFamily="2" charset="-79"/>
                <a:cs typeface="Aharoni" panose="02010803020104030203" pitchFamily="2" charset="-79"/>
              </a:rPr>
              <a:t> Per 1k Population</a:t>
            </a: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badi Extra Light" panose="020B0204020104020204" pitchFamily="34" charset="0"/>
              <a:ea typeface="+mn-ea"/>
              <a:cs typeface="+mn-cs"/>
            </a:defRPr>
          </a:pPr>
          <a:endParaRPr lang="en-US"/>
        </a:p>
      </c:txPr>
    </c:title>
    <c:autoTitleDeleted val="0"/>
    <c:plotArea>
      <c:layout/>
      <c:lineChart>
        <c:grouping val="standard"/>
        <c:varyColors val="0"/>
        <c:ser>
          <c:idx val="0"/>
          <c:order val="0"/>
          <c:tx>
            <c:strRef>
              <c:f>'Reduce Murder &amp; Other Homicide'!$B$7</c:f>
              <c:strCache>
                <c:ptCount val="1"/>
                <c:pt idx="0">
                  <c:v>Gwent Police</c:v>
                </c:pt>
              </c:strCache>
            </c:strRef>
          </c:tx>
          <c:spPr>
            <a:ln w="25400" cap="rnd">
              <a:solidFill>
                <a:srgbClr val="334A7A"/>
              </a:solidFill>
              <a:round/>
            </a:ln>
            <a:effectLst/>
          </c:spPr>
          <c:marker>
            <c:symbol val="none"/>
          </c:marker>
          <c:cat>
            <c:multiLvlStrRef>
              <c:f>'Reduce Murder &amp; Other Homicide'!$C$4:$V$5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2018-19</c:v>
                  </c:pt>
                  <c:pt idx="4">
                    <c:v>2019-20</c:v>
                  </c:pt>
                  <c:pt idx="8">
                    <c:v>2020-21</c:v>
                  </c:pt>
                  <c:pt idx="12">
                    <c:v>2021-22</c:v>
                  </c:pt>
                  <c:pt idx="16">
                    <c:v>2022-23</c:v>
                  </c:pt>
                </c:lvl>
              </c:multiLvlStrCache>
            </c:multiLvlStrRef>
          </c:cat>
          <c:val>
            <c:numRef>
              <c:f>'Reduce Murder &amp; Other Homicide'!$C$7:$V$7</c:f>
              <c:numCache>
                <c:formatCode>#,##0.00000</c:formatCode>
                <c:ptCount val="20"/>
                <c:pt idx="0">
                  <c:v>0</c:v>
                </c:pt>
                <c:pt idx="1">
                  <c:v>1.701423921680054E-3</c:v>
                </c:pt>
                <c:pt idx="2">
                  <c:v>0</c:v>
                </c:pt>
                <c:pt idx="3">
                  <c:v>1.701423921680054E-3</c:v>
                </c:pt>
                <c:pt idx="4">
                  <c:v>0</c:v>
                </c:pt>
                <c:pt idx="5">
                  <c:v>5.0742103260180129E-3</c:v>
                </c:pt>
                <c:pt idx="6">
                  <c:v>1.6914034420060045E-3</c:v>
                </c:pt>
                <c:pt idx="7">
                  <c:v>3.3828068840120089E-3</c:v>
                </c:pt>
                <c:pt idx="8">
                  <c:v>0</c:v>
                </c:pt>
                <c:pt idx="9">
                  <c:v>0</c:v>
                </c:pt>
                <c:pt idx="10">
                  <c:v>1.6830370066177015E-3</c:v>
                </c:pt>
                <c:pt idx="11">
                  <c:v>3.3660740132354029E-3</c:v>
                </c:pt>
                <c:pt idx="12">
                  <c:v>3.3433969581774473E-3</c:v>
                </c:pt>
                <c:pt idx="13">
                  <c:v>0</c:v>
                </c:pt>
                <c:pt idx="14">
                  <c:v>3.3433969581774473E-3</c:v>
                </c:pt>
                <c:pt idx="15">
                  <c:v>1.6716984790887237E-3</c:v>
                </c:pt>
                <c:pt idx="16">
                  <c:v>6.7992174100761004E-3</c:v>
                </c:pt>
                <c:pt idx="17">
                  <c:v>6.7992174100761004E-3</c:v>
                </c:pt>
                <c:pt idx="18">
                  <c:v>1.6998043525190251E-3</c:v>
                </c:pt>
                <c:pt idx="19">
                  <c:v>1.6998043525190251E-3</c:v>
                </c:pt>
              </c:numCache>
            </c:numRef>
          </c:val>
          <c:smooth val="0"/>
          <c:extLst xmlns:c15="http://schemas.microsoft.com/office/drawing/2012/chart">
            <c:ext xmlns:c16="http://schemas.microsoft.com/office/drawing/2014/chart" uri="{C3380CC4-5D6E-409C-BE32-E72D297353CC}">
              <c16:uniqueId val="{00000000-2CA3-4465-BBB4-F264E11B995A}"/>
            </c:ext>
          </c:extLst>
        </c:ser>
        <c:dLbls>
          <c:showLegendKey val="0"/>
          <c:showVal val="0"/>
          <c:showCatName val="0"/>
          <c:showSerName val="0"/>
          <c:showPercent val="0"/>
          <c:showBubbleSize val="0"/>
        </c:dLbls>
        <c:smooth val="0"/>
        <c:axId val="1004669360"/>
        <c:axId val="1004671984"/>
        <c:extLst>
          <c:ext xmlns:c15="http://schemas.microsoft.com/office/drawing/2012/chart" uri="{02D57815-91ED-43cb-92C2-25804820EDAC}">
            <c15:filteredLineSeries>
              <c15:ser>
                <c:idx val="1"/>
                <c:order val="1"/>
                <c:tx>
                  <c:strRef>
                    <c:extLst>
                      <c:ext uri="{02D57815-91ED-43cb-92C2-25804820EDAC}">
                        <c15:formulaRef>
                          <c15:sqref>'Reduce Murder &amp; Other Homicide'!$B$8</c15:sqref>
                        </c15:formulaRef>
                      </c:ext>
                    </c:extLst>
                    <c:strCache>
                      <c:ptCount val="1"/>
                      <c:pt idx="0">
                        <c:v>National</c:v>
                      </c:pt>
                    </c:strCache>
                  </c:strRef>
                </c:tx>
                <c:spPr>
                  <a:ln w="15875" cap="rnd">
                    <a:solidFill>
                      <a:srgbClr val="E95161"/>
                    </a:solidFill>
                    <a:round/>
                  </a:ln>
                  <a:effectLst/>
                </c:spPr>
                <c:marker>
                  <c:symbol val="none"/>
                </c:marker>
                <c:cat>
                  <c:multiLvlStrRef>
                    <c:extLst>
                      <c:ext uri="{02D57815-91ED-43cb-92C2-25804820EDAC}">
                        <c15:formulaRef>
                          <c15:sqref>'Reduce Murder &amp; Other Homicide'!$C$4:$V$5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2018-19</c:v>
                        </c:pt>
                        <c:pt idx="4">
                          <c:v>2019-20</c:v>
                        </c:pt>
                        <c:pt idx="8">
                          <c:v>2020-21</c:v>
                        </c:pt>
                        <c:pt idx="12">
                          <c:v>2021-22</c:v>
                        </c:pt>
                        <c:pt idx="16">
                          <c:v>2022-23</c:v>
                        </c:pt>
                      </c:lvl>
                    </c:multiLvlStrCache>
                  </c:multiLvlStrRef>
                </c:cat>
                <c:val>
                  <c:numRef>
                    <c:extLst>
                      <c:ext uri="{02D57815-91ED-43cb-92C2-25804820EDAC}">
                        <c15:formulaRef>
                          <c15:sqref>'Reduce Murder &amp; Other Homicide'!$C$8:$V$8</c15:sqref>
                        </c15:formulaRef>
                      </c:ext>
                    </c:extLst>
                    <c:numCache>
                      <c:formatCode>#,##0.00000</c:formatCode>
                      <c:ptCount val="20"/>
                      <c:pt idx="0">
                        <c:v>2.8E-3</c:v>
                      </c:pt>
                      <c:pt idx="1">
                        <c:v>2.9299999999999999E-3</c:v>
                      </c:pt>
                      <c:pt idx="2">
                        <c:v>2.5999999999999999E-3</c:v>
                      </c:pt>
                      <c:pt idx="3">
                        <c:v>2.2499999999999998E-3</c:v>
                      </c:pt>
                      <c:pt idx="4">
                        <c:v>2.5300000000000001E-3</c:v>
                      </c:pt>
                      <c:pt idx="5">
                        <c:v>2.6199999999999999E-3</c:v>
                      </c:pt>
                      <c:pt idx="6">
                        <c:v>3.1199999999999999E-3</c:v>
                      </c:pt>
                      <c:pt idx="7">
                        <c:v>2.5799999999999998E-3</c:v>
                      </c:pt>
                      <c:pt idx="8">
                        <c:v>2.5100000000000001E-3</c:v>
                      </c:pt>
                      <c:pt idx="9">
                        <c:v>2.0300000000000001E-3</c:v>
                      </c:pt>
                      <c:pt idx="10">
                        <c:v>2.0999999999999999E-3</c:v>
                      </c:pt>
                      <c:pt idx="11">
                        <c:v>2.16E-3</c:v>
                      </c:pt>
                      <c:pt idx="12">
                        <c:v>2.7599999999999999E-3</c:v>
                      </c:pt>
                      <c:pt idx="13">
                        <c:v>2.8900000000000002E-3</c:v>
                      </c:pt>
                      <c:pt idx="14">
                        <c:v>3.14E-3</c:v>
                      </c:pt>
                      <c:pt idx="15">
                        <c:v>2.4399999999999999E-3</c:v>
                      </c:pt>
                      <c:pt idx="16">
                        <c:v>2.3800000000000002E-3</c:v>
                      </c:pt>
                      <c:pt idx="17">
                        <c:v>2.8E-3</c:v>
                      </c:pt>
                      <c:pt idx="18">
                        <c:v>2.6099999999999999E-3</c:v>
                      </c:pt>
                      <c:pt idx="19">
                        <c:v>2.0500000000000002E-3</c:v>
                      </c:pt>
                    </c:numCache>
                  </c:numRef>
                </c:val>
                <c:smooth val="0"/>
                <c:extLst>
                  <c:ext xmlns:c16="http://schemas.microsoft.com/office/drawing/2014/chart" uri="{C3380CC4-5D6E-409C-BE32-E72D297353CC}">
                    <c16:uniqueId val="{00000001-2CA3-4465-BBB4-F264E11B995A}"/>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'Reduce Murder &amp; Other Homicide'!$B$9</c15:sqref>
                        </c15:formulaRef>
                      </c:ext>
                    </c:extLst>
                    <c:strCache>
                      <c:ptCount val="1"/>
                      <c:pt idx="0">
                        <c:v>Most Similar Group</c:v>
                      </c:pt>
                    </c:strCache>
                  </c:strRef>
                </c:tx>
                <c:spPr>
                  <a:ln w="15875" cap="rnd">
                    <a:solidFill>
                      <a:schemeClr val="accent4"/>
                    </a:solidFill>
                    <a:round/>
                  </a:ln>
                  <a:effectLst/>
                </c:spPr>
                <c:marker>
                  <c:symbol val="none"/>
                </c:marker>
                <c:cat>
                  <c:multiLvlStrRef>
                    <c:extLst xmlns:c15="http://schemas.microsoft.com/office/drawing/2012/chart">
                      <c:ext xmlns:c15="http://schemas.microsoft.com/office/drawing/2012/chart" uri="{02D57815-91ED-43cb-92C2-25804820EDAC}">
                        <c15:formulaRef>
                          <c15:sqref>'Reduce Murder &amp; Other Homicide'!$C$4:$V$5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2018-19</c:v>
                        </c:pt>
                        <c:pt idx="4">
                          <c:v>2019-20</c:v>
                        </c:pt>
                        <c:pt idx="8">
                          <c:v>2020-21</c:v>
                        </c:pt>
                        <c:pt idx="12">
                          <c:v>2021-22</c:v>
                        </c:pt>
                        <c:pt idx="16">
                          <c:v>2022-23</c:v>
                        </c:pt>
                      </c:lvl>
                    </c:multiLvlStrCache>
                  </c:multiLvlStrRef>
                </c:cat>
                <c:val>
                  <c:numRef>
                    <c:extLst xmlns:c15="http://schemas.microsoft.com/office/drawing/2012/chart">
                      <c:ext xmlns:c15="http://schemas.microsoft.com/office/drawing/2012/chart" uri="{02D57815-91ED-43cb-92C2-25804820EDAC}">
                        <c15:formulaRef>
                          <c15:sqref>'Reduce Murder &amp; Other Homicide'!$C$9:$V$9</c15:sqref>
                        </c15:formulaRef>
                      </c:ext>
                    </c:extLst>
                    <c:numCache>
                      <c:formatCode>#,##0.00000</c:formatCode>
                      <c:ptCount val="20"/>
                      <c:pt idx="0">
                        <c:v>3.0000000000000001E-3</c:v>
                      </c:pt>
                      <c:pt idx="1">
                        <c:v>3.5799999999999998E-3</c:v>
                      </c:pt>
                      <c:pt idx="2">
                        <c:v>3.3500000000000001E-3</c:v>
                      </c:pt>
                      <c:pt idx="3">
                        <c:v>2.66E-3</c:v>
                      </c:pt>
                      <c:pt idx="4">
                        <c:v>2.5400000000000002E-3</c:v>
                      </c:pt>
                      <c:pt idx="5">
                        <c:v>3.7000000000000002E-3</c:v>
                      </c:pt>
                      <c:pt idx="6">
                        <c:v>2.7699999999999999E-3</c:v>
                      </c:pt>
                      <c:pt idx="7">
                        <c:v>2.66E-3</c:v>
                      </c:pt>
                      <c:pt idx="8">
                        <c:v>2.31E-3</c:v>
                      </c:pt>
                      <c:pt idx="9">
                        <c:v>1.5E-3</c:v>
                      </c:pt>
                      <c:pt idx="10">
                        <c:v>2.31E-3</c:v>
                      </c:pt>
                      <c:pt idx="11">
                        <c:v>2.31E-3</c:v>
                      </c:pt>
                      <c:pt idx="12">
                        <c:v>3.1199999999999999E-3</c:v>
                      </c:pt>
                      <c:pt idx="13">
                        <c:v>2.31E-3</c:v>
                      </c:pt>
                      <c:pt idx="14">
                        <c:v>3.3500000000000001E-3</c:v>
                      </c:pt>
                      <c:pt idx="15">
                        <c:v>2.31E-3</c:v>
                      </c:pt>
                      <c:pt idx="16">
                        <c:v>3.5799999999999998E-3</c:v>
                      </c:pt>
                      <c:pt idx="17">
                        <c:v>3.5799999999999998E-3</c:v>
                      </c:pt>
                      <c:pt idx="18">
                        <c:v>2.8900000000000002E-3</c:v>
                      </c:pt>
                      <c:pt idx="19">
                        <c:v>2.31E-3</c:v>
                      </c:pt>
                    </c:numCache>
                  </c:numRef>
                </c:val>
                <c:smooth val="0"/>
                <c:extLst xmlns:c15="http://schemas.microsoft.com/office/drawing/2012/chart">
                  <c:ext xmlns:c16="http://schemas.microsoft.com/office/drawing/2014/chart" uri="{C3380CC4-5D6E-409C-BE32-E72D297353CC}">
                    <c16:uniqueId val="{00000002-2CA3-4465-BBB4-F264E11B995A}"/>
                  </c:ext>
                </c:extLst>
              </c15:ser>
            </c15:filteredLineSeries>
          </c:ext>
        </c:extLst>
      </c:lineChart>
      <c:catAx>
        <c:axId val="100466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1004671984"/>
        <c:crosses val="autoZero"/>
        <c:auto val="1"/>
        <c:lblAlgn val="ctr"/>
        <c:lblOffset val="100"/>
        <c:noMultiLvlLbl val="0"/>
      </c:catAx>
      <c:valAx>
        <c:axId val="1004671984"/>
        <c:scaling>
          <c:orientation val="minMax"/>
        </c:scaling>
        <c:delete val="0"/>
        <c:axPos val="l"/>
        <c:numFmt formatCode="#,##0.000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1004669360"/>
        <c:crosses val="autoZero"/>
        <c:crossBetween val="between"/>
      </c:valAx>
      <c:spPr>
        <a:noFill/>
        <a:ln>
          <a:noFill/>
        </a:ln>
        <a:effectLst/>
      </c:spPr>
    </c:plotArea>
    <c:legend>
      <c:legendPos val="b"/>
      <c:layout>
        <c:manualLayout>
          <c:xMode val="edge"/>
          <c:yMode val="edge"/>
          <c:x val="5.6635185185185183E-3"/>
          <c:y val="0.86730852149576154"/>
          <c:w val="0.99196865004444279"/>
          <c:h val="0.1288031668491535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334A7A"/>
              </a:solidFill>
              <a:latin typeface="Abadi Extra Light" panose="020B02040201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solidFill>
            <a:srgbClr val="334A7A"/>
          </a:solidFill>
          <a:latin typeface="Abadi Extra Light" panose="020B02040201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rgbClr val="334A7A"/>
                </a:solidFill>
                <a:latin typeface="Abadi" panose="020B0604020104020204" pitchFamily="34" charset="0"/>
                <a:ea typeface="+mn-ea"/>
                <a:cs typeface="+mn-cs"/>
              </a:defRPr>
            </a:pPr>
            <a:r>
              <a:rPr lang="en-US" sz="1050" b="0" baseline="0">
                <a:latin typeface="Aharoni" panose="02010803020104030203" pitchFamily="2" charset="-79"/>
                <a:cs typeface="Aharoni" panose="02010803020104030203" pitchFamily="2" charset="-79"/>
              </a:rPr>
              <a:t>Serious Violence Crime rate Per 1k Population</a:t>
            </a:r>
            <a:endParaRPr lang="en-US" sz="1050" b="0">
              <a:latin typeface="Aharoni" panose="02010803020104030203" pitchFamily="2" charset="-79"/>
              <a:cs typeface="Aharoni" panose="02010803020104030203" pitchFamily="2" charset="-79"/>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rgbClr val="334A7A"/>
              </a:solidFill>
              <a:latin typeface="Abadi" panose="020B0604020104020204" pitchFamily="34" charset="0"/>
              <a:ea typeface="+mn-ea"/>
              <a:cs typeface="+mn-cs"/>
            </a:defRPr>
          </a:pPr>
          <a:endParaRPr lang="en-US"/>
        </a:p>
      </c:txPr>
    </c:title>
    <c:autoTitleDeleted val="0"/>
    <c:plotArea>
      <c:layout/>
      <c:lineChart>
        <c:grouping val="standard"/>
        <c:varyColors val="0"/>
        <c:ser>
          <c:idx val="0"/>
          <c:order val="0"/>
          <c:tx>
            <c:strRef>
              <c:f>'Reduce serious violence'!$B$49</c:f>
              <c:strCache>
                <c:ptCount val="1"/>
                <c:pt idx="0">
                  <c:v>Serious Violence per 1k pop.</c:v>
                </c:pt>
              </c:strCache>
            </c:strRef>
          </c:tx>
          <c:spPr>
            <a:ln w="28575" cap="rnd">
              <a:solidFill>
                <a:schemeClr val="accent1"/>
              </a:solidFill>
              <a:round/>
            </a:ln>
            <a:effectLst/>
          </c:spPr>
          <c:marker>
            <c:symbol val="none"/>
          </c:marker>
          <c:cat>
            <c:multiLvlStrRef>
              <c:f>'Reduce serious violence'!$C$37:$V$38</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2018-19</c:v>
                  </c:pt>
                  <c:pt idx="4">
                    <c:v>2019-20</c:v>
                  </c:pt>
                  <c:pt idx="8">
                    <c:v>2020-21</c:v>
                  </c:pt>
                  <c:pt idx="12">
                    <c:v>2021-22</c:v>
                  </c:pt>
                  <c:pt idx="16">
                    <c:v>2022-23</c:v>
                  </c:pt>
                </c:lvl>
              </c:multiLvlStrCache>
            </c:multiLvlStrRef>
          </c:cat>
          <c:val>
            <c:numRef>
              <c:f>'Reduce serious violence'!$C$49:$V$49</c:f>
              <c:numCache>
                <c:formatCode>0.00</c:formatCode>
                <c:ptCount val="20"/>
                <c:pt idx="0">
                  <c:v>0.35389617570945126</c:v>
                </c:pt>
                <c:pt idx="1">
                  <c:v>0.33007624080593051</c:v>
                </c:pt>
                <c:pt idx="2">
                  <c:v>0.29434633845064934</c:v>
                </c:pt>
                <c:pt idx="3">
                  <c:v>0.31646484943249004</c:v>
                </c:pt>
                <c:pt idx="4">
                  <c:v>0.34166349528521289</c:v>
                </c:pt>
                <c:pt idx="5">
                  <c:v>0.36872595035730898</c:v>
                </c:pt>
                <c:pt idx="6">
                  <c:v>0.34673770561123091</c:v>
                </c:pt>
                <c:pt idx="7">
                  <c:v>0.35519472282126091</c:v>
                </c:pt>
                <c:pt idx="8">
                  <c:v>0.26591984704559685</c:v>
                </c:pt>
                <c:pt idx="9">
                  <c:v>0.34165651234339345</c:v>
                </c:pt>
                <c:pt idx="10">
                  <c:v>0.22384392188015428</c:v>
                </c:pt>
                <c:pt idx="11">
                  <c:v>0.26928592105883226</c:v>
                </c:pt>
                <c:pt idx="12">
                  <c:v>0.28084534448690557</c:v>
                </c:pt>
                <c:pt idx="13">
                  <c:v>0.31260761558959138</c:v>
                </c:pt>
                <c:pt idx="14">
                  <c:v>0.31260761558959138</c:v>
                </c:pt>
                <c:pt idx="15">
                  <c:v>0.31260761558959138</c:v>
                </c:pt>
                <c:pt idx="16">
                  <c:v>0.26686928334548693</c:v>
                </c:pt>
                <c:pt idx="17">
                  <c:v>0.41815187071968019</c:v>
                </c:pt>
                <c:pt idx="18">
                  <c:v>0.3348614574462479</c:v>
                </c:pt>
                <c:pt idx="19">
                  <c:v>0.30936439215846256</c:v>
                </c:pt>
              </c:numCache>
            </c:numRef>
          </c:val>
          <c:smooth val="0"/>
          <c:extLst>
            <c:ext xmlns:c16="http://schemas.microsoft.com/office/drawing/2014/chart" uri="{C3380CC4-5D6E-409C-BE32-E72D297353CC}">
              <c16:uniqueId val="{00000000-78F6-41DF-8D7F-AB29F7AC0FAE}"/>
            </c:ext>
          </c:extLst>
        </c:ser>
        <c:dLbls>
          <c:showLegendKey val="0"/>
          <c:showVal val="0"/>
          <c:showCatName val="0"/>
          <c:showSerName val="0"/>
          <c:showPercent val="0"/>
          <c:showBubbleSize val="0"/>
        </c:dLbls>
        <c:smooth val="0"/>
        <c:axId val="580033816"/>
        <c:axId val="580038736"/>
      </c:lineChart>
      <c:catAx>
        <c:axId val="58003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580038736"/>
        <c:crosses val="autoZero"/>
        <c:auto val="1"/>
        <c:lblAlgn val="ctr"/>
        <c:lblOffset val="100"/>
        <c:noMultiLvlLbl val="0"/>
      </c:catAx>
      <c:valAx>
        <c:axId val="58003873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580033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rgbClr val="334A7A"/>
          </a:solidFill>
          <a:latin typeface="Abadi Extra Light" panose="020B0204020104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r>
              <a:rPr lang="en-US" sz="1050" b="0">
                <a:solidFill>
                  <a:srgbClr val="334A7A"/>
                </a:solidFill>
                <a:latin typeface="Aharoni" panose="02010803020104030203" pitchFamily="2" charset="-79"/>
                <a:cs typeface="Aharoni" panose="02010803020104030203" pitchFamily="2" charset="-79"/>
              </a:rPr>
              <a:t>Serious Violence Crime rate Per 1k Population</a:t>
            </a: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2"/>
          <c:order val="2"/>
          <c:tx>
            <c:strRef>
              <c:f>'Reduce serious violence'!$B$78</c:f>
              <c:strCache>
                <c:ptCount val="1"/>
                <c:pt idx="0">
                  <c:v>Firearm offences per 1 k population</c:v>
                </c:pt>
              </c:strCache>
            </c:strRef>
          </c:tx>
          <c:spPr>
            <a:ln w="28575" cap="rnd">
              <a:solidFill>
                <a:schemeClr val="accent3"/>
              </a:solidFill>
              <a:round/>
            </a:ln>
            <a:effectLst/>
          </c:spPr>
          <c:marker>
            <c:symbol val="none"/>
          </c:marker>
          <c:dLbls>
            <c:delete val="1"/>
          </c:dLbls>
          <c:cat>
            <c:multiLvlStrRef>
              <c:f>'Reduce serious violence'!$C$74:$W$75</c:f>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lvl>
                <c:lvl>
                  <c:pt idx="0">
                    <c:v>2018-19</c:v>
                  </c:pt>
                  <c:pt idx="4">
                    <c:v>2019-20</c:v>
                  </c:pt>
                  <c:pt idx="8">
                    <c:v>2020-21</c:v>
                  </c:pt>
                  <c:pt idx="12">
                    <c:v>2021-22</c:v>
                  </c:pt>
                  <c:pt idx="16">
                    <c:v>2022-23</c:v>
                  </c:pt>
                  <c:pt idx="20">
                    <c:v>2023-24</c:v>
                  </c:pt>
                </c:lvl>
              </c:multiLvlStrCache>
              <c:extLst/>
            </c:multiLvlStrRef>
          </c:cat>
          <c:val>
            <c:numRef>
              <c:f>'Reduce serious violence'!$C$78:$V$78</c:f>
              <c:numCache>
                <c:formatCode>#,##0.000</c:formatCode>
                <c:ptCount val="20"/>
                <c:pt idx="0">
                  <c:v>5.2744141572081675E-2</c:v>
                </c:pt>
                <c:pt idx="1">
                  <c:v>3.7431326276961184E-2</c:v>
                </c:pt>
                <c:pt idx="2">
                  <c:v>3.2327054511921027E-2</c:v>
                </c:pt>
                <c:pt idx="3">
                  <c:v>2.0417087060160651E-2</c:v>
                </c:pt>
                <c:pt idx="4">
                  <c:v>1.6914034420060044E-2</c:v>
                </c:pt>
                <c:pt idx="5">
                  <c:v>3.8902279166138101E-2</c:v>
                </c:pt>
                <c:pt idx="6">
                  <c:v>3.0445261956108083E-2</c:v>
                </c:pt>
                <c:pt idx="7">
                  <c:v>2.0296841304072052E-2</c:v>
                </c:pt>
                <c:pt idx="8">
                  <c:v>3.534377713897173E-2</c:v>
                </c:pt>
                <c:pt idx="9">
                  <c:v>1.3464296052941612E-2</c:v>
                </c:pt>
                <c:pt idx="10">
                  <c:v>1.6830370066177016E-2</c:v>
                </c:pt>
                <c:pt idx="11">
                  <c:v>1.8513407072794717E-2</c:v>
                </c:pt>
                <c:pt idx="12">
                  <c:v>2.173208022815341E-2</c:v>
                </c:pt>
                <c:pt idx="13">
                  <c:v>3.176227110268575E-2</c:v>
                </c:pt>
                <c:pt idx="14">
                  <c:v>2.5075477186330856E-2</c:v>
                </c:pt>
                <c:pt idx="15">
                  <c:v>1.6716984790887238E-2</c:v>
                </c:pt>
                <c:pt idx="16">
                  <c:v>1.699804352519025E-2</c:v>
                </c:pt>
                <c:pt idx="17">
                  <c:v>3.2296282697861473E-2</c:v>
                </c:pt>
                <c:pt idx="18">
                  <c:v>2.03976522302283E-2</c:v>
                </c:pt>
                <c:pt idx="19">
                  <c:v>1.699804352519025E-2</c:v>
                </c:pt>
              </c:numCache>
              <c:extLst/>
            </c:numRef>
          </c:val>
          <c:smooth val="0"/>
          <c:extLst>
            <c:ext xmlns:c16="http://schemas.microsoft.com/office/drawing/2014/chart" uri="{C3380CC4-5D6E-409C-BE32-E72D297353CC}">
              <c16:uniqueId val="{00000000-C207-4B04-8894-E9EF4D25EE28}"/>
            </c:ext>
          </c:extLst>
        </c:ser>
        <c:ser>
          <c:idx val="3"/>
          <c:order val="3"/>
          <c:tx>
            <c:strRef>
              <c:f>'Reduce serious violence'!$B$79</c:f>
              <c:strCache>
                <c:ptCount val="1"/>
                <c:pt idx="0">
                  <c:v>Knife and bladed object crime per 1 k pop</c:v>
                </c:pt>
              </c:strCache>
            </c:strRef>
          </c:tx>
          <c:spPr>
            <a:ln w="28575" cap="rnd">
              <a:solidFill>
                <a:schemeClr val="accent4"/>
              </a:solidFill>
              <a:round/>
            </a:ln>
            <a:effectLst/>
          </c:spPr>
          <c:marker>
            <c:symbol val="none"/>
          </c:marker>
          <c:dLbls>
            <c:delete val="1"/>
          </c:dLbls>
          <c:cat>
            <c:multiLvlStrRef>
              <c:f>'Reduce serious violence'!$C$74:$W$75</c:f>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lvl>
                <c:lvl>
                  <c:pt idx="0">
                    <c:v>2018-19</c:v>
                  </c:pt>
                  <c:pt idx="4">
                    <c:v>2019-20</c:v>
                  </c:pt>
                  <c:pt idx="8">
                    <c:v>2020-21</c:v>
                  </c:pt>
                  <c:pt idx="12">
                    <c:v>2021-22</c:v>
                  </c:pt>
                  <c:pt idx="16">
                    <c:v>2022-23</c:v>
                  </c:pt>
                  <c:pt idx="20">
                    <c:v>2023-24</c:v>
                  </c:pt>
                </c:lvl>
              </c:multiLvlStrCache>
              <c:extLst/>
            </c:multiLvlStrRef>
          </c:cat>
          <c:val>
            <c:numRef>
              <c:f>'Reduce serious violence'!$C$79:$V$79</c:f>
              <c:numCache>
                <c:formatCode>#,##0.000</c:formatCode>
                <c:ptCount val="20"/>
                <c:pt idx="0">
                  <c:v>0.17354524001136551</c:v>
                </c:pt>
                <c:pt idx="1">
                  <c:v>0.13100964196936415</c:v>
                </c:pt>
                <c:pt idx="2">
                  <c:v>0.1327110658910442</c:v>
                </c:pt>
                <c:pt idx="3">
                  <c:v>0.17524666393304555</c:v>
                </c:pt>
                <c:pt idx="4">
                  <c:v>0.20804262336673854</c:v>
                </c:pt>
                <c:pt idx="5">
                  <c:v>0.27908156793099076</c:v>
                </c:pt>
                <c:pt idx="6">
                  <c:v>0.26724174383694871</c:v>
                </c:pt>
                <c:pt idx="7">
                  <c:v>0.20127700959871453</c:v>
                </c:pt>
                <c:pt idx="8">
                  <c:v>0.2507725139860375</c:v>
                </c:pt>
                <c:pt idx="9">
                  <c:v>0.2406742919463313</c:v>
                </c:pt>
                <c:pt idx="10">
                  <c:v>0.26087073602574373</c:v>
                </c:pt>
                <c:pt idx="11">
                  <c:v>0.25413858799927291</c:v>
                </c:pt>
                <c:pt idx="12">
                  <c:v>0.23905288250968748</c:v>
                </c:pt>
                <c:pt idx="13">
                  <c:v>0.21397740532335663</c:v>
                </c:pt>
                <c:pt idx="14">
                  <c:v>0.2106340083651792</c:v>
                </c:pt>
                <c:pt idx="15">
                  <c:v>0.27583024904963943</c:v>
                </c:pt>
                <c:pt idx="16">
                  <c:v>0.26176987028792986</c:v>
                </c:pt>
                <c:pt idx="17">
                  <c:v>0.30086537039586747</c:v>
                </c:pt>
                <c:pt idx="18">
                  <c:v>0.30256517474838646</c:v>
                </c:pt>
                <c:pt idx="19">
                  <c:v>0.31446380521601963</c:v>
                </c:pt>
              </c:numCache>
              <c:extLst/>
            </c:numRef>
          </c:val>
          <c:smooth val="0"/>
          <c:extLst>
            <c:ext xmlns:c16="http://schemas.microsoft.com/office/drawing/2014/chart" uri="{C3380CC4-5D6E-409C-BE32-E72D297353CC}">
              <c16:uniqueId val="{00000001-C207-4B04-8894-E9EF4D25EE28}"/>
            </c:ext>
          </c:extLst>
        </c:ser>
        <c:dLbls>
          <c:dLblPos val="ctr"/>
          <c:showLegendKey val="0"/>
          <c:showVal val="1"/>
          <c:showCatName val="0"/>
          <c:showSerName val="0"/>
          <c:showPercent val="0"/>
          <c:showBubbleSize val="0"/>
        </c:dLbls>
        <c:smooth val="0"/>
        <c:axId val="759172704"/>
        <c:axId val="759173032"/>
        <c:extLst>
          <c:ext xmlns:c15="http://schemas.microsoft.com/office/drawing/2012/chart" uri="{02D57815-91ED-43cb-92C2-25804820EDAC}">
            <c15:filteredLineSeries>
              <c15:ser>
                <c:idx val="0"/>
                <c:order val="0"/>
                <c:tx>
                  <c:strRef>
                    <c:extLst>
                      <c:ext uri="{02D57815-91ED-43cb-92C2-25804820EDAC}">
                        <c15:formulaRef>
                          <c15:sqref>'Reduce serious violence'!$B$76</c15:sqref>
                        </c15:formulaRef>
                      </c:ext>
                    </c:extLst>
                    <c:strCache>
                      <c:ptCount val="1"/>
                      <c:pt idx="0">
                        <c:v>Firearm offences</c:v>
                      </c:pt>
                    </c:strCache>
                  </c:strRef>
                </c:tx>
                <c:spPr>
                  <a:ln w="28575" cap="rnd">
                    <a:solidFill>
                      <a:schemeClr val="accent1"/>
                    </a:solidFill>
                    <a:round/>
                  </a:ln>
                  <a:effectLst/>
                </c:spPr>
                <c:marker>
                  <c:symbol val="none"/>
                </c:marker>
                <c:dLbls>
                  <c:delete val="1"/>
                </c:dLbls>
                <c:cat>
                  <c:multiLvlStrRef>
                    <c:extLst>
                      <c:ext uri="{02D57815-91ED-43cb-92C2-25804820EDAC}">
                        <c15:formulaRef>
                          <c15:sqref>'Reduce serious violence'!$C$74:$W$75</c15:sqref>
                        </c15:formulaRef>
                      </c:ext>
                    </c:extLst>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lvl>
                      <c:lvl>
                        <c:pt idx="0">
                          <c:v>2018-19</c:v>
                        </c:pt>
                        <c:pt idx="4">
                          <c:v>2019-20</c:v>
                        </c:pt>
                        <c:pt idx="8">
                          <c:v>2020-21</c:v>
                        </c:pt>
                        <c:pt idx="12">
                          <c:v>2021-22</c:v>
                        </c:pt>
                        <c:pt idx="16">
                          <c:v>2022-23</c:v>
                        </c:pt>
                        <c:pt idx="20">
                          <c:v>2023-24</c:v>
                        </c:pt>
                      </c:lvl>
                    </c:multiLvlStrCache>
                  </c:multiLvlStrRef>
                </c:cat>
                <c:val>
                  <c:numRef>
                    <c:extLst>
                      <c:ext uri="{02D57815-91ED-43cb-92C2-25804820EDAC}">
                        <c15:formulaRef>
                          <c15:sqref>'Reduce serious violence'!$C$76:$V$76</c15:sqref>
                        </c15:formulaRef>
                      </c:ext>
                    </c:extLst>
                    <c:numCache>
                      <c:formatCode>0</c:formatCode>
                      <c:ptCount val="20"/>
                      <c:pt idx="0">
                        <c:v>31</c:v>
                      </c:pt>
                      <c:pt idx="1">
                        <c:v>22</c:v>
                      </c:pt>
                      <c:pt idx="2">
                        <c:v>19</c:v>
                      </c:pt>
                      <c:pt idx="3">
                        <c:v>12</c:v>
                      </c:pt>
                      <c:pt idx="4">
                        <c:v>10</c:v>
                      </c:pt>
                      <c:pt idx="5">
                        <c:v>23</c:v>
                      </c:pt>
                      <c:pt idx="6">
                        <c:v>18</c:v>
                      </c:pt>
                      <c:pt idx="7">
                        <c:v>12</c:v>
                      </c:pt>
                      <c:pt idx="8">
                        <c:v>21</c:v>
                      </c:pt>
                      <c:pt idx="9">
                        <c:v>8</c:v>
                      </c:pt>
                      <c:pt idx="10">
                        <c:v>10</c:v>
                      </c:pt>
                      <c:pt idx="11">
                        <c:v>11</c:v>
                      </c:pt>
                      <c:pt idx="12">
                        <c:v>13</c:v>
                      </c:pt>
                      <c:pt idx="13">
                        <c:v>19</c:v>
                      </c:pt>
                      <c:pt idx="14">
                        <c:v>15</c:v>
                      </c:pt>
                      <c:pt idx="15">
                        <c:v>10</c:v>
                      </c:pt>
                      <c:pt idx="16">
                        <c:v>10</c:v>
                      </c:pt>
                      <c:pt idx="17">
                        <c:v>19</c:v>
                      </c:pt>
                      <c:pt idx="18">
                        <c:v>12</c:v>
                      </c:pt>
                      <c:pt idx="19">
                        <c:v>10</c:v>
                      </c:pt>
                    </c:numCache>
                  </c:numRef>
                </c:val>
                <c:smooth val="0"/>
                <c:extLst>
                  <c:ext xmlns:c16="http://schemas.microsoft.com/office/drawing/2014/chart" uri="{C3380CC4-5D6E-409C-BE32-E72D297353CC}">
                    <c16:uniqueId val="{00000002-C207-4B04-8894-E9EF4D25EE2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'Reduce serious violence'!$B$77</c15:sqref>
                        </c15:formulaRef>
                      </c:ext>
                    </c:extLst>
                    <c:strCache>
                      <c:ptCount val="1"/>
                      <c:pt idx="0">
                        <c:v>Knife and bladed object crime</c:v>
                      </c:pt>
                    </c:strCache>
                  </c:strRef>
                </c:tx>
                <c:spPr>
                  <a:ln w="28575" cap="rnd">
                    <a:solidFill>
                      <a:schemeClr val="accent2"/>
                    </a:solidFill>
                    <a:round/>
                  </a:ln>
                  <a:effectLst/>
                </c:spPr>
                <c:marker>
                  <c:symbol val="none"/>
                </c:marker>
                <c:dLbls>
                  <c:delete val="1"/>
                </c:dLbls>
                <c:cat>
                  <c:multiLvlStrRef>
                    <c:extLst xmlns:c15="http://schemas.microsoft.com/office/drawing/2012/chart">
                      <c:ext xmlns:c15="http://schemas.microsoft.com/office/drawing/2012/chart" uri="{02D57815-91ED-43cb-92C2-25804820EDAC}">
                        <c15:formulaRef>
                          <c15:sqref>'Reduce serious violence'!$C$74:$W$75</c15:sqref>
                        </c15:formulaRef>
                      </c:ext>
                    </c:extLst>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lvl>
                      <c:lvl>
                        <c:pt idx="0">
                          <c:v>2018-19</c:v>
                        </c:pt>
                        <c:pt idx="4">
                          <c:v>2019-20</c:v>
                        </c:pt>
                        <c:pt idx="8">
                          <c:v>2020-21</c:v>
                        </c:pt>
                        <c:pt idx="12">
                          <c:v>2021-22</c:v>
                        </c:pt>
                        <c:pt idx="16">
                          <c:v>2022-23</c:v>
                        </c:pt>
                        <c:pt idx="20">
                          <c:v>2023-24</c:v>
                        </c:pt>
                      </c:lvl>
                    </c:multiLvlStrCache>
                  </c:multiLvlStrRef>
                </c:cat>
                <c:val>
                  <c:numRef>
                    <c:extLst xmlns:c15="http://schemas.microsoft.com/office/drawing/2012/chart">
                      <c:ext xmlns:c15="http://schemas.microsoft.com/office/drawing/2012/chart" uri="{02D57815-91ED-43cb-92C2-25804820EDAC}">
                        <c15:formulaRef>
                          <c15:sqref>'Reduce serious violence'!$C$77:$V$77</c15:sqref>
                        </c15:formulaRef>
                      </c:ext>
                    </c:extLst>
                    <c:numCache>
                      <c:formatCode>0</c:formatCode>
                      <c:ptCount val="20"/>
                      <c:pt idx="0">
                        <c:v>102</c:v>
                      </c:pt>
                      <c:pt idx="1">
                        <c:v>77</c:v>
                      </c:pt>
                      <c:pt idx="2">
                        <c:v>78</c:v>
                      </c:pt>
                      <c:pt idx="3">
                        <c:v>103</c:v>
                      </c:pt>
                      <c:pt idx="4">
                        <c:v>123</c:v>
                      </c:pt>
                      <c:pt idx="5">
                        <c:v>165</c:v>
                      </c:pt>
                      <c:pt idx="6">
                        <c:v>158</c:v>
                      </c:pt>
                      <c:pt idx="7">
                        <c:v>119</c:v>
                      </c:pt>
                      <c:pt idx="8">
                        <c:v>149</c:v>
                      </c:pt>
                      <c:pt idx="9">
                        <c:v>143</c:v>
                      </c:pt>
                      <c:pt idx="10">
                        <c:v>155</c:v>
                      </c:pt>
                      <c:pt idx="11">
                        <c:v>151</c:v>
                      </c:pt>
                      <c:pt idx="12">
                        <c:v>143</c:v>
                      </c:pt>
                      <c:pt idx="13">
                        <c:v>128</c:v>
                      </c:pt>
                      <c:pt idx="14">
                        <c:v>126</c:v>
                      </c:pt>
                      <c:pt idx="15">
                        <c:v>165</c:v>
                      </c:pt>
                      <c:pt idx="16">
                        <c:v>154</c:v>
                      </c:pt>
                      <c:pt idx="17">
                        <c:v>177</c:v>
                      </c:pt>
                      <c:pt idx="18">
                        <c:v>178</c:v>
                      </c:pt>
                      <c:pt idx="19">
                        <c:v>185</c:v>
                      </c:pt>
                    </c:numCache>
                  </c:numRef>
                </c:val>
                <c:smooth val="0"/>
                <c:extLst xmlns:c15="http://schemas.microsoft.com/office/drawing/2012/chart">
                  <c:ext xmlns:c16="http://schemas.microsoft.com/office/drawing/2014/chart" uri="{C3380CC4-5D6E-409C-BE32-E72D297353CC}">
                    <c16:uniqueId val="{00000003-C207-4B04-8894-E9EF4D25EE28}"/>
                  </c:ext>
                </c:extLst>
              </c15:ser>
            </c15:filteredLineSeries>
          </c:ext>
        </c:extLst>
      </c:lineChart>
      <c:catAx>
        <c:axId val="759172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759173032"/>
        <c:crosses val="autoZero"/>
        <c:auto val="1"/>
        <c:lblAlgn val="ctr"/>
        <c:lblOffset val="100"/>
        <c:noMultiLvlLbl val="0"/>
      </c:catAx>
      <c:valAx>
        <c:axId val="759173032"/>
        <c:scaling>
          <c:orientation val="minMax"/>
        </c:scaling>
        <c:delete val="0"/>
        <c:axPos val="l"/>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759172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r>
              <a:rPr lang="en-US" sz="1050">
                <a:solidFill>
                  <a:srgbClr val="334A7A"/>
                </a:solidFill>
                <a:latin typeface="Aharoni" panose="02010803020104030203" pitchFamily="2" charset="-79"/>
                <a:cs typeface="Aharoni" panose="02010803020104030203" pitchFamily="2" charset="-79"/>
              </a:rPr>
              <a:t>Drug Trafficking Crime</a:t>
            </a:r>
            <a:r>
              <a:rPr lang="en-US" sz="1050" baseline="0">
                <a:solidFill>
                  <a:srgbClr val="334A7A"/>
                </a:solidFill>
                <a:latin typeface="Aharoni" panose="02010803020104030203" pitchFamily="2" charset="-79"/>
                <a:cs typeface="Aharoni" panose="02010803020104030203" pitchFamily="2" charset="-79"/>
              </a:rPr>
              <a:t> rate</a:t>
            </a:r>
            <a:r>
              <a:rPr lang="en-US" sz="1050">
                <a:solidFill>
                  <a:srgbClr val="334A7A"/>
                </a:solidFill>
                <a:latin typeface="Aharoni" panose="02010803020104030203" pitchFamily="2" charset="-79"/>
                <a:cs typeface="Aharoni" panose="02010803020104030203" pitchFamily="2" charset="-79"/>
              </a:rPr>
              <a:t> per 1k population</a:t>
            </a: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0"/>
          <c:order val="0"/>
          <c:tx>
            <c:strRef>
              <c:f>'Disrupt drug sup &amp; countlines'!$B$7</c:f>
              <c:strCache>
                <c:ptCount val="1"/>
                <c:pt idx="0">
                  <c:v>Gwent Police</c:v>
                </c:pt>
              </c:strCache>
            </c:strRef>
          </c:tx>
          <c:spPr>
            <a:ln w="25400" cap="rnd">
              <a:solidFill>
                <a:srgbClr val="334A7A"/>
              </a:solidFill>
              <a:round/>
            </a:ln>
            <a:effectLst/>
          </c:spPr>
          <c:marker>
            <c:symbol val="none"/>
          </c:marker>
          <c:cat>
            <c:multiLvlStrRef>
              <c:f>'Disrupt drug sup &amp; countlines'!$C$4:$V$5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2018-19</c:v>
                  </c:pt>
                  <c:pt idx="4">
                    <c:v>2019-20</c:v>
                  </c:pt>
                  <c:pt idx="8">
                    <c:v>2020-21</c:v>
                  </c:pt>
                  <c:pt idx="12">
                    <c:v>2021-22</c:v>
                  </c:pt>
                  <c:pt idx="16">
                    <c:v>2022-23</c:v>
                  </c:pt>
                </c:lvl>
              </c:multiLvlStrCache>
            </c:multiLvlStrRef>
          </c:cat>
          <c:val>
            <c:numRef>
              <c:f>'Disrupt drug sup &amp; countlines'!$C$7:$V$7</c:f>
              <c:numCache>
                <c:formatCode>#,##0.000</c:formatCode>
                <c:ptCount val="20"/>
                <c:pt idx="0">
                  <c:v>0.19566375099320621</c:v>
                </c:pt>
                <c:pt idx="1">
                  <c:v>0.17864951177640567</c:v>
                </c:pt>
                <c:pt idx="2">
                  <c:v>0.18205235961976579</c:v>
                </c:pt>
                <c:pt idx="3">
                  <c:v>0.19566375099320621</c:v>
                </c:pt>
                <c:pt idx="4">
                  <c:v>0.26893314727895473</c:v>
                </c:pt>
                <c:pt idx="5">
                  <c:v>0.19620279927269654</c:v>
                </c:pt>
                <c:pt idx="6">
                  <c:v>0.16914034420060045</c:v>
                </c:pt>
                <c:pt idx="7">
                  <c:v>0.18774578206266651</c:v>
                </c:pt>
                <c:pt idx="8">
                  <c:v>0.3248261422772164</c:v>
                </c:pt>
                <c:pt idx="9">
                  <c:v>0.17503584868824096</c:v>
                </c:pt>
                <c:pt idx="10">
                  <c:v>0.20869658882059497</c:v>
                </c:pt>
                <c:pt idx="11">
                  <c:v>0.15820547862206394</c:v>
                </c:pt>
                <c:pt idx="12">
                  <c:v>0.13373587832709791</c:v>
                </c:pt>
                <c:pt idx="13">
                  <c:v>0.17051324486704983</c:v>
                </c:pt>
                <c:pt idx="14">
                  <c:v>0.16549814942978366</c:v>
                </c:pt>
                <c:pt idx="15">
                  <c:v>0.16884154638796109</c:v>
                </c:pt>
                <c:pt idx="16">
                  <c:v>0.20907593535984009</c:v>
                </c:pt>
                <c:pt idx="17">
                  <c:v>0.1631812178418264</c:v>
                </c:pt>
                <c:pt idx="18">
                  <c:v>0.19207789183464982</c:v>
                </c:pt>
                <c:pt idx="19">
                  <c:v>0.20567632665480204</c:v>
                </c:pt>
              </c:numCache>
            </c:numRef>
          </c:val>
          <c:smooth val="0"/>
          <c:extLst>
            <c:ext xmlns:c16="http://schemas.microsoft.com/office/drawing/2014/chart" uri="{C3380CC4-5D6E-409C-BE32-E72D297353CC}">
              <c16:uniqueId val="{00000000-3F73-4242-90EF-143674C2B839}"/>
            </c:ext>
          </c:extLst>
        </c:ser>
        <c:dLbls>
          <c:showLegendKey val="0"/>
          <c:showVal val="0"/>
          <c:showCatName val="0"/>
          <c:showSerName val="0"/>
          <c:showPercent val="0"/>
          <c:showBubbleSize val="0"/>
        </c:dLbls>
        <c:smooth val="0"/>
        <c:axId val="396827568"/>
        <c:axId val="396817400"/>
        <c:extLst>
          <c:ext xmlns:c15="http://schemas.microsoft.com/office/drawing/2012/chart" uri="{02D57815-91ED-43cb-92C2-25804820EDAC}">
            <c15:filteredLineSeries>
              <c15:ser>
                <c:idx val="1"/>
                <c:order val="1"/>
                <c:tx>
                  <c:strRef>
                    <c:extLst>
                      <c:ext uri="{02D57815-91ED-43cb-92C2-25804820EDAC}">
                        <c15:formulaRef>
                          <c15:sqref>'Disrupt drug sup &amp; countlines'!$B$8</c15:sqref>
                        </c15:formulaRef>
                      </c:ext>
                    </c:extLst>
                    <c:strCache>
                      <c:ptCount val="1"/>
                      <c:pt idx="0">
                        <c:v>National</c:v>
                      </c:pt>
                    </c:strCache>
                  </c:strRef>
                </c:tx>
                <c:spPr>
                  <a:ln w="15875" cap="rnd">
                    <a:solidFill>
                      <a:srgbClr val="E95161"/>
                    </a:solidFill>
                    <a:round/>
                  </a:ln>
                  <a:effectLst/>
                </c:spPr>
                <c:marker>
                  <c:symbol val="none"/>
                </c:marker>
                <c:cat>
                  <c:multiLvlStrRef>
                    <c:extLst>
                      <c:ext uri="{02D57815-91ED-43cb-92C2-25804820EDAC}">
                        <c15:formulaRef>
                          <c15:sqref>'Disrupt drug sup &amp; countlines'!$C$4:$V$5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2018-19</c:v>
                        </c:pt>
                        <c:pt idx="4">
                          <c:v>2019-20</c:v>
                        </c:pt>
                        <c:pt idx="8">
                          <c:v>2020-21</c:v>
                        </c:pt>
                        <c:pt idx="12">
                          <c:v>2021-22</c:v>
                        </c:pt>
                        <c:pt idx="16">
                          <c:v>2022-23</c:v>
                        </c:pt>
                      </c:lvl>
                    </c:multiLvlStrCache>
                  </c:multiLvlStrRef>
                </c:cat>
                <c:val>
                  <c:numRef>
                    <c:extLst>
                      <c:ext uri="{02D57815-91ED-43cb-92C2-25804820EDAC}">
                        <c15:formulaRef>
                          <c15:sqref>'Disrupt drug sup &amp; countlines'!$C$8:$V$8</c15:sqref>
                        </c15:formulaRef>
                      </c:ext>
                    </c:extLst>
                    <c:numCache>
                      <c:formatCode>#,##0.000</c:formatCode>
                      <c:ptCount val="20"/>
                      <c:pt idx="0">
                        <c:v>0.124</c:v>
                      </c:pt>
                      <c:pt idx="1">
                        <c:v>0.128</c:v>
                      </c:pt>
                      <c:pt idx="2">
                        <c:v>0.128</c:v>
                      </c:pt>
                      <c:pt idx="3">
                        <c:v>0.14599999999999999</c:v>
                      </c:pt>
                      <c:pt idx="4">
                        <c:v>0.14799999999999999</c:v>
                      </c:pt>
                      <c:pt idx="5">
                        <c:v>0.14599999999999999</c:v>
                      </c:pt>
                      <c:pt idx="6">
                        <c:v>0.14699999999999999</c:v>
                      </c:pt>
                      <c:pt idx="7">
                        <c:v>0.155</c:v>
                      </c:pt>
                      <c:pt idx="8">
                        <c:v>0.51900000000000002</c:v>
                      </c:pt>
                      <c:pt idx="9">
                        <c:v>0.497</c:v>
                      </c:pt>
                      <c:pt idx="10">
                        <c:v>0.54100000000000004</c:v>
                      </c:pt>
                      <c:pt idx="11">
                        <c:v>0.53</c:v>
                      </c:pt>
                      <c:pt idx="12">
                        <c:v>0.51900000000000002</c:v>
                      </c:pt>
                      <c:pt idx="13">
                        <c:v>0.442</c:v>
                      </c:pt>
                      <c:pt idx="14">
                        <c:v>0.44900000000000001</c:v>
                      </c:pt>
                      <c:pt idx="15">
                        <c:v>0.46800000000000003</c:v>
                      </c:pt>
                      <c:pt idx="16">
                        <c:v>0.44700000000000001</c:v>
                      </c:pt>
                      <c:pt idx="17">
                        <c:v>0.48299999999999998</c:v>
                      </c:pt>
                      <c:pt idx="18">
                        <c:v>0.53700000000000003</c:v>
                      </c:pt>
                      <c:pt idx="19">
                        <c:v>0.20399999999999999</c:v>
                      </c:pt>
                    </c:numCache>
                  </c:numRef>
                </c:val>
                <c:smooth val="0"/>
                <c:extLst>
                  <c:ext xmlns:c16="http://schemas.microsoft.com/office/drawing/2014/chart" uri="{C3380CC4-5D6E-409C-BE32-E72D297353CC}">
                    <c16:uniqueId val="{00000001-3F73-4242-90EF-143674C2B83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'Disrupt drug sup &amp; countlines'!$B$9</c15:sqref>
                        </c15:formulaRef>
                      </c:ext>
                    </c:extLst>
                    <c:strCache>
                      <c:ptCount val="1"/>
                      <c:pt idx="0">
                        <c:v>Most Similar Group</c:v>
                      </c:pt>
                    </c:strCache>
                  </c:strRef>
                </c:tx>
                <c:spPr>
                  <a:ln w="15875" cap="rnd">
                    <a:solidFill>
                      <a:schemeClr val="accent4"/>
                    </a:solidFill>
                    <a:round/>
                  </a:ln>
                  <a:effectLst/>
                </c:spPr>
                <c:marker>
                  <c:symbol val="none"/>
                </c:marker>
                <c:cat>
                  <c:multiLvlStrRef>
                    <c:extLst xmlns:c15="http://schemas.microsoft.com/office/drawing/2012/chart">
                      <c:ext xmlns:c15="http://schemas.microsoft.com/office/drawing/2012/chart" uri="{02D57815-91ED-43cb-92C2-25804820EDAC}">
                        <c15:formulaRef>
                          <c15:sqref>'Disrupt drug sup &amp; countlines'!$C$4:$V$5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2018-19</c:v>
                        </c:pt>
                        <c:pt idx="4">
                          <c:v>2019-20</c:v>
                        </c:pt>
                        <c:pt idx="8">
                          <c:v>2020-21</c:v>
                        </c:pt>
                        <c:pt idx="12">
                          <c:v>2021-22</c:v>
                        </c:pt>
                        <c:pt idx="16">
                          <c:v>2022-23</c:v>
                        </c:pt>
                      </c:lvl>
                    </c:multiLvlStrCache>
                  </c:multiLvlStrRef>
                </c:cat>
                <c:val>
                  <c:numRef>
                    <c:extLst xmlns:c15="http://schemas.microsoft.com/office/drawing/2012/chart">
                      <c:ext xmlns:c15="http://schemas.microsoft.com/office/drawing/2012/chart" uri="{02D57815-91ED-43cb-92C2-25804820EDAC}">
                        <c15:formulaRef>
                          <c15:sqref>'Disrupt drug sup &amp; countlines'!$C$9:$V$9</c15:sqref>
                        </c15:formulaRef>
                      </c:ext>
                    </c:extLst>
                    <c:numCache>
                      <c:formatCode>#,##0.000</c:formatCode>
                      <c:ptCount val="20"/>
                      <c:pt idx="0">
                        <c:v>0.14399999999999999</c:v>
                      </c:pt>
                      <c:pt idx="1">
                        <c:v>0.14199999999999999</c:v>
                      </c:pt>
                      <c:pt idx="2">
                        <c:v>0.16300000000000001</c:v>
                      </c:pt>
                      <c:pt idx="3">
                        <c:v>0.157</c:v>
                      </c:pt>
                      <c:pt idx="4">
                        <c:v>0.16</c:v>
                      </c:pt>
                      <c:pt idx="5">
                        <c:v>0.14599999999999999</c:v>
                      </c:pt>
                      <c:pt idx="6">
                        <c:v>0.159</c:v>
                      </c:pt>
                      <c:pt idx="7">
                        <c:v>0.17799999999999999</c:v>
                      </c:pt>
                      <c:pt idx="8">
                        <c:v>0.2</c:v>
                      </c:pt>
                      <c:pt idx="9">
                        <c:v>0.17899999999999999</c:v>
                      </c:pt>
                      <c:pt idx="10">
                        <c:v>0.23699999999999999</c:v>
                      </c:pt>
                      <c:pt idx="11">
                        <c:v>0.217</c:v>
                      </c:pt>
                      <c:pt idx="12">
                        <c:v>0.19600000000000001</c:v>
                      </c:pt>
                      <c:pt idx="13">
                        <c:v>0.17799999999999999</c:v>
                      </c:pt>
                      <c:pt idx="14">
                        <c:v>0.17499999999999999</c:v>
                      </c:pt>
                      <c:pt idx="15">
                        <c:v>0.16700000000000001</c:v>
                      </c:pt>
                      <c:pt idx="16">
                        <c:v>0.151</c:v>
                      </c:pt>
                      <c:pt idx="17">
                        <c:v>0.16400000000000001</c:v>
                      </c:pt>
                      <c:pt idx="18">
                        <c:v>0.17599999999999999</c:v>
                      </c:pt>
                      <c:pt idx="19">
                        <c:v>0.18099999999999999</c:v>
                      </c:pt>
                    </c:numCache>
                  </c:numRef>
                </c:val>
                <c:smooth val="0"/>
                <c:extLst xmlns:c15="http://schemas.microsoft.com/office/drawing/2012/chart">
                  <c:ext xmlns:c16="http://schemas.microsoft.com/office/drawing/2014/chart" uri="{C3380CC4-5D6E-409C-BE32-E72D297353CC}">
                    <c16:uniqueId val="{00000002-3F73-4242-90EF-143674C2B839}"/>
                  </c:ext>
                </c:extLst>
              </c15:ser>
            </c15:filteredLineSeries>
          </c:ext>
        </c:extLst>
      </c:lineChart>
      <c:catAx>
        <c:axId val="39682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396817400"/>
        <c:crosses val="autoZero"/>
        <c:auto val="1"/>
        <c:lblAlgn val="ctr"/>
        <c:lblOffset val="100"/>
        <c:noMultiLvlLbl val="0"/>
      </c:catAx>
      <c:valAx>
        <c:axId val="396817400"/>
        <c:scaling>
          <c:orientation val="minMax"/>
        </c:scaling>
        <c:delete val="0"/>
        <c:axPos val="l"/>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39682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latin typeface="Abadi Extra Light" panose="020B0204020104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2"/>
                </a:solidFill>
                <a:latin typeface="Aharoni" panose="02010803020104030203" pitchFamily="2" charset="-79"/>
                <a:ea typeface="+mn-ea"/>
                <a:cs typeface="Aharoni" panose="02010803020104030203" pitchFamily="2" charset="-79"/>
              </a:defRPr>
            </a:pPr>
            <a:r>
              <a:rPr lang="en-US" sz="1050">
                <a:solidFill>
                  <a:schemeClr val="tx2"/>
                </a:solidFill>
                <a:latin typeface="Aharoni" panose="02010803020104030203" pitchFamily="2" charset="-79"/>
                <a:cs typeface="Aharoni" panose="02010803020104030203" pitchFamily="2" charset="-79"/>
              </a:rPr>
              <a:t>Neighbourhood</a:t>
            </a:r>
            <a:r>
              <a:rPr lang="en-US" sz="1050" baseline="0">
                <a:solidFill>
                  <a:schemeClr val="tx2"/>
                </a:solidFill>
                <a:latin typeface="Aharoni" panose="02010803020104030203" pitchFamily="2" charset="-79"/>
                <a:cs typeface="Aharoni" panose="02010803020104030203" pitchFamily="2" charset="-79"/>
              </a:rPr>
              <a:t> </a:t>
            </a:r>
            <a:r>
              <a:rPr lang="en-US" sz="1050">
                <a:solidFill>
                  <a:schemeClr val="tx2"/>
                </a:solidFill>
                <a:latin typeface="Aharoni" panose="02010803020104030203" pitchFamily="2" charset="-79"/>
                <a:cs typeface="Aharoni" panose="02010803020104030203" pitchFamily="2" charset="-79"/>
              </a:rPr>
              <a:t>Crime rate per 1k population</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2"/>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5"/>
          <c:order val="5"/>
          <c:tx>
            <c:strRef>
              <c:f>'Reduce Neighbourhood crime'!$B$11</c:f>
              <c:strCache>
                <c:ptCount val="1"/>
                <c:pt idx="0">
                  <c:v>Gwent Police</c:v>
                </c:pt>
              </c:strCache>
            </c:strRef>
          </c:tx>
          <c:spPr>
            <a:ln w="25400" cap="rnd">
              <a:solidFill>
                <a:srgbClr val="334A7A"/>
              </a:solidFill>
              <a:round/>
            </a:ln>
            <a:effectLst/>
          </c:spPr>
          <c:marker>
            <c:symbol val="none"/>
          </c:marker>
          <c:cat>
            <c:multiLvlStrRef>
              <c:f>'Reduce Neighbourhood crime'!$G$4:$V$5</c:f>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2019-20</c:v>
                  </c:pt>
                  <c:pt idx="4">
                    <c:v>2020-21</c:v>
                  </c:pt>
                  <c:pt idx="8">
                    <c:v>2021-22</c:v>
                  </c:pt>
                  <c:pt idx="12">
                    <c:v>2022-23</c:v>
                  </c:pt>
                </c:lvl>
              </c:multiLvlStrCache>
              <c:extLst/>
            </c:multiLvlStrRef>
          </c:cat>
          <c:val>
            <c:numRef>
              <c:f>'Reduce Neighbourhood crime'!$G$11:$V$11</c:f>
              <c:numCache>
                <c:formatCode>0.000</c:formatCode>
                <c:ptCount val="16"/>
                <c:pt idx="0">
                  <c:v>2.4965114804008626</c:v>
                </c:pt>
                <c:pt idx="1">
                  <c:v>2.6216753351093072</c:v>
                </c:pt>
                <c:pt idx="2">
                  <c:v>2.608144107573259</c:v>
                </c:pt>
                <c:pt idx="3">
                  <c:v>2.293543067360142</c:v>
                </c:pt>
                <c:pt idx="4">
                  <c:v>1.8159969301404999</c:v>
                </c:pt>
                <c:pt idx="5">
                  <c:v>1.8580728553059425</c:v>
                </c:pt>
                <c:pt idx="6">
                  <c:v>1.7335281168162324</c:v>
                </c:pt>
                <c:pt idx="7">
                  <c:v>1.6258137483926995</c:v>
                </c:pt>
                <c:pt idx="8">
                  <c:v>1.5630380779479567</c:v>
                </c:pt>
                <c:pt idx="9">
                  <c:v>1.7068041471495869</c:v>
                </c:pt>
                <c:pt idx="10">
                  <c:v>1.8271664376439749</c:v>
                </c:pt>
                <c:pt idx="11">
                  <c:v>1.8037626589367328</c:v>
                </c:pt>
                <c:pt idx="12">
                  <c:v>1.8714845921234464</c:v>
                </c:pt>
                <c:pt idx="13">
                  <c:v>1.9343773531666506</c:v>
                </c:pt>
                <c:pt idx="14">
                  <c:v>1.8153910484903186</c:v>
                </c:pt>
                <c:pt idx="15">
                  <c:v>1.7456990700370387</c:v>
                </c:pt>
              </c:numCache>
              <c:extLst/>
            </c:numRef>
          </c:val>
          <c:smooth val="0"/>
          <c:extLst xmlns:c15="http://schemas.microsoft.com/office/drawing/2012/chart">
            <c:ext xmlns:c16="http://schemas.microsoft.com/office/drawing/2014/chart" uri="{C3380CC4-5D6E-409C-BE32-E72D297353CC}">
              <c16:uniqueId val="{00000000-A6B7-4333-B64F-81625C5CB6E0}"/>
            </c:ext>
          </c:extLst>
        </c:ser>
        <c:ser>
          <c:idx val="6"/>
          <c:order val="6"/>
          <c:tx>
            <c:strRef>
              <c:f>'Reduce Neighbourhood crime'!$B$12</c:f>
              <c:strCache>
                <c:ptCount val="1"/>
                <c:pt idx="0">
                  <c:v>National</c:v>
                </c:pt>
              </c:strCache>
            </c:strRef>
          </c:tx>
          <c:spPr>
            <a:ln w="28575" cap="rnd">
              <a:solidFill>
                <a:schemeClr val="accent1">
                  <a:lumMod val="60000"/>
                </a:schemeClr>
              </a:solidFill>
              <a:round/>
            </a:ln>
            <a:effectLst/>
          </c:spPr>
          <c:marker>
            <c:symbol val="none"/>
          </c:marker>
          <c:cat>
            <c:multiLvlStrRef>
              <c:f>'Reduce Neighbourhood crime'!$G$4:$V$5</c:f>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2019-20</c:v>
                  </c:pt>
                  <c:pt idx="4">
                    <c:v>2020-21</c:v>
                  </c:pt>
                  <c:pt idx="8">
                    <c:v>2021-22</c:v>
                  </c:pt>
                  <c:pt idx="12">
                    <c:v>2022-23</c:v>
                  </c:pt>
                </c:lvl>
              </c:multiLvlStrCache>
              <c:extLst/>
            </c:multiLvlStrRef>
          </c:cat>
          <c:val>
            <c:numRef>
              <c:f>'Reduce Neighbourhood crime'!$G$12:$V$12</c:f>
              <c:extLst/>
            </c:numRef>
          </c:val>
          <c:smooth val="0"/>
          <c:extLst>
            <c:ext xmlns:c16="http://schemas.microsoft.com/office/drawing/2014/chart" uri="{C3380CC4-5D6E-409C-BE32-E72D297353CC}">
              <c16:uniqueId val="{00000001-A6B7-4333-B64F-81625C5CB6E0}"/>
            </c:ext>
          </c:extLst>
        </c:ser>
        <c:ser>
          <c:idx val="7"/>
          <c:order val="7"/>
          <c:tx>
            <c:strRef>
              <c:f>'Reduce Neighbourhood crime'!$B$13</c:f>
              <c:strCache>
                <c:ptCount val="1"/>
                <c:pt idx="0">
                  <c:v>Most Similar Group</c:v>
                </c:pt>
              </c:strCache>
            </c:strRef>
          </c:tx>
          <c:spPr>
            <a:ln w="28575" cap="rnd">
              <a:solidFill>
                <a:schemeClr val="accent2">
                  <a:lumMod val="60000"/>
                </a:schemeClr>
              </a:solidFill>
              <a:round/>
            </a:ln>
            <a:effectLst/>
          </c:spPr>
          <c:marker>
            <c:symbol val="none"/>
          </c:marker>
          <c:cat>
            <c:multiLvlStrRef>
              <c:f>'Reduce Neighbourhood crime'!$G$4:$V$5</c:f>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2019-20</c:v>
                  </c:pt>
                  <c:pt idx="4">
                    <c:v>2020-21</c:v>
                  </c:pt>
                  <c:pt idx="8">
                    <c:v>2021-22</c:v>
                  </c:pt>
                  <c:pt idx="12">
                    <c:v>2022-23</c:v>
                  </c:pt>
                </c:lvl>
              </c:multiLvlStrCache>
              <c:extLst/>
            </c:multiLvlStrRef>
          </c:cat>
          <c:val>
            <c:numRef>
              <c:f>'Reduce Neighbourhood crime'!$G$13:$V$13</c:f>
              <c:extLst/>
            </c:numRef>
          </c:val>
          <c:smooth val="0"/>
          <c:extLst>
            <c:ext xmlns:c16="http://schemas.microsoft.com/office/drawing/2014/chart" uri="{C3380CC4-5D6E-409C-BE32-E72D297353CC}">
              <c16:uniqueId val="{00000002-A6B7-4333-B64F-81625C5CB6E0}"/>
            </c:ext>
          </c:extLst>
        </c:ser>
        <c:dLbls>
          <c:showLegendKey val="0"/>
          <c:showVal val="0"/>
          <c:showCatName val="0"/>
          <c:showSerName val="0"/>
          <c:showPercent val="0"/>
          <c:showBubbleSize val="0"/>
        </c:dLbls>
        <c:smooth val="0"/>
        <c:axId val="885965944"/>
        <c:axId val="885975784"/>
        <c:extLst>
          <c:ext xmlns:c15="http://schemas.microsoft.com/office/drawing/2012/chart" uri="{02D57815-91ED-43cb-92C2-25804820EDAC}">
            <c15:filteredLineSeries>
              <c15:ser>
                <c:idx val="0"/>
                <c:order val="0"/>
                <c:tx>
                  <c:strRef>
                    <c:extLst>
                      <c:ext uri="{02D57815-91ED-43cb-92C2-25804820EDAC}">
                        <c15:formulaRef>
                          <c15:sqref>'Reduce Neighbourhood crime'!$B$6</c15:sqref>
                        </c15:formulaRef>
                      </c:ext>
                    </c:extLst>
                    <c:strCache>
                      <c:ptCount val="1"/>
                      <c:pt idx="0">
                        <c:v>Vehicle offences ex interference</c:v>
                      </c:pt>
                    </c:strCache>
                  </c:strRef>
                </c:tx>
                <c:spPr>
                  <a:ln w="28575" cap="rnd">
                    <a:solidFill>
                      <a:schemeClr val="accent1"/>
                    </a:solidFill>
                    <a:round/>
                  </a:ln>
                  <a:effectLst/>
                </c:spPr>
                <c:marker>
                  <c:symbol val="none"/>
                </c:marker>
                <c:cat>
                  <c:multiLvlStrRef>
                    <c:extLst>
                      <c:ext uri="{02D57815-91ED-43cb-92C2-25804820EDAC}">
                        <c15:formulaRef>
                          <c15:sqref>'Reduce Neighbourhood crime'!$G$4:$V$5</c15:sqref>
                        </c15:formulaRef>
                      </c:ext>
                    </c:extLst>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2019-20</c:v>
                        </c:pt>
                        <c:pt idx="4">
                          <c:v>2020-21</c:v>
                        </c:pt>
                        <c:pt idx="8">
                          <c:v>2021-22</c:v>
                        </c:pt>
                        <c:pt idx="12">
                          <c:v>2022-23</c:v>
                        </c:pt>
                      </c:lvl>
                    </c:multiLvlStrCache>
                  </c:multiLvlStrRef>
                </c:cat>
                <c:val>
                  <c:numRef>
                    <c:extLst>
                      <c:ext uri="{02D57815-91ED-43cb-92C2-25804820EDAC}">
                        <c15:formulaRef>
                          <c15:sqref>'Reduce Neighbourhood crime'!$G$6:$V$6</c15:sqref>
                        </c15:formulaRef>
                      </c:ext>
                    </c:extLst>
                    <c:numCache>
                      <c:formatCode>0</c:formatCode>
                      <c:ptCount val="16"/>
                      <c:pt idx="0">
                        <c:v>662</c:v>
                      </c:pt>
                      <c:pt idx="1">
                        <c:v>808</c:v>
                      </c:pt>
                      <c:pt idx="2">
                        <c:v>737</c:v>
                      </c:pt>
                      <c:pt idx="3">
                        <c:v>669</c:v>
                      </c:pt>
                      <c:pt idx="4" formatCode="#,##0">
                        <c:v>485</c:v>
                      </c:pt>
                      <c:pt idx="5" formatCode="General">
                        <c:v>483</c:v>
                      </c:pt>
                      <c:pt idx="6" formatCode="General">
                        <c:v>472</c:v>
                      </c:pt>
                      <c:pt idx="7" formatCode="General">
                        <c:v>415</c:v>
                      </c:pt>
                      <c:pt idx="8" formatCode="#,##0">
                        <c:v>451</c:v>
                      </c:pt>
                      <c:pt idx="9" formatCode="General">
                        <c:v>494</c:v>
                      </c:pt>
                      <c:pt idx="10" formatCode="General">
                        <c:v>499</c:v>
                      </c:pt>
                      <c:pt idx="11" formatCode="General">
                        <c:v>515</c:v>
                      </c:pt>
                      <c:pt idx="12" formatCode="#,##0">
                        <c:v>530</c:v>
                      </c:pt>
                      <c:pt idx="13" formatCode="General">
                        <c:v>505</c:v>
                      </c:pt>
                      <c:pt idx="14" formatCode="General">
                        <c:v>553</c:v>
                      </c:pt>
                      <c:pt idx="15" formatCode="General">
                        <c:v>503</c:v>
                      </c:pt>
                    </c:numCache>
                  </c:numRef>
                </c:val>
                <c:smooth val="0"/>
                <c:extLst>
                  <c:ext xmlns:c16="http://schemas.microsoft.com/office/drawing/2014/chart" uri="{C3380CC4-5D6E-409C-BE32-E72D297353CC}">
                    <c16:uniqueId val="{00000003-A6B7-4333-B64F-81625C5CB6E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'Reduce Neighbourhood crime'!$B$7</c15:sqref>
                        </c15:formulaRef>
                      </c:ext>
                    </c:extLst>
                    <c:strCache>
                      <c:ptCount val="1"/>
                      <c:pt idx="0">
                        <c:v>Burglary Residential</c:v>
                      </c:pt>
                    </c:strCache>
                  </c:strRef>
                </c:tx>
                <c:spPr>
                  <a:ln w="28575" cap="rnd">
                    <a:solidFill>
                      <a:schemeClr val="accent2"/>
                    </a:solidFill>
                    <a:round/>
                  </a:ln>
                  <a:effectLst/>
                </c:spPr>
                <c:marker>
                  <c:symbol val="none"/>
                </c:marker>
                <c:cat>
                  <c:multiLvlStrRef>
                    <c:extLst xmlns:c15="http://schemas.microsoft.com/office/drawing/2012/chart">
                      <c:ext xmlns:c15="http://schemas.microsoft.com/office/drawing/2012/chart" uri="{02D57815-91ED-43cb-92C2-25804820EDAC}">
                        <c15:formulaRef>
                          <c15:sqref>'Reduce Neighbourhood crime'!$G$4:$V$5</c15:sqref>
                        </c15:formulaRef>
                      </c:ext>
                    </c:extLst>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2019-20</c:v>
                        </c:pt>
                        <c:pt idx="4">
                          <c:v>2020-21</c:v>
                        </c:pt>
                        <c:pt idx="8">
                          <c:v>2021-22</c:v>
                        </c:pt>
                        <c:pt idx="12">
                          <c:v>2022-23</c:v>
                        </c:pt>
                      </c:lvl>
                    </c:multiLvlStrCache>
                  </c:multiLvlStrRef>
                </c:cat>
                <c:val>
                  <c:numRef>
                    <c:extLst xmlns:c15="http://schemas.microsoft.com/office/drawing/2012/chart">
                      <c:ext xmlns:c15="http://schemas.microsoft.com/office/drawing/2012/chart" uri="{02D57815-91ED-43cb-92C2-25804820EDAC}">
                        <c15:formulaRef>
                          <c15:sqref>'Reduce Neighbourhood crime'!$G$7:$V$7</c15:sqref>
                        </c15:formulaRef>
                      </c:ext>
                    </c:extLst>
                    <c:numCache>
                      <c:formatCode>0</c:formatCode>
                      <c:ptCount val="16"/>
                      <c:pt idx="0">
                        <c:v>667</c:v>
                      </c:pt>
                      <c:pt idx="1">
                        <c:v>604</c:v>
                      </c:pt>
                      <c:pt idx="2">
                        <c:v>654</c:v>
                      </c:pt>
                      <c:pt idx="3">
                        <c:v>571</c:v>
                      </c:pt>
                      <c:pt idx="4" formatCode="#,##0">
                        <c:v>493</c:v>
                      </c:pt>
                      <c:pt idx="5" formatCode="General">
                        <c:v>513</c:v>
                      </c:pt>
                      <c:pt idx="6" formatCode="General">
                        <c:v>474</c:v>
                      </c:pt>
                      <c:pt idx="7" formatCode="General">
                        <c:v>478</c:v>
                      </c:pt>
                      <c:pt idx="8" formatCode="#,##0">
                        <c:v>378</c:v>
                      </c:pt>
                      <c:pt idx="9" formatCode="General">
                        <c:v>436</c:v>
                      </c:pt>
                      <c:pt idx="10" formatCode="General">
                        <c:v>486</c:v>
                      </c:pt>
                      <c:pt idx="11" formatCode="General">
                        <c:v>472</c:v>
                      </c:pt>
                      <c:pt idx="12" formatCode="#,##0">
                        <c:v>449</c:v>
                      </c:pt>
                      <c:pt idx="13" formatCode="General">
                        <c:v>484</c:v>
                      </c:pt>
                      <c:pt idx="14" formatCode="General">
                        <c:v>381</c:v>
                      </c:pt>
                      <c:pt idx="15" formatCode="General">
                        <c:v>388</c:v>
                      </c:pt>
                    </c:numCache>
                  </c:numRef>
                </c:val>
                <c:smooth val="0"/>
                <c:extLst xmlns:c15="http://schemas.microsoft.com/office/drawing/2012/chart">
                  <c:ext xmlns:c16="http://schemas.microsoft.com/office/drawing/2014/chart" uri="{C3380CC4-5D6E-409C-BE32-E72D297353CC}">
                    <c16:uniqueId val="{00000004-A6B7-4333-B64F-81625C5CB6E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'Reduce Neighbourhood crime'!$B$8</c15:sqref>
                        </c15:formulaRef>
                      </c:ext>
                    </c:extLst>
                    <c:strCache>
                      <c:ptCount val="1"/>
                      <c:pt idx="0">
                        <c:v>Theft from the person</c:v>
                      </c:pt>
                    </c:strCache>
                  </c:strRef>
                </c:tx>
                <c:spPr>
                  <a:ln w="28575" cap="rnd">
                    <a:solidFill>
                      <a:schemeClr val="accent3"/>
                    </a:solidFill>
                    <a:round/>
                  </a:ln>
                  <a:effectLst/>
                </c:spPr>
                <c:marker>
                  <c:symbol val="none"/>
                </c:marker>
                <c:cat>
                  <c:multiLvlStrRef>
                    <c:extLst xmlns:c15="http://schemas.microsoft.com/office/drawing/2012/chart">
                      <c:ext xmlns:c15="http://schemas.microsoft.com/office/drawing/2012/chart" uri="{02D57815-91ED-43cb-92C2-25804820EDAC}">
                        <c15:formulaRef>
                          <c15:sqref>'Reduce Neighbourhood crime'!$G$4:$V$5</c15:sqref>
                        </c15:formulaRef>
                      </c:ext>
                    </c:extLst>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2019-20</c:v>
                        </c:pt>
                        <c:pt idx="4">
                          <c:v>2020-21</c:v>
                        </c:pt>
                        <c:pt idx="8">
                          <c:v>2021-22</c:v>
                        </c:pt>
                        <c:pt idx="12">
                          <c:v>2022-23</c:v>
                        </c:pt>
                      </c:lvl>
                    </c:multiLvlStrCache>
                  </c:multiLvlStrRef>
                </c:cat>
                <c:val>
                  <c:numRef>
                    <c:extLst xmlns:c15="http://schemas.microsoft.com/office/drawing/2012/chart">
                      <c:ext xmlns:c15="http://schemas.microsoft.com/office/drawing/2012/chart" uri="{02D57815-91ED-43cb-92C2-25804820EDAC}">
                        <c15:formulaRef>
                          <c15:sqref>'Reduce Neighbourhood crime'!$G$8:$V$8</c15:sqref>
                        </c15:formulaRef>
                      </c:ext>
                    </c:extLst>
                    <c:numCache>
                      <c:formatCode>0</c:formatCode>
                      <c:ptCount val="16"/>
                      <c:pt idx="0">
                        <c:v>74</c:v>
                      </c:pt>
                      <c:pt idx="1">
                        <c:v>73</c:v>
                      </c:pt>
                      <c:pt idx="2">
                        <c:v>83</c:v>
                      </c:pt>
                      <c:pt idx="3">
                        <c:v>53</c:v>
                      </c:pt>
                      <c:pt idx="4" formatCode="#,##0">
                        <c:v>50</c:v>
                      </c:pt>
                      <c:pt idx="5" formatCode="General">
                        <c:v>52</c:v>
                      </c:pt>
                      <c:pt idx="6" formatCode="General">
                        <c:v>31</c:v>
                      </c:pt>
                      <c:pt idx="7" formatCode="General">
                        <c:v>22</c:v>
                      </c:pt>
                      <c:pt idx="8" formatCode="#,##0">
                        <c:v>38</c:v>
                      </c:pt>
                      <c:pt idx="9" formatCode="General">
                        <c:v>37</c:v>
                      </c:pt>
                      <c:pt idx="10" formatCode="General">
                        <c:v>50</c:v>
                      </c:pt>
                      <c:pt idx="11" formatCode="General">
                        <c:v>42</c:v>
                      </c:pt>
                      <c:pt idx="12" formatCode="#,##0">
                        <c:v>50</c:v>
                      </c:pt>
                      <c:pt idx="13" formatCode="General">
                        <c:v>57</c:v>
                      </c:pt>
                      <c:pt idx="14" formatCode="General">
                        <c:v>59</c:v>
                      </c:pt>
                      <c:pt idx="15" formatCode="General">
                        <c:v>58</c:v>
                      </c:pt>
                    </c:numCache>
                  </c:numRef>
                </c:val>
                <c:smooth val="0"/>
                <c:extLst xmlns:c15="http://schemas.microsoft.com/office/drawing/2012/chart">
                  <c:ext xmlns:c16="http://schemas.microsoft.com/office/drawing/2014/chart" uri="{C3380CC4-5D6E-409C-BE32-E72D297353CC}">
                    <c16:uniqueId val="{00000005-A6B7-4333-B64F-81625C5CB6E0}"/>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'Reduce Neighbourhood crime'!$B$9</c15:sqref>
                        </c15:formulaRef>
                      </c:ext>
                    </c:extLst>
                    <c:strCache>
                      <c:ptCount val="1"/>
                      <c:pt idx="0">
                        <c:v>Robbery of personal property</c:v>
                      </c:pt>
                    </c:strCache>
                  </c:strRef>
                </c:tx>
                <c:spPr>
                  <a:ln w="28575" cap="rnd">
                    <a:solidFill>
                      <a:schemeClr val="accent4"/>
                    </a:solidFill>
                    <a:round/>
                  </a:ln>
                  <a:effectLst/>
                </c:spPr>
                <c:marker>
                  <c:symbol val="none"/>
                </c:marker>
                <c:cat>
                  <c:multiLvlStrRef>
                    <c:extLst xmlns:c15="http://schemas.microsoft.com/office/drawing/2012/chart">
                      <c:ext xmlns:c15="http://schemas.microsoft.com/office/drawing/2012/chart" uri="{02D57815-91ED-43cb-92C2-25804820EDAC}">
                        <c15:formulaRef>
                          <c15:sqref>'Reduce Neighbourhood crime'!$G$4:$V$5</c15:sqref>
                        </c15:formulaRef>
                      </c:ext>
                    </c:extLst>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2019-20</c:v>
                        </c:pt>
                        <c:pt idx="4">
                          <c:v>2020-21</c:v>
                        </c:pt>
                        <c:pt idx="8">
                          <c:v>2021-22</c:v>
                        </c:pt>
                        <c:pt idx="12">
                          <c:v>2022-23</c:v>
                        </c:pt>
                      </c:lvl>
                    </c:multiLvlStrCache>
                  </c:multiLvlStrRef>
                </c:cat>
                <c:val>
                  <c:numRef>
                    <c:extLst xmlns:c15="http://schemas.microsoft.com/office/drawing/2012/chart">
                      <c:ext xmlns:c15="http://schemas.microsoft.com/office/drawing/2012/chart" uri="{02D57815-91ED-43cb-92C2-25804820EDAC}">
                        <c15:formulaRef>
                          <c15:sqref>'Reduce Neighbourhood crime'!$G$9:$V$9</c15:sqref>
                        </c15:formulaRef>
                      </c:ext>
                    </c:extLst>
                    <c:numCache>
                      <c:formatCode>0</c:formatCode>
                      <c:ptCount val="16"/>
                      <c:pt idx="0">
                        <c:v>73</c:v>
                      </c:pt>
                      <c:pt idx="1">
                        <c:v>65</c:v>
                      </c:pt>
                      <c:pt idx="2">
                        <c:v>68</c:v>
                      </c:pt>
                      <c:pt idx="3">
                        <c:v>63</c:v>
                      </c:pt>
                      <c:pt idx="4" formatCode="General">
                        <c:v>51</c:v>
                      </c:pt>
                      <c:pt idx="5" formatCode="General">
                        <c:v>56</c:v>
                      </c:pt>
                      <c:pt idx="6" formatCode="General">
                        <c:v>53</c:v>
                      </c:pt>
                      <c:pt idx="7" formatCode="General">
                        <c:v>51</c:v>
                      </c:pt>
                      <c:pt idx="8" formatCode="General">
                        <c:v>68</c:v>
                      </c:pt>
                      <c:pt idx="9" formatCode="General">
                        <c:v>54</c:v>
                      </c:pt>
                      <c:pt idx="10" formatCode="General">
                        <c:v>58</c:v>
                      </c:pt>
                      <c:pt idx="11" formatCode="General">
                        <c:v>50</c:v>
                      </c:pt>
                      <c:pt idx="12" formatCode="General">
                        <c:v>72</c:v>
                      </c:pt>
                      <c:pt idx="13" formatCode="General">
                        <c:v>92</c:v>
                      </c:pt>
                      <c:pt idx="14" formatCode="General">
                        <c:v>75</c:v>
                      </c:pt>
                      <c:pt idx="15" formatCode="General">
                        <c:v>78</c:v>
                      </c:pt>
                    </c:numCache>
                  </c:numRef>
                </c:val>
                <c:smooth val="0"/>
                <c:extLst xmlns:c15="http://schemas.microsoft.com/office/drawing/2012/chart">
                  <c:ext xmlns:c16="http://schemas.microsoft.com/office/drawing/2014/chart" uri="{C3380CC4-5D6E-409C-BE32-E72D297353CC}">
                    <c16:uniqueId val="{00000006-A6B7-4333-B64F-81625C5CB6E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'Reduce Neighbourhood crime'!$B$10</c15:sqref>
                        </c15:formulaRef>
                      </c:ext>
                    </c:extLst>
                    <c:strCache>
                      <c:ptCount val="1"/>
                      <c:pt idx="0">
                        <c:v>Total</c:v>
                      </c:pt>
                    </c:strCache>
                  </c:strRef>
                </c:tx>
                <c:spPr>
                  <a:ln w="15875" cap="rnd">
                    <a:solidFill>
                      <a:srgbClr val="E95161"/>
                    </a:solidFill>
                    <a:round/>
                  </a:ln>
                  <a:effectLst/>
                </c:spPr>
                <c:marker>
                  <c:symbol val="none"/>
                </c:marker>
                <c:cat>
                  <c:multiLvlStrRef>
                    <c:extLst xmlns:c15="http://schemas.microsoft.com/office/drawing/2012/chart">
                      <c:ext xmlns:c15="http://schemas.microsoft.com/office/drawing/2012/chart" uri="{02D57815-91ED-43cb-92C2-25804820EDAC}">
                        <c15:formulaRef>
                          <c15:sqref>'Reduce Neighbourhood crime'!$G$4:$V$5</c15:sqref>
                        </c15:formulaRef>
                      </c:ext>
                    </c:extLst>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2019-20</c:v>
                        </c:pt>
                        <c:pt idx="4">
                          <c:v>2020-21</c:v>
                        </c:pt>
                        <c:pt idx="8">
                          <c:v>2021-22</c:v>
                        </c:pt>
                        <c:pt idx="12">
                          <c:v>2022-23</c:v>
                        </c:pt>
                      </c:lvl>
                    </c:multiLvlStrCache>
                  </c:multiLvlStrRef>
                </c:cat>
                <c:val>
                  <c:numRef>
                    <c:extLst xmlns:c15="http://schemas.microsoft.com/office/drawing/2012/chart">
                      <c:ext xmlns:c15="http://schemas.microsoft.com/office/drawing/2012/chart" uri="{02D57815-91ED-43cb-92C2-25804820EDAC}">
                        <c15:formulaRef>
                          <c15:sqref>'Reduce Neighbourhood crime'!$G$10:$V$10</c15:sqref>
                        </c15:formulaRef>
                      </c:ext>
                    </c:extLst>
                    <c:numCache>
                      <c:formatCode>#,##0</c:formatCode>
                      <c:ptCount val="16"/>
                      <c:pt idx="0">
                        <c:v>1476</c:v>
                      </c:pt>
                      <c:pt idx="1">
                        <c:v>1550</c:v>
                      </c:pt>
                      <c:pt idx="2">
                        <c:v>1542</c:v>
                      </c:pt>
                      <c:pt idx="3">
                        <c:v>1356</c:v>
                      </c:pt>
                      <c:pt idx="4">
                        <c:v>1079</c:v>
                      </c:pt>
                      <c:pt idx="5">
                        <c:v>1104</c:v>
                      </c:pt>
                      <c:pt idx="6">
                        <c:v>1030</c:v>
                      </c:pt>
                      <c:pt idx="7">
                        <c:v>966</c:v>
                      </c:pt>
                      <c:pt idx="8">
                        <c:v>935</c:v>
                      </c:pt>
                      <c:pt idx="9">
                        <c:v>1021</c:v>
                      </c:pt>
                      <c:pt idx="10">
                        <c:v>1093</c:v>
                      </c:pt>
                      <c:pt idx="11">
                        <c:v>1079</c:v>
                      </c:pt>
                      <c:pt idx="12">
                        <c:v>1101</c:v>
                      </c:pt>
                      <c:pt idx="13">
                        <c:v>1138</c:v>
                      </c:pt>
                      <c:pt idx="14">
                        <c:v>1068</c:v>
                      </c:pt>
                      <c:pt idx="15">
                        <c:v>1027</c:v>
                      </c:pt>
                    </c:numCache>
                  </c:numRef>
                </c:val>
                <c:smooth val="0"/>
                <c:extLst xmlns:c15="http://schemas.microsoft.com/office/drawing/2012/chart">
                  <c:ext xmlns:c16="http://schemas.microsoft.com/office/drawing/2014/chart" uri="{C3380CC4-5D6E-409C-BE32-E72D297353CC}">
                    <c16:uniqueId val="{00000007-A6B7-4333-B64F-81625C5CB6E0}"/>
                  </c:ext>
                </c:extLst>
              </c15:ser>
            </c15:filteredLineSeries>
          </c:ext>
        </c:extLst>
      </c:lineChart>
      <c:catAx>
        <c:axId val="88596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85975784"/>
        <c:crosses val="autoZero"/>
        <c:auto val="1"/>
        <c:lblAlgn val="ctr"/>
        <c:lblOffset val="100"/>
        <c:noMultiLvlLbl val="0"/>
      </c:catAx>
      <c:valAx>
        <c:axId val="885975784"/>
        <c:scaling>
          <c:orientation val="minMax"/>
        </c:scaling>
        <c:delete val="0"/>
        <c:axPos val="l"/>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85965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r>
              <a:rPr lang="en-US" sz="1050" b="0">
                <a:solidFill>
                  <a:srgbClr val="334A7A"/>
                </a:solidFill>
                <a:latin typeface="Aharoni" panose="02010803020104030203" pitchFamily="2" charset="-79"/>
                <a:cs typeface="Aharoni" panose="02010803020104030203" pitchFamily="2" charset="-79"/>
              </a:rPr>
              <a:t>Domestic Related Crime rate per 1k population</a:t>
            </a: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1"/>
          <c:order val="1"/>
          <c:tx>
            <c:strRef>
              <c:f>'Vic sat for Domestic abuse'!$B$7</c:f>
              <c:strCache>
                <c:ptCount val="1"/>
                <c:pt idx="0">
                  <c:v>Gwent Police</c:v>
                </c:pt>
              </c:strCache>
            </c:strRef>
          </c:tx>
          <c:spPr>
            <a:ln w="25400" cap="rnd">
              <a:solidFill>
                <a:srgbClr val="334A7A"/>
              </a:solidFill>
              <a:round/>
            </a:ln>
            <a:effectLst/>
          </c:spPr>
          <c:marker>
            <c:symbol val="none"/>
          </c:marker>
          <c:cat>
            <c:multiLvlStrRef>
              <c:f>'Vic sat for Domestic abuse'!$C$4:$V$5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2018-19</c:v>
                  </c:pt>
                  <c:pt idx="4">
                    <c:v>2019-20</c:v>
                  </c:pt>
                  <c:pt idx="8">
                    <c:v>2020-21</c:v>
                  </c:pt>
                  <c:pt idx="12">
                    <c:v>2021-22</c:v>
                  </c:pt>
                  <c:pt idx="16">
                    <c:v>2022-23</c:v>
                  </c:pt>
                </c:lvl>
              </c:multiLvlStrCache>
              <c:extLst/>
            </c:multiLvlStrRef>
          </c:cat>
          <c:val>
            <c:numRef>
              <c:f>'Vic sat for Domestic abuse'!$C$7:$U$7</c:f>
              <c:numCache>
                <c:formatCode>#,##0.000</c:formatCode>
                <c:ptCount val="19"/>
                <c:pt idx="0">
                  <c:v>3.7550425951478794</c:v>
                </c:pt>
                <c:pt idx="1">
                  <c:v>3.6835827904373173</c:v>
                </c:pt>
                <c:pt idx="2">
                  <c:v>3.5355589092511521</c:v>
                </c:pt>
                <c:pt idx="3">
                  <c:v>3.5321560614077923</c:v>
                </c:pt>
                <c:pt idx="4">
                  <c:v>3.4386231975982069</c:v>
                </c:pt>
                <c:pt idx="5">
                  <c:v>3.766755465347372</c:v>
                </c:pt>
                <c:pt idx="6">
                  <c:v>3.8733138821937501</c:v>
                </c:pt>
                <c:pt idx="7">
                  <c:v>3.9155989682439003</c:v>
                </c:pt>
                <c:pt idx="8">
                  <c:v>3.8524717081479189</c:v>
                </c:pt>
                <c:pt idx="9">
                  <c:v>3.6791188964662958</c:v>
                </c:pt>
                <c:pt idx="10">
                  <c:v>3.3896365313280508</c:v>
                </c:pt>
                <c:pt idx="11">
                  <c:v>3.4822035666920246</c:v>
                </c:pt>
                <c:pt idx="12">
                  <c:v>3.8098008338432012</c:v>
                </c:pt>
                <c:pt idx="13">
                  <c:v>3.6309290965807079</c:v>
                </c:pt>
                <c:pt idx="14">
                  <c:v>3.335038465782004</c:v>
                </c:pt>
                <c:pt idx="15">
                  <c:v>3.4353403745273274</c:v>
                </c:pt>
                <c:pt idx="16">
                  <c:v>3.6630783796784989</c:v>
                </c:pt>
                <c:pt idx="17">
                  <c:v>3.987741011009633</c:v>
                </c:pt>
                <c:pt idx="18">
                  <c:v>3.9452459021966568</c:v>
                </c:pt>
              </c:numCache>
              <c:extLst/>
            </c:numRef>
          </c:val>
          <c:smooth val="0"/>
          <c:extLst xmlns:c15="http://schemas.microsoft.com/office/drawing/2012/chart">
            <c:ext xmlns:c16="http://schemas.microsoft.com/office/drawing/2014/chart" uri="{C3380CC4-5D6E-409C-BE32-E72D297353CC}">
              <c16:uniqueId val="{00000000-3D7A-4719-AED4-4DAA6BDD0313}"/>
            </c:ext>
          </c:extLst>
        </c:ser>
        <c:ser>
          <c:idx val="2"/>
          <c:order val="2"/>
          <c:tx>
            <c:strRef>
              <c:f>'Vic sat for Domestic abuse'!$B$8</c:f>
              <c:strCache>
                <c:ptCount val="1"/>
                <c:pt idx="0">
                  <c:v>National</c:v>
                </c:pt>
              </c:strCache>
            </c:strRef>
          </c:tx>
          <c:spPr>
            <a:ln w="28575" cap="rnd">
              <a:solidFill>
                <a:schemeClr val="accent3"/>
              </a:solidFill>
              <a:round/>
            </a:ln>
            <a:effectLst/>
          </c:spPr>
          <c:marker>
            <c:symbol val="none"/>
          </c:marker>
          <c:cat>
            <c:multiLvlStrRef>
              <c:f>'Vic sat for Domestic abuse'!$C$4:$V$5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2018-19</c:v>
                  </c:pt>
                  <c:pt idx="4">
                    <c:v>2019-20</c:v>
                  </c:pt>
                  <c:pt idx="8">
                    <c:v>2020-21</c:v>
                  </c:pt>
                  <c:pt idx="12">
                    <c:v>2021-22</c:v>
                  </c:pt>
                  <c:pt idx="16">
                    <c:v>2022-23</c:v>
                  </c:pt>
                </c:lvl>
              </c:multiLvlStrCache>
              <c:extLst/>
            </c:multiLvlStrRef>
          </c:cat>
          <c:val>
            <c:numRef>
              <c:f>'Vic sat for Domestic abuse'!$C$8:$U$8</c:f>
              <c:extLst/>
            </c:numRef>
          </c:val>
          <c:smooth val="0"/>
          <c:extLst>
            <c:ext xmlns:c16="http://schemas.microsoft.com/office/drawing/2014/chart" uri="{C3380CC4-5D6E-409C-BE32-E72D297353CC}">
              <c16:uniqueId val="{00000001-3D7A-4719-AED4-4DAA6BDD0313}"/>
            </c:ext>
          </c:extLst>
        </c:ser>
        <c:ser>
          <c:idx val="3"/>
          <c:order val="3"/>
          <c:tx>
            <c:strRef>
              <c:f>'Vic sat for Domestic abuse'!$B$9</c:f>
              <c:strCache>
                <c:ptCount val="1"/>
                <c:pt idx="0">
                  <c:v>Most Similar Group</c:v>
                </c:pt>
              </c:strCache>
            </c:strRef>
          </c:tx>
          <c:spPr>
            <a:ln w="28575" cap="rnd">
              <a:solidFill>
                <a:schemeClr val="accent4"/>
              </a:solidFill>
              <a:round/>
            </a:ln>
            <a:effectLst/>
          </c:spPr>
          <c:marker>
            <c:symbol val="none"/>
          </c:marker>
          <c:cat>
            <c:multiLvlStrRef>
              <c:f>'Vic sat for Domestic abuse'!$C$4:$V$5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2018-19</c:v>
                  </c:pt>
                  <c:pt idx="4">
                    <c:v>2019-20</c:v>
                  </c:pt>
                  <c:pt idx="8">
                    <c:v>2020-21</c:v>
                  </c:pt>
                  <c:pt idx="12">
                    <c:v>2021-22</c:v>
                  </c:pt>
                  <c:pt idx="16">
                    <c:v>2022-23</c:v>
                  </c:pt>
                </c:lvl>
              </c:multiLvlStrCache>
              <c:extLst/>
            </c:multiLvlStrRef>
          </c:cat>
          <c:val>
            <c:numRef>
              <c:f>'Vic sat for Domestic abuse'!$C$9:$U$9</c:f>
              <c:extLst/>
            </c:numRef>
          </c:val>
          <c:smooth val="0"/>
          <c:extLst>
            <c:ext xmlns:c16="http://schemas.microsoft.com/office/drawing/2014/chart" uri="{C3380CC4-5D6E-409C-BE32-E72D297353CC}">
              <c16:uniqueId val="{00000002-3D7A-4719-AED4-4DAA6BDD0313}"/>
            </c:ext>
          </c:extLst>
        </c:ser>
        <c:dLbls>
          <c:showLegendKey val="0"/>
          <c:showVal val="0"/>
          <c:showCatName val="0"/>
          <c:showSerName val="0"/>
          <c:showPercent val="0"/>
          <c:showBubbleSize val="0"/>
        </c:dLbls>
        <c:smooth val="0"/>
        <c:axId val="830800248"/>
        <c:axId val="830798280"/>
        <c:extLst>
          <c:ext xmlns:c15="http://schemas.microsoft.com/office/drawing/2012/chart" uri="{02D57815-91ED-43cb-92C2-25804820EDAC}">
            <c15:filteredLineSeries>
              <c15:ser>
                <c:idx val="0"/>
                <c:order val="0"/>
                <c:tx>
                  <c:strRef>
                    <c:extLst>
                      <c:ext uri="{02D57815-91ED-43cb-92C2-25804820EDAC}">
                        <c15:formulaRef>
                          <c15:sqref>'Vic sat for Domestic abuse'!$B$6</c15:sqref>
                        </c15:formulaRef>
                      </c:ext>
                    </c:extLst>
                    <c:strCache>
                      <c:ptCount val="1"/>
                      <c:pt idx="0">
                        <c:v>Domestic Related Crime</c:v>
                      </c:pt>
                    </c:strCache>
                  </c:strRef>
                </c:tx>
                <c:spPr>
                  <a:ln w="15875" cap="rnd">
                    <a:solidFill>
                      <a:srgbClr val="E95161"/>
                    </a:solidFill>
                    <a:round/>
                  </a:ln>
                  <a:effectLst/>
                </c:spPr>
                <c:marker>
                  <c:symbol val="none"/>
                </c:marker>
                <c:cat>
                  <c:multiLvlStrRef>
                    <c:extLst>
                      <c:ext uri="{02D57815-91ED-43cb-92C2-25804820EDAC}">
                        <c15:formulaRef>
                          <c15:sqref>'Vic sat for Domestic abuse'!$C$4:$V$5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2018-19</c:v>
                        </c:pt>
                        <c:pt idx="4">
                          <c:v>2019-20</c:v>
                        </c:pt>
                        <c:pt idx="8">
                          <c:v>2020-21</c:v>
                        </c:pt>
                        <c:pt idx="12">
                          <c:v>2021-22</c:v>
                        </c:pt>
                        <c:pt idx="16">
                          <c:v>2022-23</c:v>
                        </c:pt>
                      </c:lvl>
                    </c:multiLvlStrCache>
                  </c:multiLvlStrRef>
                </c:cat>
                <c:val>
                  <c:numRef>
                    <c:extLst>
                      <c:ext uri="{02D57815-91ED-43cb-92C2-25804820EDAC}">
                        <c15:formulaRef>
                          <c15:sqref>'Vic sat for Domestic abuse'!$C$6:$U$6</c15:sqref>
                        </c15:formulaRef>
                      </c:ext>
                    </c:extLst>
                    <c:numCache>
                      <c:formatCode>#,##0</c:formatCode>
                      <c:ptCount val="19"/>
                      <c:pt idx="0">
                        <c:v>2207</c:v>
                      </c:pt>
                      <c:pt idx="1">
                        <c:v>2165</c:v>
                      </c:pt>
                      <c:pt idx="2">
                        <c:v>2078</c:v>
                      </c:pt>
                      <c:pt idx="3">
                        <c:v>2076</c:v>
                      </c:pt>
                      <c:pt idx="4">
                        <c:v>2033</c:v>
                      </c:pt>
                      <c:pt idx="5">
                        <c:v>2227</c:v>
                      </c:pt>
                      <c:pt idx="6">
                        <c:v>2290</c:v>
                      </c:pt>
                      <c:pt idx="7">
                        <c:v>2315</c:v>
                      </c:pt>
                      <c:pt idx="8">
                        <c:v>2289</c:v>
                      </c:pt>
                      <c:pt idx="9" formatCode="General">
                        <c:v>2186</c:v>
                      </c:pt>
                      <c:pt idx="10">
                        <c:v>2014</c:v>
                      </c:pt>
                      <c:pt idx="11">
                        <c:v>2069</c:v>
                      </c:pt>
                      <c:pt idx="12">
                        <c:v>2279</c:v>
                      </c:pt>
                      <c:pt idx="13">
                        <c:v>2172</c:v>
                      </c:pt>
                      <c:pt idx="14">
                        <c:v>1995</c:v>
                      </c:pt>
                      <c:pt idx="15">
                        <c:v>2055</c:v>
                      </c:pt>
                      <c:pt idx="16">
                        <c:v>2155</c:v>
                      </c:pt>
                      <c:pt idx="17">
                        <c:v>2346</c:v>
                      </c:pt>
                      <c:pt idx="18">
                        <c:v>2321</c:v>
                      </c:pt>
                    </c:numCache>
                  </c:numRef>
                </c:val>
                <c:smooth val="0"/>
                <c:extLst>
                  <c:ext xmlns:c16="http://schemas.microsoft.com/office/drawing/2014/chart" uri="{C3380CC4-5D6E-409C-BE32-E72D297353CC}">
                    <c16:uniqueId val="{00000003-3D7A-4719-AED4-4DAA6BDD0313}"/>
                  </c:ext>
                </c:extLst>
              </c15:ser>
            </c15:filteredLineSeries>
          </c:ext>
        </c:extLst>
      </c:lineChart>
      <c:catAx>
        <c:axId val="83080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30798280"/>
        <c:crosses val="autoZero"/>
        <c:auto val="1"/>
        <c:lblAlgn val="ctr"/>
        <c:lblOffset val="100"/>
        <c:noMultiLvlLbl val="0"/>
      </c:catAx>
      <c:valAx>
        <c:axId val="830798280"/>
        <c:scaling>
          <c:orientation val="minMax"/>
        </c:scaling>
        <c:delete val="0"/>
        <c:axPos val="l"/>
        <c:numFmt formatCode="#,##0.00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30800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latin typeface="Abadi Extra Light" panose="020B02040201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7735B-C8D9-41FC-A2CE-148FF3FC91B4}" type="datetimeFigureOut">
              <a:rPr lang="en-GB" smtClean="0"/>
              <a:t>02/08/2023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2E619-4D34-4361-B5DC-53905BF68521}" type="slidenum">
              <a:rPr lang="en-GB" smtClean="0"/>
              <a:t>‹#›</a:t>
            </a:fld>
            <a:endParaRPr lang="en-GB" dirty="0"/>
          </a:p>
        </p:txBody>
      </p:sp>
    </p:spTree>
    <p:extLst>
      <p:ext uri="{BB962C8B-B14F-4D97-AF65-F5344CB8AC3E}">
        <p14:creationId xmlns:p14="http://schemas.microsoft.com/office/powerpoint/2010/main" val="355495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79F6-4EBC-DDC9-CA76-F9CEA0DB3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9BB828-3588-0D1F-8CBB-26B3A426BD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2D414D-3AD6-A413-32A4-2790F982EEAC}"/>
              </a:ext>
            </a:extLst>
          </p:cNvPr>
          <p:cNvSpPr>
            <a:spLocks noGrp="1"/>
          </p:cNvSpPr>
          <p:nvPr>
            <p:ph type="dt" sz="half" idx="10"/>
          </p:nvPr>
        </p:nvSpPr>
        <p:spPr/>
        <p:txBody>
          <a:bodyPr/>
          <a:lstStyle/>
          <a:p>
            <a:fld id="{697773A7-6293-46C2-B128-F2D450644C66}" type="datetime1">
              <a:rPr lang="en-GB" smtClean="0"/>
              <a:t>02/08/2023</a:t>
            </a:fld>
            <a:endParaRPr lang="en-GB" dirty="0"/>
          </a:p>
        </p:txBody>
      </p:sp>
      <p:sp>
        <p:nvSpPr>
          <p:cNvPr id="5" name="Footer Placeholder 4">
            <a:extLst>
              <a:ext uri="{FF2B5EF4-FFF2-40B4-BE49-F238E27FC236}">
                <a16:creationId xmlns:a16="http://schemas.microsoft.com/office/drawing/2014/main" id="{5D573A7C-1581-82E9-A24B-22C25D8E3CC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2D1021-7AEC-76D1-FBB4-434CDF2D9269}"/>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37639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C5B9-F9CA-ADFA-6E1B-8820D80A57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92B0D5-4B79-36DD-FF83-416696B4F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B33C34-39EE-4E29-1B8B-17B10B55AF5D}"/>
              </a:ext>
            </a:extLst>
          </p:cNvPr>
          <p:cNvSpPr>
            <a:spLocks noGrp="1"/>
          </p:cNvSpPr>
          <p:nvPr>
            <p:ph type="dt" sz="half" idx="10"/>
          </p:nvPr>
        </p:nvSpPr>
        <p:spPr/>
        <p:txBody>
          <a:bodyPr/>
          <a:lstStyle/>
          <a:p>
            <a:fld id="{547019C6-EB68-4FC9-B31F-E93AD18C46FE}" type="datetime1">
              <a:rPr lang="en-GB" smtClean="0"/>
              <a:t>02/08/2023</a:t>
            </a:fld>
            <a:endParaRPr lang="en-GB" dirty="0"/>
          </a:p>
        </p:txBody>
      </p:sp>
      <p:sp>
        <p:nvSpPr>
          <p:cNvPr id="5" name="Footer Placeholder 4">
            <a:extLst>
              <a:ext uri="{FF2B5EF4-FFF2-40B4-BE49-F238E27FC236}">
                <a16:creationId xmlns:a16="http://schemas.microsoft.com/office/drawing/2014/main" id="{38AA7D69-7F30-30D5-7B30-4A3B34B30AE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7B325D9-B0F3-9F2B-D168-D6E69AA48FCD}"/>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3993572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713D3-BF91-C549-9051-F2124904BE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6EDC17-408C-5FB3-711D-FF3DBA541C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B08AA0-1610-7E48-18CD-2192418EEFA9}"/>
              </a:ext>
            </a:extLst>
          </p:cNvPr>
          <p:cNvSpPr>
            <a:spLocks noGrp="1"/>
          </p:cNvSpPr>
          <p:nvPr>
            <p:ph type="dt" sz="half" idx="10"/>
          </p:nvPr>
        </p:nvSpPr>
        <p:spPr/>
        <p:txBody>
          <a:bodyPr/>
          <a:lstStyle/>
          <a:p>
            <a:fld id="{E3F5200D-38A3-4B28-885F-0EBDC9573F4D}" type="datetime1">
              <a:rPr lang="en-GB" smtClean="0"/>
              <a:t>02/08/2023</a:t>
            </a:fld>
            <a:endParaRPr lang="en-GB" dirty="0"/>
          </a:p>
        </p:txBody>
      </p:sp>
      <p:sp>
        <p:nvSpPr>
          <p:cNvPr id="5" name="Footer Placeholder 4">
            <a:extLst>
              <a:ext uri="{FF2B5EF4-FFF2-40B4-BE49-F238E27FC236}">
                <a16:creationId xmlns:a16="http://schemas.microsoft.com/office/drawing/2014/main" id="{C4D9A5EA-38B1-B2FF-B86F-B5E6AD69C5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6D5921E-E310-B059-ECB1-86D2E6801709}"/>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91367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28C2-9975-02EA-6B6C-914CD52E63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12FA64-2BCD-3ED8-B97D-1759C6B90D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8B815D-2718-9D9E-54DC-3A575629EB37}"/>
              </a:ext>
            </a:extLst>
          </p:cNvPr>
          <p:cNvSpPr>
            <a:spLocks noGrp="1"/>
          </p:cNvSpPr>
          <p:nvPr>
            <p:ph type="dt" sz="half" idx="10"/>
          </p:nvPr>
        </p:nvSpPr>
        <p:spPr/>
        <p:txBody>
          <a:bodyPr/>
          <a:lstStyle/>
          <a:p>
            <a:fld id="{4797C435-1A03-41F7-A343-8E09F16FD7D0}" type="datetime1">
              <a:rPr lang="en-GB" smtClean="0"/>
              <a:t>02/08/2023</a:t>
            </a:fld>
            <a:endParaRPr lang="en-GB" dirty="0"/>
          </a:p>
        </p:txBody>
      </p:sp>
      <p:sp>
        <p:nvSpPr>
          <p:cNvPr id="5" name="Footer Placeholder 4">
            <a:extLst>
              <a:ext uri="{FF2B5EF4-FFF2-40B4-BE49-F238E27FC236}">
                <a16:creationId xmlns:a16="http://schemas.microsoft.com/office/drawing/2014/main" id="{19BAF94A-C481-FE73-4797-934AAD99C5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F56370F-35AE-510A-4417-49F22FECED4F}"/>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10532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B0C5-C0FF-ABCD-EF91-9226CD2BFE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13A877-5BF2-8797-8922-8B5BA2AA19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342474-9768-354D-2DD1-A111A1ED8306}"/>
              </a:ext>
            </a:extLst>
          </p:cNvPr>
          <p:cNvSpPr>
            <a:spLocks noGrp="1"/>
          </p:cNvSpPr>
          <p:nvPr>
            <p:ph type="dt" sz="half" idx="10"/>
          </p:nvPr>
        </p:nvSpPr>
        <p:spPr/>
        <p:txBody>
          <a:bodyPr/>
          <a:lstStyle/>
          <a:p>
            <a:fld id="{77A48505-DF9B-4578-81E8-2623B4621A3F}" type="datetime1">
              <a:rPr lang="en-GB" smtClean="0"/>
              <a:t>02/08/2023</a:t>
            </a:fld>
            <a:endParaRPr lang="en-GB" dirty="0"/>
          </a:p>
        </p:txBody>
      </p:sp>
      <p:sp>
        <p:nvSpPr>
          <p:cNvPr id="5" name="Footer Placeholder 4">
            <a:extLst>
              <a:ext uri="{FF2B5EF4-FFF2-40B4-BE49-F238E27FC236}">
                <a16:creationId xmlns:a16="http://schemas.microsoft.com/office/drawing/2014/main" id="{87B6CE95-7D0A-DF87-0CA4-0FAFF4FB17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7070CF3-6CE7-8438-5177-4D656749B993}"/>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42560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957B-F955-C3BA-4928-E66AAEDCB6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4ED92E-CC31-3DD6-57F4-90CF00B1A3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EB4607-E184-069B-985C-65F2F2E8E1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253A6B-3A8F-2FE6-7F90-DA338D16DD09}"/>
              </a:ext>
            </a:extLst>
          </p:cNvPr>
          <p:cNvSpPr>
            <a:spLocks noGrp="1"/>
          </p:cNvSpPr>
          <p:nvPr>
            <p:ph type="dt" sz="half" idx="10"/>
          </p:nvPr>
        </p:nvSpPr>
        <p:spPr/>
        <p:txBody>
          <a:bodyPr/>
          <a:lstStyle/>
          <a:p>
            <a:fld id="{96751A7B-0E8C-4636-B90D-8E8DCC4E7F3B}" type="datetime1">
              <a:rPr lang="en-GB" smtClean="0"/>
              <a:t>02/08/2023</a:t>
            </a:fld>
            <a:endParaRPr lang="en-GB" dirty="0"/>
          </a:p>
        </p:txBody>
      </p:sp>
      <p:sp>
        <p:nvSpPr>
          <p:cNvPr id="6" name="Footer Placeholder 5">
            <a:extLst>
              <a:ext uri="{FF2B5EF4-FFF2-40B4-BE49-F238E27FC236}">
                <a16:creationId xmlns:a16="http://schemas.microsoft.com/office/drawing/2014/main" id="{505EC7FF-76DF-252C-083A-E3A3133ADC0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65627CE-B387-3901-6BE7-8FB6603E6911}"/>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156122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CC6F-C669-FF9D-803A-648241E433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3DD492-2F02-CA6A-2BC6-1EB99322CE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AF291E-F29E-2575-EB83-9726BFE88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49673C-6F53-4515-B392-1A5598844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0A1010-547F-200A-1A5D-42F0B6986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87A506-E113-8C8C-A8D4-5E818941D8DB}"/>
              </a:ext>
            </a:extLst>
          </p:cNvPr>
          <p:cNvSpPr>
            <a:spLocks noGrp="1"/>
          </p:cNvSpPr>
          <p:nvPr>
            <p:ph type="dt" sz="half" idx="10"/>
          </p:nvPr>
        </p:nvSpPr>
        <p:spPr/>
        <p:txBody>
          <a:bodyPr/>
          <a:lstStyle/>
          <a:p>
            <a:fld id="{EB2C25B5-BB8F-400E-8947-7722E3101A55}" type="datetime1">
              <a:rPr lang="en-GB" smtClean="0"/>
              <a:t>02/08/2023</a:t>
            </a:fld>
            <a:endParaRPr lang="en-GB" dirty="0"/>
          </a:p>
        </p:txBody>
      </p:sp>
      <p:sp>
        <p:nvSpPr>
          <p:cNvPr id="8" name="Footer Placeholder 7">
            <a:extLst>
              <a:ext uri="{FF2B5EF4-FFF2-40B4-BE49-F238E27FC236}">
                <a16:creationId xmlns:a16="http://schemas.microsoft.com/office/drawing/2014/main" id="{A91D7488-D6B4-3AD3-23DC-09790421612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C85DAF1-27DD-8599-6192-C41258E933C7}"/>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38854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F456-64E9-9CD0-B794-C6DDFFB5BD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202F04-40A7-82DB-F7B1-E588AC0E0E59}"/>
              </a:ext>
            </a:extLst>
          </p:cNvPr>
          <p:cNvSpPr>
            <a:spLocks noGrp="1"/>
          </p:cNvSpPr>
          <p:nvPr>
            <p:ph type="dt" sz="half" idx="10"/>
          </p:nvPr>
        </p:nvSpPr>
        <p:spPr/>
        <p:txBody>
          <a:bodyPr/>
          <a:lstStyle/>
          <a:p>
            <a:fld id="{96125FCA-54F6-47B0-9F76-6E625AF45C75}" type="datetime1">
              <a:rPr lang="en-GB" smtClean="0"/>
              <a:t>02/08/2023</a:t>
            </a:fld>
            <a:endParaRPr lang="en-GB" dirty="0"/>
          </a:p>
        </p:txBody>
      </p:sp>
      <p:sp>
        <p:nvSpPr>
          <p:cNvPr id="4" name="Footer Placeholder 3">
            <a:extLst>
              <a:ext uri="{FF2B5EF4-FFF2-40B4-BE49-F238E27FC236}">
                <a16:creationId xmlns:a16="http://schemas.microsoft.com/office/drawing/2014/main" id="{A4360659-04D5-C644-3EF9-ED8D7F73584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FB81808-A46A-200A-E7F2-A8C818EDDCCB}"/>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81751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39E112-49A3-4AC1-ACF7-9872717809D1}"/>
              </a:ext>
            </a:extLst>
          </p:cNvPr>
          <p:cNvSpPr>
            <a:spLocks noGrp="1"/>
          </p:cNvSpPr>
          <p:nvPr>
            <p:ph type="dt" sz="half" idx="10"/>
          </p:nvPr>
        </p:nvSpPr>
        <p:spPr/>
        <p:txBody>
          <a:bodyPr/>
          <a:lstStyle/>
          <a:p>
            <a:fld id="{534D878F-3510-4103-A2FC-257AD2AA21A2}" type="datetime1">
              <a:rPr lang="en-GB" smtClean="0"/>
              <a:t>02/08/2023</a:t>
            </a:fld>
            <a:endParaRPr lang="en-GB" dirty="0"/>
          </a:p>
        </p:txBody>
      </p:sp>
      <p:sp>
        <p:nvSpPr>
          <p:cNvPr id="3" name="Footer Placeholder 2">
            <a:extLst>
              <a:ext uri="{FF2B5EF4-FFF2-40B4-BE49-F238E27FC236}">
                <a16:creationId xmlns:a16="http://schemas.microsoft.com/office/drawing/2014/main" id="{94791883-7692-830C-1065-98B01F32E7D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D890FB9-B8C5-FC95-6C74-1DF25FF00D5A}"/>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122777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FC8C-7C71-2302-F0BB-1755D174F9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1B0B47-21D3-0317-7C84-687D48FC5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2A95BB-7FD2-0322-58E0-75CF3740C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F1DEE-510C-BA3B-9926-7612F3F80526}"/>
              </a:ext>
            </a:extLst>
          </p:cNvPr>
          <p:cNvSpPr>
            <a:spLocks noGrp="1"/>
          </p:cNvSpPr>
          <p:nvPr>
            <p:ph type="dt" sz="half" idx="10"/>
          </p:nvPr>
        </p:nvSpPr>
        <p:spPr/>
        <p:txBody>
          <a:bodyPr/>
          <a:lstStyle/>
          <a:p>
            <a:fld id="{534F9B1F-5A6D-4178-82D7-3DFAF2082DA2}" type="datetime1">
              <a:rPr lang="en-GB" smtClean="0"/>
              <a:t>02/08/2023</a:t>
            </a:fld>
            <a:endParaRPr lang="en-GB" dirty="0"/>
          </a:p>
        </p:txBody>
      </p:sp>
      <p:sp>
        <p:nvSpPr>
          <p:cNvPr id="6" name="Footer Placeholder 5">
            <a:extLst>
              <a:ext uri="{FF2B5EF4-FFF2-40B4-BE49-F238E27FC236}">
                <a16:creationId xmlns:a16="http://schemas.microsoft.com/office/drawing/2014/main" id="{CDD6D72B-7AF8-6D81-C767-934943568D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F87E2F9-900E-6732-542A-1C586AC95A01}"/>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91062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0D29-3946-E713-672E-FD78DF08B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2CE076-2EEE-3FA7-2079-0160A5AF7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771648B-1591-D83E-A629-63AF78B3D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19FF58-C9DE-A5AD-9F60-56215B00B4E8}"/>
              </a:ext>
            </a:extLst>
          </p:cNvPr>
          <p:cNvSpPr>
            <a:spLocks noGrp="1"/>
          </p:cNvSpPr>
          <p:nvPr>
            <p:ph type="dt" sz="half" idx="10"/>
          </p:nvPr>
        </p:nvSpPr>
        <p:spPr/>
        <p:txBody>
          <a:bodyPr/>
          <a:lstStyle/>
          <a:p>
            <a:fld id="{F0FC8CA7-7C85-420A-A52E-205844479B1C}" type="datetime1">
              <a:rPr lang="en-GB" smtClean="0"/>
              <a:t>02/08/2023</a:t>
            </a:fld>
            <a:endParaRPr lang="en-GB" dirty="0"/>
          </a:p>
        </p:txBody>
      </p:sp>
      <p:sp>
        <p:nvSpPr>
          <p:cNvPr id="6" name="Footer Placeholder 5">
            <a:extLst>
              <a:ext uri="{FF2B5EF4-FFF2-40B4-BE49-F238E27FC236}">
                <a16:creationId xmlns:a16="http://schemas.microsoft.com/office/drawing/2014/main" id="{EFA7C3AD-00CE-74A2-F27D-61C425A9FA2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28E5B61-4522-4BE9-71F3-EFB307EEFAC1}"/>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349722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E8C91D-2C2C-3531-66FA-A4CF43CD15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63011F-7F11-C485-07FA-417B9131B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F92AB-1756-6A31-0FF5-8F1F962A0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8192B-217F-485C-9682-B41EE99C3816}" type="datetime1">
              <a:rPr lang="en-GB" smtClean="0"/>
              <a:t>02/08/2023</a:t>
            </a:fld>
            <a:endParaRPr lang="en-GB" dirty="0"/>
          </a:p>
        </p:txBody>
      </p:sp>
      <p:sp>
        <p:nvSpPr>
          <p:cNvPr id="5" name="Footer Placeholder 4">
            <a:extLst>
              <a:ext uri="{FF2B5EF4-FFF2-40B4-BE49-F238E27FC236}">
                <a16:creationId xmlns:a16="http://schemas.microsoft.com/office/drawing/2014/main" id="{CD9473DB-B881-5C62-FA00-6D00AFEB1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36577A-B37E-DE85-14BA-936A9B59F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7CA82-6322-4EB1-B8D2-767A6A67D34E}" type="slidenum">
              <a:rPr lang="en-GB" smtClean="0"/>
              <a:t>‹#›</a:t>
            </a:fld>
            <a:endParaRPr lang="en-GB" dirty="0"/>
          </a:p>
        </p:txBody>
      </p:sp>
    </p:spTree>
    <p:extLst>
      <p:ext uri="{BB962C8B-B14F-4D97-AF65-F5344CB8AC3E}">
        <p14:creationId xmlns:p14="http://schemas.microsoft.com/office/powerpoint/2010/main" val="4288039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09FA62-95D6-3CDC-2DA7-0EB6CBA68C65}"/>
              </a:ext>
            </a:extLst>
          </p:cNvPr>
          <p:cNvSpPr>
            <a:spLocks noGrp="1"/>
          </p:cNvSpPr>
          <p:nvPr>
            <p:ph type="ctrTitle"/>
          </p:nvPr>
        </p:nvSpPr>
        <p:spPr>
          <a:xfrm>
            <a:off x="4356847" y="1559134"/>
            <a:ext cx="7406897" cy="2877848"/>
          </a:xfrm>
        </p:spPr>
        <p:txBody>
          <a:bodyPr anchor="ctr">
            <a:noAutofit/>
          </a:bodyPr>
          <a:lstStyle/>
          <a:p>
            <a:r>
              <a:rPr lang="en-GB" sz="6600" b="1" dirty="0">
                <a:solidFill>
                  <a:srgbClr val="334A7A"/>
                </a:solidFill>
                <a:latin typeface="Aharoni" panose="02010803020104030203" pitchFamily="2" charset="-79"/>
                <a:cs typeface="Aharoni" panose="02010803020104030203" pitchFamily="2" charset="-79"/>
              </a:rPr>
              <a:t>National Police and Crime Measures Report</a:t>
            </a:r>
            <a:endParaRPr lang="en-GB" sz="6600" dirty="0">
              <a:solidFill>
                <a:srgbClr val="334A7A"/>
              </a:solidFill>
              <a:latin typeface="Aharoni" panose="02010803020104030203" pitchFamily="2" charset="-79"/>
              <a:cs typeface="Aharoni" panose="02010803020104030203" pitchFamily="2" charset="-79"/>
            </a:endParaRPr>
          </a:p>
        </p:txBody>
      </p:sp>
      <p:sp>
        <p:nvSpPr>
          <p:cNvPr id="6" name="Subtitle 11">
            <a:extLst>
              <a:ext uri="{FF2B5EF4-FFF2-40B4-BE49-F238E27FC236}">
                <a16:creationId xmlns:a16="http://schemas.microsoft.com/office/drawing/2014/main" id="{7686AC56-698F-5959-19C1-A280FC1ED09B}"/>
              </a:ext>
            </a:extLst>
          </p:cNvPr>
          <p:cNvSpPr txBox="1">
            <a:spLocks/>
          </p:cNvSpPr>
          <p:nvPr/>
        </p:nvSpPr>
        <p:spPr>
          <a:xfrm>
            <a:off x="5811452" y="5193391"/>
            <a:ext cx="4497688" cy="4770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rgbClr val="334A7A"/>
                </a:solidFill>
                <a:latin typeface="Abadi Extra Light" panose="020B0204020104020204" pitchFamily="34" charset="0"/>
              </a:rPr>
              <a:t>2022 / 2023</a:t>
            </a:r>
          </a:p>
        </p:txBody>
      </p:sp>
      <p:pic>
        <p:nvPicPr>
          <p:cNvPr id="8" name="Picture 7" descr="Gwent Police and Crime Commissioner Logo.">
            <a:extLst>
              <a:ext uri="{FF2B5EF4-FFF2-40B4-BE49-F238E27FC236}">
                <a16:creationId xmlns:a16="http://schemas.microsoft.com/office/drawing/2014/main" id="{885E72AA-E6D0-2EF2-3D96-333890171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67" y="5353050"/>
            <a:ext cx="2116168" cy="1190196"/>
          </a:xfrm>
          <a:prstGeom prst="rect">
            <a:avLst/>
          </a:prstGeom>
        </p:spPr>
      </p:pic>
    </p:spTree>
    <p:extLst>
      <p:ext uri="{BB962C8B-B14F-4D97-AF65-F5344CB8AC3E}">
        <p14:creationId xmlns:p14="http://schemas.microsoft.com/office/powerpoint/2010/main" val="41465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REDUCE MURDER AND OTHER HOMICIDE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558596754"/>
              </p:ext>
            </p:extLst>
          </p:nvPr>
        </p:nvGraphicFramePr>
        <p:xfrm>
          <a:off x="1583698" y="1057118"/>
          <a:ext cx="5530638" cy="686338"/>
        </p:xfrm>
        <a:graphic>
          <a:graphicData uri="http://schemas.openxmlformats.org/drawingml/2006/table">
            <a:tbl>
              <a:tblPr firstRow="1"/>
              <a:tblGrid>
                <a:gridCol w="2944565">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340852">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345486">
                <a:tc>
                  <a:txBody>
                    <a:bodyPr/>
                    <a:lstStyle/>
                    <a:p>
                      <a:pPr algn="ctr" fontAlgn="b"/>
                      <a:r>
                        <a:rPr lang="en-GB" sz="1100" b="0" i="0" u="none" strike="noStrike" dirty="0">
                          <a:solidFill>
                            <a:srgbClr val="334A7A"/>
                          </a:solidFill>
                          <a:effectLst/>
                          <a:latin typeface="Abadi Extra Light" panose="020B0204020104020204" pitchFamily="34" charset="0"/>
                        </a:rPr>
                        <a:t>Homicide offences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a:rPr>
                        <a:t>Medium term increasing / Short term decreasing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bl>
          </a:graphicData>
        </a:graphic>
      </p:graphicFrame>
      <p:graphicFrame>
        <p:nvGraphicFramePr>
          <p:cNvPr id="2" name="Chart 1" descr="Chart showing;&#10;Homicide Crime Rate per one thousand population over the past 5 years.&#10;&#10;The data is as follows;&#10;&#10;2018-19 Quarter 1 = 0.00000&#10;2018-19 Quarter 2 = 0.00170&#10;2018-19 Quarter 3 = 0.00000&#10;2018-19 Quarter 4 = 0.00170&#10;&#10;2019-20 Quarter 1 = 0.00000&#10;2019-20 Quarter 2 = 0.00507&#10;2019-20 Quarter 3 = 0.00169&#10;2019-20 Quarter 4 = 0.00338&#10;&#10;2020-21 Quarter 1 = 0.00000&#10;2020-21 Quarter 2 = 0.00000&#10;2020-21 Quarter 3 = 0.00168&#10;2020-21 Quarter 4 = 0.00337&#10;&#10;2021-22 Quarter 1 = 0.00334&#10;2021-22 Quarter 2 = 0.00000&#10;2021-22 Quarter 3 = 0.00334&#10;2021-22 Quarter 4 = 0.00167&#10;&#10;2022-23 Quarter 1 = 0.00680&#10;2022-23 Quarter 2 = 0.00680&#10;2022-23 Quarter 3 = 0.00170&#10;2022-23 Quarter 4 = 0.00170">
            <a:extLst>
              <a:ext uri="{FF2B5EF4-FFF2-40B4-BE49-F238E27FC236}">
                <a16:creationId xmlns:a16="http://schemas.microsoft.com/office/drawing/2014/main" id="{DA77093E-8E60-8BF0-FC96-0B10AEA6E761}"/>
              </a:ext>
            </a:extLst>
          </p:cNvPr>
          <p:cNvGraphicFramePr>
            <a:graphicFrameLocks/>
          </p:cNvGraphicFramePr>
          <p:nvPr>
            <p:extLst>
              <p:ext uri="{D42A27DB-BD31-4B8C-83A1-F6EECF244321}">
                <p14:modId xmlns:p14="http://schemas.microsoft.com/office/powerpoint/2010/main" val="3211065607"/>
              </p:ext>
            </p:extLst>
          </p:nvPr>
        </p:nvGraphicFramePr>
        <p:xfrm>
          <a:off x="1512124" y="2596707"/>
          <a:ext cx="5386665" cy="2936558"/>
        </p:xfrm>
        <a:graphic>
          <a:graphicData uri="http://schemas.openxmlformats.org/drawingml/2006/chart">
            <c:chart xmlns:c="http://schemas.openxmlformats.org/drawingml/2006/chart" xmlns:r="http://schemas.openxmlformats.org/officeDocument/2006/relationships" r:id="rId2"/>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7324725" y="426831"/>
            <a:ext cx="4569797"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0" indent="0">
              <a:lnSpc>
                <a:spcPct val="110000"/>
              </a:lnSpc>
              <a:buNone/>
            </a:pPr>
            <a:r>
              <a:rPr lang="en-GB" sz="1250" b="0" i="0" u="none" strike="noStrike" dirty="0">
                <a:solidFill>
                  <a:srgbClr val="334A7A"/>
                </a:solidFill>
                <a:effectLst/>
                <a:latin typeface="Abadi Extra Light"/>
              </a:rPr>
              <a:t>In the past year Gwent has had </a:t>
            </a:r>
            <a:r>
              <a:rPr lang="en-GB" sz="1250" dirty="0">
                <a:solidFill>
                  <a:srgbClr val="334A7A"/>
                </a:solidFill>
                <a:latin typeface="Abadi Extra Light"/>
              </a:rPr>
              <a:t>10 Homicides, which is rare.</a:t>
            </a:r>
            <a:r>
              <a:rPr lang="en-GB" sz="1250" b="0" i="0" u="none" strike="noStrike" dirty="0">
                <a:solidFill>
                  <a:srgbClr val="334A7A"/>
                </a:solidFill>
                <a:effectLst/>
                <a:latin typeface="Abadi Extra Light"/>
              </a:rPr>
              <a:t> A homicide reduction strategy has been developed by Gwent Police, with a specific focus on domestic homicides, as these </a:t>
            </a:r>
            <a:r>
              <a:rPr lang="en-GB" sz="1250" dirty="0">
                <a:solidFill>
                  <a:srgbClr val="334A7A"/>
                </a:solidFill>
                <a:latin typeface="Abadi Extra Light"/>
              </a:rPr>
              <a:t>are</a:t>
            </a:r>
            <a:r>
              <a:rPr lang="en-GB" sz="1250" b="0" i="0" u="none" strike="noStrike" dirty="0">
                <a:solidFill>
                  <a:srgbClr val="334A7A"/>
                </a:solidFill>
                <a:effectLst/>
                <a:latin typeface="Abadi Extra Light"/>
              </a:rPr>
              <a:t> the </a:t>
            </a:r>
            <a:r>
              <a:rPr lang="en-GB" sz="1250" dirty="0">
                <a:solidFill>
                  <a:srgbClr val="334A7A"/>
                </a:solidFill>
                <a:latin typeface="Abadi Extra Light"/>
              </a:rPr>
              <a:t>most frequent </a:t>
            </a:r>
            <a:r>
              <a:rPr lang="en-GB" sz="1250" b="0" i="0" u="none" strike="noStrike" dirty="0">
                <a:solidFill>
                  <a:srgbClr val="334A7A"/>
                </a:solidFill>
                <a:effectLst/>
                <a:latin typeface="Abadi Extra Light"/>
              </a:rPr>
              <a:t>in Gwent. The cross-cutting theme of vulnerability, through exploitation, abuse or circumstance are the most consequential factors to prevent</a:t>
            </a:r>
            <a:r>
              <a:rPr lang="en-GB" sz="1250" dirty="0">
                <a:solidFill>
                  <a:srgbClr val="334A7A"/>
                </a:solidFill>
                <a:latin typeface="Abadi Extra Light"/>
              </a:rPr>
              <a:t> domestic</a:t>
            </a:r>
            <a:r>
              <a:rPr lang="en-GB" sz="1250" b="0" i="0" u="none" strike="noStrike" dirty="0">
                <a:solidFill>
                  <a:srgbClr val="334A7A"/>
                </a:solidFill>
                <a:effectLst/>
                <a:latin typeface="Abadi Extra Light"/>
              </a:rPr>
              <a:t> </a:t>
            </a:r>
            <a:r>
              <a:rPr lang="en-GB" sz="1250" dirty="0">
                <a:solidFill>
                  <a:srgbClr val="334A7A"/>
                </a:solidFill>
                <a:latin typeface="Abadi Extra Light"/>
              </a:rPr>
              <a:t>homicides</a:t>
            </a:r>
            <a:r>
              <a:rPr lang="en-GB" sz="1250" b="0" i="0" u="none" strike="noStrike" dirty="0">
                <a:solidFill>
                  <a:srgbClr val="334A7A"/>
                </a:solidFill>
                <a:effectLst/>
                <a:latin typeface="Abadi Extra Light"/>
              </a:rPr>
              <a:t>. The delivery plan is under development.</a:t>
            </a:r>
            <a:r>
              <a:rPr lang="en-GB" sz="1250" dirty="0">
                <a:solidFill>
                  <a:srgbClr val="334A7A"/>
                </a:solidFill>
                <a:latin typeface="Abadi Extra Light"/>
              </a:rPr>
              <a:t> </a:t>
            </a:r>
          </a:p>
          <a:p>
            <a:pPr marL="0" indent="0">
              <a:lnSpc>
                <a:spcPct val="110000"/>
              </a:lnSpc>
              <a:buNone/>
            </a:pPr>
            <a:r>
              <a:rPr lang="en-GB" sz="1250" dirty="0">
                <a:solidFill>
                  <a:srgbClr val="334A7A"/>
                </a:solidFill>
                <a:latin typeface="Abadi Extra Light"/>
              </a:rPr>
              <a:t>Although not this reporting period, Gwent finalised 4 murder enquiries in Q3, with all 4 offenders either pleading guilty or being found guilty at court.</a:t>
            </a:r>
            <a:endParaRPr lang="en-GB" sz="1250" dirty="0">
              <a:solidFill>
                <a:srgbClr val="334A7A"/>
              </a:solidFill>
              <a:latin typeface="Abadi Extra Light" panose="020B0204020104020204" pitchFamily="34" charset="0"/>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b="0" i="0" u="none" strike="noStrike" dirty="0">
                <a:solidFill>
                  <a:srgbClr val="334A7A"/>
                </a:solidFill>
                <a:effectLst/>
                <a:latin typeface="Abadi Extra Light"/>
              </a:rPr>
              <a:t>Homicides in 2022/23 were particularly high for a small county like Gwent, which can be seen in the sharp spike shown to the left. Thankfully this has reduced to more normal levels in Q4, and the OPCC will be supporting the force to maintain these levels.</a:t>
            </a:r>
            <a:r>
              <a:rPr lang="en-GB" sz="1250" dirty="0">
                <a:solidFill>
                  <a:srgbClr val="334A7A"/>
                </a:solidFill>
                <a:latin typeface="Abadi Extra Light"/>
              </a:rPr>
              <a:t> </a:t>
            </a:r>
            <a:endParaRPr lang="en-GB" sz="1250" b="0" i="0" u="none" strike="noStrike" dirty="0">
              <a:solidFill>
                <a:srgbClr val="334A7A"/>
              </a:solidFill>
              <a:effectLst/>
              <a:latin typeface="Abadi Extra Light"/>
            </a:endParaRPr>
          </a:p>
          <a:p>
            <a:pPr marL="0" indent="0">
              <a:lnSpc>
                <a:spcPct val="110000"/>
              </a:lnSpc>
              <a:buNone/>
            </a:pPr>
            <a:r>
              <a:rPr lang="en-GB" sz="1250" b="0" i="0" u="none" strike="noStrike" dirty="0">
                <a:solidFill>
                  <a:srgbClr val="334A7A"/>
                </a:solidFill>
                <a:effectLst/>
                <a:latin typeface="Abadi Extra Light"/>
              </a:rPr>
              <a:t>The Serious Violence Duty, being led in Gwent by the OPCC, will have a particular focus on the partnership response to preventing and reducing homicide (see more next slide).</a:t>
            </a:r>
            <a:r>
              <a:rPr lang="en-GB" sz="1250" dirty="0">
                <a:solidFill>
                  <a:srgbClr val="334A7A"/>
                </a:solidFill>
                <a:latin typeface="Abadi Extra Light"/>
              </a:rPr>
              <a:t>  </a:t>
            </a:r>
            <a:endParaRPr lang="en-GB" sz="1250" kern="1400" dirty="0">
              <a:solidFill>
                <a:srgbClr val="334A7A"/>
              </a:solidFill>
              <a:latin typeface="Abadi Extra Light" panose="020B0204020104020204" pitchFamily="34" charset="0"/>
              <a:ea typeface="Microsoft JhengHei" panose="020B0604030504040204" pitchFamily="34" charset="-120"/>
            </a:endParaRPr>
          </a:p>
          <a:p>
            <a:pPr marL="0" indent="0">
              <a:lnSpc>
                <a:spcPct val="110000"/>
              </a:lnSpc>
              <a:buNone/>
            </a:pP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2</a:t>
            </a:fld>
            <a:endParaRPr lang="en-GB" dirty="0"/>
          </a:p>
        </p:txBody>
      </p:sp>
    </p:spTree>
    <p:extLst>
      <p:ext uri="{BB962C8B-B14F-4D97-AF65-F5344CB8AC3E}">
        <p14:creationId xmlns:p14="http://schemas.microsoft.com/office/powerpoint/2010/main" val="286018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REDUCE SERIOUS VIOLENCE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12" name="Table 11">
            <a:extLst>
              <a:ext uri="{FF2B5EF4-FFF2-40B4-BE49-F238E27FC236}">
                <a16:creationId xmlns:a16="http://schemas.microsoft.com/office/drawing/2014/main" id="{33BF9305-A678-3F49-118D-8CC42AB5ACD7}"/>
              </a:ext>
            </a:extLst>
          </p:cNvPr>
          <p:cNvGraphicFramePr>
            <a:graphicFrameLocks noGrp="1"/>
          </p:cNvGraphicFramePr>
          <p:nvPr>
            <p:extLst>
              <p:ext uri="{D42A27DB-BD31-4B8C-83A1-F6EECF244321}">
                <p14:modId xmlns:p14="http://schemas.microsoft.com/office/powerpoint/2010/main" val="4014302908"/>
              </p:ext>
            </p:extLst>
          </p:nvPr>
        </p:nvGraphicFramePr>
        <p:xfrm>
          <a:off x="347843" y="1320193"/>
          <a:ext cx="2871660" cy="619124"/>
        </p:xfrm>
        <a:graphic>
          <a:graphicData uri="http://schemas.openxmlformats.org/drawingml/2006/table">
            <a:tbl>
              <a:tblPr firstRow="1"/>
              <a:tblGrid>
                <a:gridCol w="1912594">
                  <a:extLst>
                    <a:ext uri="{9D8B030D-6E8A-4147-A177-3AD203B41FA5}">
                      <a16:colId xmlns:a16="http://schemas.microsoft.com/office/drawing/2014/main" val="1093655662"/>
                    </a:ext>
                  </a:extLst>
                </a:gridCol>
                <a:gridCol w="959066">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a:rPr>
                        <a:t>National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lvl="0" algn="ctr">
                        <a:buNone/>
                      </a:pPr>
                      <a:r>
                        <a:rPr lang="en-GB" sz="1100" b="1" i="0" u="none" strike="noStrike" baseline="0" noProof="0" dirty="0">
                          <a:solidFill>
                            <a:srgbClr val="334A7A"/>
                          </a:solidFill>
                          <a:effectLst/>
                          <a:latin typeface="Abadi Extra Light"/>
                        </a:rPr>
                        <a:t>Firearm offences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lvl="0" algn="ctr">
                        <a:buNone/>
                      </a:pPr>
                      <a:r>
                        <a:rPr lang="en-GB" sz="1100" b="1" i="0" u="none" strike="noStrike" baseline="0" noProof="0" dirty="0">
                          <a:solidFill>
                            <a:srgbClr val="334A7A"/>
                          </a:solidFill>
                          <a:effectLst/>
                          <a:latin typeface="Calibri"/>
                        </a:rPr>
                        <a:t>Stable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001526181"/>
                  </a:ext>
                </a:extLst>
              </a:tr>
              <a:tr h="209549">
                <a:tc>
                  <a:txBody>
                    <a:bodyPr/>
                    <a:lstStyle/>
                    <a:p>
                      <a:pPr lvl="0" algn="ctr">
                        <a:buNone/>
                      </a:pPr>
                      <a:r>
                        <a:rPr lang="en-GB" sz="1100" b="1" i="0" u="none" strike="noStrike" baseline="0" noProof="0" dirty="0">
                          <a:solidFill>
                            <a:srgbClr val="334A7A"/>
                          </a:solidFill>
                          <a:effectLst/>
                          <a:latin typeface="Abadi Extra Light"/>
                        </a:rPr>
                        <a:t>Bladed object offences</a:t>
                      </a:r>
                    </a:p>
                  </a:txBody>
                  <a:tcPr marL="0" marR="0" marT="0" marB="0" anchor="b">
                    <a:lnL w="0">
                      <a:noFill/>
                    </a:lnL>
                    <a:lnR w="19050">
                      <a:solidFill>
                        <a:srgbClr val="FFFFFF"/>
                      </a:solidFill>
                    </a:lnR>
                    <a:lnT w="19050">
                      <a:solidFill>
                        <a:srgbClr val="FFFFFF"/>
                      </a:solidFill>
                    </a:lnT>
                    <a:lnB w="19050">
                      <a:solidFill>
                        <a:srgbClr val="FFFFFF"/>
                      </a:solidFill>
                    </a:lnB>
                    <a:solidFill>
                      <a:srgbClr val="FCE4D6"/>
                    </a:solidFill>
                  </a:tcPr>
                </a:tc>
                <a:tc>
                  <a:txBody>
                    <a:bodyPr/>
                    <a:lstStyle/>
                    <a:p>
                      <a:pPr lvl="0" algn="ctr">
                        <a:buNone/>
                      </a:pPr>
                      <a:r>
                        <a:rPr lang="en-GB" sz="1100" b="1" i="0" u="none" strike="noStrike" baseline="0" noProof="0" dirty="0">
                          <a:solidFill>
                            <a:srgbClr val="334A7A"/>
                          </a:solidFill>
                          <a:effectLst/>
                          <a:latin typeface="Calibri"/>
                        </a:rPr>
                        <a:t>Increasing</a:t>
                      </a:r>
                    </a:p>
                  </a:txBody>
                  <a:tcPr marL="0" marR="0" marT="0" marB="0" anchor="b">
                    <a:lnL w="19050">
                      <a:solidFill>
                        <a:srgbClr val="FFFFFF"/>
                      </a:solidFill>
                    </a:lnL>
                    <a:lnR w="19050">
                      <a:solidFill>
                        <a:srgbClr val="FFFFFF"/>
                      </a:solidFill>
                    </a:lnR>
                    <a:lnT w="19050">
                      <a:solidFill>
                        <a:srgbClr val="FFFFFF"/>
                      </a:solidFill>
                    </a:lnT>
                    <a:lnB w="19050">
                      <a:solidFill>
                        <a:srgbClr val="FFFFFF"/>
                      </a:solidFill>
                    </a:lnB>
                    <a:solidFill>
                      <a:srgbClr val="FCE4D6"/>
                    </a:solidFill>
                  </a:tcPr>
                </a:tc>
                <a:extLst>
                  <a:ext uri="{0D108BD9-81ED-4DB2-BD59-A6C34878D82A}">
                    <a16:rowId xmlns:a16="http://schemas.microsoft.com/office/drawing/2014/main" val="1893370947"/>
                  </a:ext>
                </a:extLst>
              </a:tr>
            </a:tbl>
          </a:graphicData>
        </a:graphic>
      </p:graphicFrame>
      <p:graphicFrame>
        <p:nvGraphicFramePr>
          <p:cNvPr id="9" name="Table 8">
            <a:extLst>
              <a:ext uri="{FF2B5EF4-FFF2-40B4-BE49-F238E27FC236}">
                <a16:creationId xmlns:a16="http://schemas.microsoft.com/office/drawing/2014/main" id="{DC76FECF-57AA-D323-F71D-6F6FA7F6A70F}"/>
              </a:ext>
            </a:extLst>
          </p:cNvPr>
          <p:cNvGraphicFramePr>
            <a:graphicFrameLocks noGrp="1"/>
          </p:cNvGraphicFramePr>
          <p:nvPr>
            <p:extLst>
              <p:ext uri="{D42A27DB-BD31-4B8C-83A1-F6EECF244321}">
                <p14:modId xmlns:p14="http://schemas.microsoft.com/office/powerpoint/2010/main" val="2683939938"/>
              </p:ext>
            </p:extLst>
          </p:nvPr>
        </p:nvGraphicFramePr>
        <p:xfrm>
          <a:off x="352111" y="3760267"/>
          <a:ext cx="2871660" cy="1247774"/>
        </p:xfrm>
        <a:graphic>
          <a:graphicData uri="http://schemas.openxmlformats.org/drawingml/2006/table">
            <a:tbl>
              <a:tblPr firstRow="1"/>
              <a:tblGrid>
                <a:gridCol w="1912594">
                  <a:extLst>
                    <a:ext uri="{9D8B030D-6E8A-4147-A177-3AD203B41FA5}">
                      <a16:colId xmlns:a16="http://schemas.microsoft.com/office/drawing/2014/main" val="1093655662"/>
                    </a:ext>
                  </a:extLst>
                </a:gridCol>
                <a:gridCol w="959066">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lvl="0" algn="ctr">
                        <a:buNone/>
                      </a:pPr>
                      <a:r>
                        <a:rPr lang="en-GB" sz="1100" b="1" i="0" u="none" strike="noStrike" baseline="0" noProof="0" dirty="0">
                          <a:solidFill>
                            <a:srgbClr val="334A7A"/>
                          </a:solidFill>
                          <a:effectLst/>
                          <a:latin typeface="Abadi Extra Light"/>
                        </a:rPr>
                        <a:t>Serious Violence</a:t>
                      </a:r>
                      <a:endParaRPr lang="en-GB" sz="1100" b="1" i="0" u="none" strike="noStrike" dirty="0">
                        <a:solidFill>
                          <a:srgbClr val="334A7A"/>
                        </a:solidFill>
                        <a:effectLst/>
                        <a:latin typeface="Abadi Extra Light"/>
                      </a:endParaRP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lvl="0" algn="ctr">
                        <a:buNone/>
                      </a:pPr>
                      <a:r>
                        <a:rPr lang="en-GB" sz="1100" b="1" i="0" u="none" strike="noStrike" baseline="0" noProof="0" dirty="0">
                          <a:solidFill>
                            <a:srgbClr val="334A7A"/>
                          </a:solidFill>
                          <a:effectLst/>
                          <a:latin typeface="Calibri"/>
                        </a:rPr>
                        <a:t>Stable </a:t>
                      </a:r>
                      <a:endParaRPr lang="en-US" sz="1100" b="1"/>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r h="209550">
                <a:tc>
                  <a:txBody>
                    <a:bodyPr/>
                    <a:lstStyle/>
                    <a:p>
                      <a:pPr lvl="0" algn="ctr">
                        <a:buNone/>
                      </a:pPr>
                      <a:r>
                        <a:rPr lang="en-GB" sz="800" b="0" i="0" u="none" strike="noStrike" noProof="0" dirty="0">
                          <a:solidFill>
                            <a:srgbClr val="334A7A"/>
                          </a:solidFill>
                          <a:effectLst/>
                          <a:latin typeface="Abadi Extra Light"/>
                        </a:rPr>
                        <a:t>Grievous Bodily Harm WITH INTENT</a:t>
                      </a:r>
                      <a:endParaRPr lang="en-US" sz="800" b="0">
                        <a:latin typeface="Abadi Extra Light"/>
                      </a:endParaRP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marL="0" lvl="0" indent="0" algn="ctr">
                        <a:lnSpc>
                          <a:spcPct val="100000"/>
                        </a:lnSpc>
                        <a:buNone/>
                      </a:pPr>
                      <a:r>
                        <a:rPr lang="en-GB" sz="800" b="0" i="0" u="none" strike="noStrike" baseline="0" noProof="0" dirty="0">
                          <a:solidFill>
                            <a:srgbClr val="334A7A"/>
                          </a:solidFill>
                          <a:effectLst/>
                          <a:latin typeface="Calibri"/>
                        </a:rPr>
                        <a:t>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646758281"/>
                  </a:ext>
                </a:extLst>
              </a:tr>
              <a:tr h="209550">
                <a:tc>
                  <a:txBody>
                    <a:bodyPr/>
                    <a:lstStyle/>
                    <a:p>
                      <a:pPr lvl="0" algn="ctr">
                        <a:buNone/>
                      </a:pPr>
                      <a:r>
                        <a:rPr lang="en-GB" sz="800" b="0" i="0" u="none" strike="noStrike" baseline="0" noProof="0" dirty="0">
                          <a:solidFill>
                            <a:srgbClr val="334A7A"/>
                          </a:solidFill>
                          <a:effectLst/>
                          <a:latin typeface="Abadi Extra Light"/>
                        </a:rPr>
                        <a:t> Assault intent rob (Personal property) </a:t>
                      </a:r>
                      <a:endParaRPr lang="en-US" sz="800"/>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lvl="0" algn="ctr">
                        <a:buNone/>
                      </a:pPr>
                      <a:r>
                        <a:rPr lang="en-GB" sz="800" b="0" i="0" u="none" strike="noStrike" baseline="0" noProof="0" dirty="0">
                          <a:solidFill>
                            <a:srgbClr val="334A7A"/>
                          </a:solidFill>
                          <a:effectLst/>
                          <a:latin typeface="Calibri"/>
                        </a:rPr>
                        <a:t>Decreasing</a:t>
                      </a:r>
                      <a:endParaRPr lang="en-US" dirty="0"/>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70398589"/>
                  </a:ext>
                </a:extLst>
              </a:tr>
              <a:tr h="209550">
                <a:tc>
                  <a:txBody>
                    <a:bodyPr/>
                    <a:lstStyle/>
                    <a:p>
                      <a:pPr lvl="0" algn="ctr">
                        <a:buNone/>
                      </a:pPr>
                      <a:r>
                        <a:rPr lang="en-GB" sz="800" b="0" i="0" u="none" strike="noStrike" baseline="0" noProof="0" dirty="0">
                          <a:solidFill>
                            <a:srgbClr val="334A7A"/>
                          </a:solidFill>
                          <a:effectLst/>
                          <a:latin typeface="Abadi Extra Light"/>
                        </a:rPr>
                        <a:t>Malicious Wounding S.20 – no intent </a:t>
                      </a:r>
                      <a:endParaRPr lang="en-US" sz="800"/>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lvl="0" algn="ctr">
                        <a:buNone/>
                      </a:pPr>
                      <a:r>
                        <a:rPr lang="en-GB" sz="800" b="0" i="0" u="none" strike="noStrike" baseline="0" noProof="0" dirty="0">
                          <a:solidFill>
                            <a:srgbClr val="334A7A"/>
                          </a:solidFill>
                          <a:effectLst/>
                          <a:latin typeface="Calibri"/>
                        </a:rPr>
                        <a:t>Stable</a:t>
                      </a:r>
                      <a:endParaRPr lang="en-US" dirty="0"/>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001526181"/>
                  </a:ext>
                </a:extLst>
              </a:tr>
              <a:tr h="209549">
                <a:tc>
                  <a:txBody>
                    <a:bodyPr/>
                    <a:lstStyle/>
                    <a:p>
                      <a:pPr lvl="0" algn="ctr">
                        <a:buNone/>
                      </a:pPr>
                      <a:r>
                        <a:rPr lang="en-GB" sz="800" b="0" i="0" u="none" strike="noStrike" baseline="0" noProof="0" dirty="0">
                          <a:solidFill>
                            <a:srgbClr val="334A7A"/>
                          </a:solidFill>
                          <a:effectLst/>
                          <a:latin typeface="Abadi Extra Light"/>
                        </a:rPr>
                        <a:t>Robbery (Personal property)</a:t>
                      </a:r>
                      <a:endParaRPr lang="en-US" sz="800"/>
                    </a:p>
                  </a:txBody>
                  <a:tcPr marL="0" marR="0" marT="0" marB="0" anchor="b">
                    <a:lnL w="0">
                      <a:noFill/>
                    </a:lnL>
                    <a:lnR w="19050">
                      <a:solidFill>
                        <a:srgbClr val="FFFFFF"/>
                      </a:solidFill>
                    </a:lnR>
                    <a:lnT w="19050">
                      <a:solidFill>
                        <a:srgbClr val="FFFFFF"/>
                      </a:solidFill>
                    </a:lnT>
                    <a:lnB w="19050">
                      <a:solidFill>
                        <a:srgbClr val="FFFFFF"/>
                      </a:solidFill>
                    </a:lnB>
                    <a:solidFill>
                      <a:srgbClr val="FCE4D6"/>
                    </a:solidFill>
                  </a:tcPr>
                </a:tc>
                <a:tc>
                  <a:txBody>
                    <a:bodyPr/>
                    <a:lstStyle/>
                    <a:p>
                      <a:pPr lvl="0" algn="ctr">
                        <a:buNone/>
                      </a:pPr>
                      <a:r>
                        <a:rPr lang="en-GB" sz="800" b="0" i="0" u="none" strike="noStrike" baseline="0" noProof="0" dirty="0">
                          <a:solidFill>
                            <a:srgbClr val="334A7A"/>
                          </a:solidFill>
                          <a:effectLst/>
                          <a:latin typeface="Calibri"/>
                        </a:rPr>
                        <a:t>Increasing</a:t>
                      </a:r>
                      <a:endParaRPr lang="en-US" dirty="0"/>
                    </a:p>
                  </a:txBody>
                  <a:tcPr marL="0" marR="0" marT="0" marB="0" anchor="b">
                    <a:lnL w="19050">
                      <a:solidFill>
                        <a:srgbClr val="FFFFFF"/>
                      </a:solidFill>
                    </a:lnL>
                    <a:lnR w="19050">
                      <a:solidFill>
                        <a:srgbClr val="FFFFFF"/>
                      </a:solidFill>
                    </a:lnR>
                    <a:lnT w="19050">
                      <a:solidFill>
                        <a:srgbClr val="FFFFFF"/>
                      </a:solidFill>
                    </a:lnT>
                    <a:lnB w="19050">
                      <a:solidFill>
                        <a:srgbClr val="FFFFFF"/>
                      </a:solidFill>
                    </a:lnB>
                    <a:solidFill>
                      <a:srgbClr val="FCE4D6"/>
                    </a:solidFill>
                  </a:tcPr>
                </a:tc>
                <a:extLst>
                  <a:ext uri="{0D108BD9-81ED-4DB2-BD59-A6C34878D82A}">
                    <a16:rowId xmlns:a16="http://schemas.microsoft.com/office/drawing/2014/main" val="1893370947"/>
                  </a:ext>
                </a:extLst>
              </a:tr>
            </a:tbl>
          </a:graphicData>
        </a:graphic>
      </p:graphicFrame>
      <p:graphicFrame>
        <p:nvGraphicFramePr>
          <p:cNvPr id="2" name="Chart 1" descr="Serious Violence Crime Rate per one thousand population&#10;&#10;The date is as follows;&#10;2018-19 Quarter 1 = 0.35&#10;2018-19 Quarter 2 = 0.33&#10;2018-19 Quarter 3 = 0.29&#10;2018-19 Quarter 4 = 0.32&#10;&#10;2019-20 Quarter 1 = 0.34&#10;2019-20 Quarter 2 = 0.37&#10;2019-20 Quarter 3 = 0.35&#10;2019-20 Quarter 4 = 0.36&#10;&#10;2020-21 Quarter 1 = 0.27&#10;2020-21 Quarter 2 = 0.34&#10;2020-21 Quarter 3 = 0.22&#10;2020-21 Quarter 4 = 0.27&#10;&#10;2021-22 Quarter 1 = 0.28&#10;2021-22 Quarter 2 = 0.31&#10;2021-22 Quarter 3 = 0.31&#10;2021-22 Quarter 4 = 0.31&#10;&#10;2022-23 Quarter 1 = 0.27&#10;2022-23 Quarter 2 = 0.42&#10;2022-23 Quarter 3 = 0.33&#10;2022-23 Quarter 4 = 0.31">
            <a:extLst>
              <a:ext uri="{FF2B5EF4-FFF2-40B4-BE49-F238E27FC236}">
                <a16:creationId xmlns:a16="http://schemas.microsoft.com/office/drawing/2014/main" id="{E7BB91CD-77D4-D478-CD46-E5DB51B3F850}"/>
              </a:ext>
            </a:extLst>
          </p:cNvPr>
          <p:cNvGraphicFramePr>
            <a:graphicFrameLocks/>
          </p:cNvGraphicFramePr>
          <p:nvPr>
            <p:extLst>
              <p:ext uri="{D42A27DB-BD31-4B8C-83A1-F6EECF244321}">
                <p14:modId xmlns:p14="http://schemas.microsoft.com/office/powerpoint/2010/main" val="1286679917"/>
              </p:ext>
            </p:extLst>
          </p:nvPr>
        </p:nvGraphicFramePr>
        <p:xfrm>
          <a:off x="3368979" y="3644754"/>
          <a:ext cx="4012896" cy="1949533"/>
        </p:xfrm>
        <a:graphic>
          <a:graphicData uri="http://schemas.openxmlformats.org/drawingml/2006/chart">
            <c:chart xmlns:c="http://schemas.openxmlformats.org/drawingml/2006/chart" xmlns:r="http://schemas.openxmlformats.org/officeDocument/2006/relationships" r:id="rId2"/>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7381875" y="426831"/>
            <a:ext cx="4512647"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endParaRPr lang="en-GB" sz="1250" dirty="0">
              <a:solidFill>
                <a:srgbClr val="334A7A"/>
              </a:solidFill>
              <a:highlight>
                <a:srgbClr val="FFFF00"/>
              </a:highlight>
              <a:latin typeface="Aharoni"/>
              <a:cs typeface="Aharoni"/>
            </a:endParaRPr>
          </a:p>
          <a:p>
            <a:pPr marL="0" indent="0">
              <a:lnSpc>
                <a:spcPct val="110000"/>
              </a:lnSpc>
              <a:buNone/>
            </a:pPr>
            <a:r>
              <a:rPr lang="en-GB" sz="1250" dirty="0">
                <a:solidFill>
                  <a:srgbClr val="334A7A"/>
                </a:solidFill>
                <a:latin typeface="Abadi Extra Light" panose="020B0204020104020204" pitchFamily="34" charset="0"/>
              </a:rPr>
              <a:t>Gwent Police launched a new Violence Reduction Plan in Autumn 2022. The plan focuses on better understanding Most Serious Violence offences (homicide, wounding with intent, GBH), knife crime, robbery, and corrosive substances offences.</a:t>
            </a:r>
          </a:p>
          <a:p>
            <a:pPr marL="0" indent="0">
              <a:lnSpc>
                <a:spcPct val="110000"/>
              </a:lnSpc>
              <a:buNone/>
            </a:pPr>
            <a:r>
              <a:rPr lang="en-GB" sz="1250" b="0" i="0" u="none" strike="noStrike" dirty="0">
                <a:solidFill>
                  <a:srgbClr val="334A7A"/>
                </a:solidFill>
                <a:effectLst/>
                <a:latin typeface="Abadi Extra Light" panose="020B0204020104020204" pitchFamily="34" charset="0"/>
              </a:rPr>
              <a:t>As an example of activity, Gwent Police is working with Newport City Council and </a:t>
            </a:r>
            <a:r>
              <a:rPr lang="en-GB" sz="1250" dirty="0">
                <a:solidFill>
                  <a:srgbClr val="334A7A"/>
                </a:solidFill>
                <a:latin typeface="Abadi Extra Light" panose="020B0204020104020204" pitchFamily="34" charset="0"/>
              </a:rPr>
              <a:t>licensed premises </a:t>
            </a:r>
            <a:r>
              <a:rPr lang="en-GB" sz="1250" b="0" i="0" u="none" strike="noStrike" dirty="0">
                <a:solidFill>
                  <a:srgbClr val="334A7A"/>
                </a:solidFill>
                <a:effectLst/>
                <a:latin typeface="Abadi Extra Light" panose="020B0204020104020204" pitchFamily="34" charset="0"/>
              </a:rPr>
              <a:t>to reduce violent crime in the City Centre at key times. Several pubs have currently been placed on action plans due to poor door management and incidents linked to these premises, however they are working with Gwent Police and improvements are being seen.</a:t>
            </a:r>
            <a:r>
              <a:rPr lang="en-GB" sz="1250" dirty="0">
                <a:solidFill>
                  <a:srgbClr val="334A7A"/>
                </a:solidFill>
                <a:latin typeface="Abadi Extra Light" panose="020B0204020104020204" pitchFamily="34" charset="0"/>
              </a:rPr>
              <a:t> </a:t>
            </a: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b="0" i="0" u="none" strike="noStrike" dirty="0">
                <a:solidFill>
                  <a:srgbClr val="334A7A"/>
                </a:solidFill>
                <a:effectLst/>
                <a:latin typeface="Abadi Extra Light"/>
              </a:rPr>
              <a:t>Serious violence offences have fallen again after peaking in Q2. This is a welcome development and the PCC will be monitoring the data closely to see if this is a sustained downward trend.</a:t>
            </a:r>
            <a:r>
              <a:rPr lang="en-GB" sz="1250" dirty="0">
                <a:solidFill>
                  <a:srgbClr val="334A7A"/>
                </a:solidFill>
                <a:latin typeface="Abadi Extra Light"/>
              </a:rPr>
              <a:t> However, we are understandably concerned about the increase in knife crime. </a:t>
            </a:r>
            <a:endParaRPr lang="en-GB" sz="1250" kern="1400" dirty="0">
              <a:solidFill>
                <a:srgbClr val="334A7A"/>
              </a:solidFill>
              <a:latin typeface="Abadi Extra Light"/>
              <a:ea typeface="Microsoft JhengHei" panose="020B0604030504040204" pitchFamily="34" charset="-120"/>
            </a:endParaRPr>
          </a:p>
          <a:p>
            <a:pPr marL="0" indent="0">
              <a:lnSpc>
                <a:spcPct val="110000"/>
              </a:lnSpc>
              <a:buNone/>
            </a:pPr>
            <a:r>
              <a:rPr lang="en-GB" sz="1250" dirty="0">
                <a:solidFill>
                  <a:srgbClr val="334A7A"/>
                </a:solidFill>
                <a:latin typeface="Abadi Extra Light"/>
              </a:rPr>
              <a:t>A new</a:t>
            </a:r>
            <a:r>
              <a:rPr lang="en-GB" sz="1250" b="0" i="0" u="none" strike="noStrike" dirty="0">
                <a:solidFill>
                  <a:srgbClr val="334A7A"/>
                </a:solidFill>
                <a:effectLst/>
                <a:latin typeface="Abadi Extra Light"/>
              </a:rPr>
              <a:t> Serious Violence Duty placed on various community safety partners like the police and local authorities commenced in January 2023, with the partnership response being led in Gwent by the OPCC. A new Needs Assessment and Strategy </a:t>
            </a:r>
            <a:r>
              <a:rPr lang="en-GB" sz="1250" dirty="0">
                <a:solidFill>
                  <a:srgbClr val="334A7A"/>
                </a:solidFill>
                <a:latin typeface="Abadi Extra Light"/>
              </a:rPr>
              <a:t>is being </a:t>
            </a:r>
            <a:r>
              <a:rPr lang="en-GB" sz="1250" b="0" i="0" u="none" strike="noStrike" dirty="0">
                <a:solidFill>
                  <a:srgbClr val="334A7A"/>
                </a:solidFill>
                <a:effectLst/>
                <a:latin typeface="Abadi Extra Light"/>
              </a:rPr>
              <a:t>developed, which will drive new or expanded interventions to tackle serious violence, supported by funding from the Home Office. Changes should start to take effect next year.</a:t>
            </a:r>
            <a:r>
              <a:rPr lang="en-GB" sz="1250" dirty="0">
                <a:solidFill>
                  <a:srgbClr val="334A7A"/>
                </a:solidFill>
                <a:latin typeface="Abadi Extra Light"/>
              </a:rPr>
              <a:t> </a:t>
            </a: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3</a:t>
            </a:fld>
            <a:endParaRPr lang="en-GB" dirty="0"/>
          </a:p>
        </p:txBody>
      </p:sp>
      <p:graphicFrame>
        <p:nvGraphicFramePr>
          <p:cNvPr id="3" name="Chart 2" descr="Chart shows firearm offences per 1k population &amp; knife and bladed object offences per 1k population&#10;&#10;Firearms offences;&#10;2018-19 Quarter 1 = 0.053&#10;2018-19 Quarter 2 = 0.037&#10;2018-19 Quarter 3 = 0.032&#10;2018-19 Quarter 4 = 0.020&#10;&#10;2019-20 Quarter 1 = 0.017&#10;2019-20 Quarter 2 = 0.039&#10;2019-20 Quarter 3 = 0.030&#10;2019-20 Quarter 4 = 0.020&#10;&#10;2020-21 Quarter 1 = 0.035&#10;2020-21 Quarter 2 = 0.013&#10;2020-21 Quarter 3 = 0.017&#10;2020-21 Quarter 4 = 0.019&#10;&#10;2021-22 Quarter 1 = 0.022&#10;2021-22 Quarter 2 = 0.032&#10;2021-22 Quarter 3 = 0.025&#10;2021-22 Quarter 4 = 0.017&#10;&#10;2022-23 Quarter 1 = 0.017&#10;2022-23 Quarter 2 = 0.032&#10;2022-23 Quarter 3 = 0.020&#10;2022-23 Quarter 4 = 0.017&#10;&#10;Knife &amp; Bladed weapon offences;&#10;2018-19 Quarter 1 = 0.174&#10;2018-19 Quarter 2 = 0.131&#10;2018-19 Quarter 3 = 0.133&#10;2018-19 Quarter 4 = 0.175&#10;&#10;2019-20 Quarter 1 = 0.208&#10;2019-20 Quarter 2 = 0.279&#10;2019-20 Quarter 3 = 0.267&#10;2019-20 Quarter 4 = 0.201&#10;&#10;2020-21 Quarter 1 = 0.251&#10;2020-21 Quarter 2 = 0.241&#10;2020-21 Quarter 3 = 0.261&#10;2020-21 Quarter 4 = 0.254&#10;&#10;2021-22 Quarter 1 = 0.239&#10;2021-22 Quarter 2 = 0.214&#10;2021-22 Quarter 3 = 0.211&#10;2021-22 Quarter 4 = 0.276&#10;&#10;2022-23 Quarter 1 = 0.262&#10;2022-23 Quarter 2 = 0.301&#10;2022-23 Quarter 3 = 0.303&#10;2022-23 Quarter 4 = 0.314">
            <a:extLst>
              <a:ext uri="{FF2B5EF4-FFF2-40B4-BE49-F238E27FC236}">
                <a16:creationId xmlns:a16="http://schemas.microsoft.com/office/drawing/2014/main" id="{C0322FDB-D2A1-4336-8F07-1E2471AE178C}"/>
              </a:ext>
            </a:extLst>
          </p:cNvPr>
          <p:cNvGraphicFramePr>
            <a:graphicFrameLocks/>
          </p:cNvGraphicFramePr>
          <p:nvPr>
            <p:extLst>
              <p:ext uri="{D42A27DB-BD31-4B8C-83A1-F6EECF244321}">
                <p14:modId xmlns:p14="http://schemas.microsoft.com/office/powerpoint/2010/main" val="1404737827"/>
              </p:ext>
            </p:extLst>
          </p:nvPr>
        </p:nvGraphicFramePr>
        <p:xfrm>
          <a:off x="3368979" y="993334"/>
          <a:ext cx="4012896" cy="1949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823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DISRUPT DRUG SUPPLY AND COUNTY LINES</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3809148300"/>
              </p:ext>
            </p:extLst>
          </p:nvPr>
        </p:nvGraphicFramePr>
        <p:xfrm>
          <a:off x="1120331" y="880170"/>
          <a:ext cx="5525397" cy="82867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No of Drug Disruptions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Not known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048180935"/>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No of County Lines Disrupted</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Not known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186201840"/>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No of Drug trafficking Offences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Stable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4974587"/>
                  </a:ext>
                </a:extLst>
              </a:tr>
            </a:tbl>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6943725" y="290253"/>
            <a:ext cx="4950797"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0" indent="0">
              <a:lnSpc>
                <a:spcPct val="110000"/>
              </a:lnSpc>
              <a:buNone/>
            </a:pPr>
            <a:r>
              <a:rPr lang="en-GB" sz="1250" b="0" i="0" u="none" strike="noStrike" dirty="0">
                <a:solidFill>
                  <a:srgbClr val="334A7A"/>
                </a:solidFill>
                <a:effectLst/>
                <a:latin typeface="Abadi Extra Light" panose="020B0204020104020204" pitchFamily="34" charset="0"/>
              </a:rPr>
              <a:t>The new Drugs Focus Desk (DFD) in Gwent support frontline officers to take positive action with drug investigations. Officers are encouraged to deal with offences of possession with intent to supply as opposed to simple possession when the evidence is available, with the support of the DFD in coordinating investigations.</a:t>
            </a:r>
          </a:p>
          <a:p>
            <a:pPr marL="0" indent="0">
              <a:lnSpc>
                <a:spcPct val="110000"/>
              </a:lnSpc>
              <a:buNone/>
            </a:pPr>
            <a:r>
              <a:rPr lang="en-GB" sz="1250" b="0" i="0" u="none" strike="noStrike" dirty="0">
                <a:solidFill>
                  <a:srgbClr val="334A7A"/>
                </a:solidFill>
                <a:effectLst/>
                <a:latin typeface="Abadi Extra Light"/>
              </a:rPr>
              <a:t>Gwent Police now also drug test everyone arrested for a drug related trigger offence, with each new arrest warranting a new test. Gwent police have been provided further funding this year by the Home Office as an Expansion Force to test for non trigger offences (e.g. violence offences).</a:t>
            </a:r>
            <a:r>
              <a:rPr lang="en-GB" sz="1250" dirty="0">
                <a:solidFill>
                  <a:srgbClr val="334A7A"/>
                </a:solidFill>
                <a:latin typeface="Abadi Extra Light"/>
              </a:rPr>
              <a:t> </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b="0" i="0" u="none" strike="noStrike" dirty="0">
                <a:solidFill>
                  <a:srgbClr val="334A7A"/>
                </a:solidFill>
                <a:effectLst/>
                <a:latin typeface="Abadi Extra Light" panose="020B0204020104020204" pitchFamily="34" charset="0"/>
              </a:rPr>
              <a:t>A County Lines Intensification Week took place between the 27th of February and the 5th of March, during which 16 arrests were made and various items were seized, including a one kilo block of Heroin, nearly 500 cannabis vape pens, a cannabis oil press, fourteen mobile phones, four high-performance cars, two handguns, and £20,000 in cash. In addition to this, four county lines were de-activated.</a:t>
            </a:r>
            <a:endParaRPr lang="en-GB" sz="1250" dirty="0">
              <a:solidFill>
                <a:srgbClr val="334A7A"/>
              </a:solidFill>
              <a:latin typeface="Abadi Extra Light" panose="020B0204020104020204" pitchFamily="34" charset="0"/>
            </a:endParaRPr>
          </a:p>
          <a:p>
            <a:pPr marL="0" indent="0">
              <a:lnSpc>
                <a:spcPct val="110000"/>
              </a:lnSpc>
              <a:buNone/>
            </a:pPr>
            <a:r>
              <a:rPr lang="en-GB" sz="1400" b="1" dirty="0">
                <a:solidFill>
                  <a:srgbClr val="334A7A"/>
                </a:solidFill>
                <a:latin typeface="Aharoni"/>
                <a:cs typeface="Aharoni"/>
              </a:rPr>
              <a:t>Gwent PCC </a:t>
            </a:r>
            <a:r>
              <a:rPr lang="en-GB" sz="1400" b="1" i="0" u="none" strike="noStrike" dirty="0">
                <a:solidFill>
                  <a:srgbClr val="334A7A"/>
                </a:solidFill>
                <a:effectLst/>
                <a:latin typeface="Aharoni"/>
                <a:cs typeface="Aharoni"/>
              </a:rPr>
              <a:t>Comments</a:t>
            </a:r>
            <a:endParaRPr lang="en-GB" sz="1250" b="0" i="0" u="none" strike="noStrike" dirty="0">
              <a:solidFill>
                <a:srgbClr val="334A7A"/>
              </a:solidFill>
              <a:effectLst/>
              <a:latin typeface="Aharoni"/>
              <a:cs typeface="Aharoni"/>
            </a:endParaRPr>
          </a:p>
          <a:p>
            <a:pPr marL="0" indent="0">
              <a:lnSpc>
                <a:spcPct val="110000"/>
              </a:lnSpc>
              <a:buNone/>
            </a:pPr>
            <a:r>
              <a:rPr lang="en-GB" sz="1250" b="0" i="0" u="none" strike="noStrike" dirty="0">
                <a:solidFill>
                  <a:srgbClr val="334A7A"/>
                </a:solidFill>
                <a:effectLst/>
                <a:latin typeface="Abadi Extra Light"/>
              </a:rPr>
              <a:t>Drug offences continue to remain stable, trending below pre-pandemic levels in Gwent. ​We also understand that Gwent has few County Lines gangs and rightly celebrate the successes highlighted above.</a:t>
            </a:r>
          </a:p>
          <a:p>
            <a:pPr marL="0" indent="0">
              <a:lnSpc>
                <a:spcPct val="110000"/>
              </a:lnSpc>
              <a:buNone/>
            </a:pPr>
            <a:r>
              <a:rPr lang="en-GB" sz="1250" b="0" i="0" u="none" strike="noStrike" dirty="0">
                <a:solidFill>
                  <a:srgbClr val="334A7A"/>
                </a:solidFill>
                <a:effectLst/>
                <a:latin typeface="Abadi Extra Light"/>
              </a:rPr>
              <a:t>However, the PCC is not complacent, particularly with the potential challenges the cost of living crisis may bring and will be scrutinising this work accordingly. The PCC also invests heavily with partners in treatment services to support those stuck in the cycle of addiction and crime.</a:t>
            </a: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4</a:t>
            </a:fld>
            <a:endParaRPr lang="en-GB" dirty="0"/>
          </a:p>
        </p:txBody>
      </p:sp>
      <p:graphicFrame>
        <p:nvGraphicFramePr>
          <p:cNvPr id="7" name="Chart 6" descr="Chart Shows:&#10;Drug Trafficking Crime Rate per one thousand population&#10;&#10;The data is as follows:&#10;2018-19 Quarter 1 = 0.196&#10;2018-19 Quarter 2 = 0.179&#10;2018-19 Quarter 3 = 0.182&#10;2018-19 Quarter 4 = 0.196&#10;&#10;2019-20 Quarter 1 = 0.269&#10;2019-20 Quarter 2 = 0.196&#10;2019-20 Quarter 3 = 0.169&#10;2019-20 Quarter 4 = 0.188&#10;&#10;2020-21 Quarter 1 = 0.325&#10;2020-21 Quarter 2 = 0.175&#10;2020-21 Quarter 3 = 0.209&#10;2020-21 Quarter 4 = 0.158&#10;&#10;2021-22 Quarter 1 = 0.134&#10;2021-22 Quarter 2 = 0.171&#10;2021-22 Quarter 3 = 0.165&#10;2021-22 Quarter 4 = 0.169&#10;&#10;2022-23 Quarter 1 = 0.209&#10;2022-23 Quarter 2 = 0.163&#10;2022-23 Quarter 3 = 0.192&#10;2022-23 Quarter 4 = 0.206">
            <a:extLst>
              <a:ext uri="{FF2B5EF4-FFF2-40B4-BE49-F238E27FC236}">
                <a16:creationId xmlns:a16="http://schemas.microsoft.com/office/drawing/2014/main" id="{37C7DFE1-5574-1608-2602-7A498C408532}"/>
              </a:ext>
            </a:extLst>
          </p:cNvPr>
          <p:cNvGraphicFramePr>
            <a:graphicFrameLocks/>
          </p:cNvGraphicFramePr>
          <p:nvPr>
            <p:extLst>
              <p:ext uri="{D42A27DB-BD31-4B8C-83A1-F6EECF244321}">
                <p14:modId xmlns:p14="http://schemas.microsoft.com/office/powerpoint/2010/main" val="702735218"/>
              </p:ext>
            </p:extLst>
          </p:nvPr>
        </p:nvGraphicFramePr>
        <p:xfrm>
          <a:off x="1120331" y="2357713"/>
          <a:ext cx="5400000" cy="28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931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REDUCE NEIGHBOURHOOD CRIME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4039808977"/>
              </p:ext>
            </p:extLst>
          </p:nvPr>
        </p:nvGraphicFramePr>
        <p:xfrm>
          <a:off x="1617321" y="993334"/>
          <a:ext cx="5525397" cy="103822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Vehicle Crime</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334A7A"/>
                          </a:solidFill>
                          <a:effectLst/>
                          <a:latin typeface="Calibri" panose="020F0502020204030204" pitchFamily="34" charset="0"/>
                        </a:rPr>
                        <a:t>Increasing </a:t>
                      </a:r>
                      <a:endParaRPr lang="en-GB" sz="1100" b="0" i="0" u="none" strike="noStrike" dirty="0">
                        <a:solidFill>
                          <a:srgbClr val="334A7A"/>
                        </a:solidFill>
                        <a:effectLst/>
                        <a:latin typeface="Calibri" panose="020F050202020403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Residential Burglary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334A7A"/>
                          </a:solidFill>
                          <a:effectLst/>
                          <a:latin typeface="Calibri" panose="020F0502020204030204" pitchFamily="34" charset="0"/>
                        </a:rPr>
                        <a:t>Stable (Low)</a:t>
                      </a:r>
                      <a:endParaRPr lang="en-GB" sz="1100" b="0" i="0" u="none" strike="noStrike" dirty="0">
                        <a:solidFill>
                          <a:srgbClr val="334A7A"/>
                        </a:solidFill>
                        <a:effectLst/>
                        <a:latin typeface="Calibri" panose="020F050202020403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646758281"/>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Theft from the person</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334A7A"/>
                          </a:solidFill>
                          <a:effectLst/>
                          <a:latin typeface="Calibri" panose="020F0502020204030204" pitchFamily="34" charset="0"/>
                        </a:rPr>
                        <a:t>Stable (Low)</a:t>
                      </a:r>
                      <a:endParaRPr lang="en-GB" sz="1100" b="0" i="0" u="none" strike="noStrike" dirty="0">
                        <a:solidFill>
                          <a:srgbClr val="334A7A"/>
                        </a:solidFill>
                        <a:effectLst/>
                        <a:latin typeface="Calibri" panose="020F050202020403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70398589"/>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Personal robbery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Stable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001526181"/>
                  </a:ext>
                </a:extLst>
              </a:tr>
            </a:tbl>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7381876" y="241992"/>
            <a:ext cx="4423852" cy="6199867"/>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0" indent="0">
              <a:lnSpc>
                <a:spcPct val="110000"/>
              </a:lnSpc>
              <a:buNone/>
            </a:pPr>
            <a:r>
              <a:rPr lang="en-GB" sz="1250" dirty="0">
                <a:solidFill>
                  <a:srgbClr val="334A7A"/>
                </a:solidFill>
                <a:latin typeface="Abadi Extra Light" panose="020B0204020104020204" pitchFamily="34" charset="0"/>
                <a:cs typeface="Aharoni" panose="02010803020104030203" pitchFamily="2" charset="-79"/>
              </a:rPr>
              <a:t>Gwent Police have invested in the ‘We Don’t Buy Crime’ initiative. Working in and with local communities and businesses, this initiative helps to prevent crime and keep communities safe. </a:t>
            </a:r>
          </a:p>
          <a:p>
            <a:pPr marL="0" indent="0">
              <a:lnSpc>
                <a:spcPct val="110000"/>
              </a:lnSpc>
              <a:buNone/>
            </a:pPr>
            <a:r>
              <a:rPr lang="en-GB" sz="1250" dirty="0">
                <a:solidFill>
                  <a:srgbClr val="334A7A"/>
                </a:solidFill>
                <a:latin typeface="Abadi Extra Light"/>
                <a:cs typeface="Aharoni"/>
              </a:rPr>
              <a:t>A Burglary Response Improvement Pilot went live in Autumn 2022, focusing on improvements to the initial burglary response, and taking a problem solving approach to burglaries in an area. </a:t>
            </a:r>
          </a:p>
          <a:p>
            <a:pPr marL="0" indent="0">
              <a:lnSpc>
                <a:spcPct val="110000"/>
              </a:lnSpc>
              <a:buNone/>
            </a:pPr>
            <a:r>
              <a:rPr lang="en-GB" sz="1250" dirty="0">
                <a:solidFill>
                  <a:srgbClr val="334A7A"/>
                </a:solidFill>
                <a:latin typeface="Abadi Extra Light"/>
                <a:cs typeface="Aharoni"/>
              </a:rPr>
              <a:t>Gwent Police also has geographic problem solving hubs, focused on identifying trends, patterns and solutions to neighbourhood crime problems. </a:t>
            </a:r>
            <a:endParaRPr lang="en-GB" sz="1250" dirty="0">
              <a:solidFill>
                <a:srgbClr val="334A7A"/>
              </a:solidFill>
              <a:latin typeface="Abadi Extra Light" panose="020B0204020104020204" pitchFamily="34" charset="0"/>
              <a:cs typeface="Aharoni" panose="02010803020104030203" pitchFamily="2" charset="-79"/>
            </a:endParaRPr>
          </a:p>
          <a:p>
            <a:pPr marL="0" indent="0">
              <a:lnSpc>
                <a:spcPct val="110000"/>
              </a:lnSpc>
              <a:buNone/>
            </a:pPr>
            <a:r>
              <a:rPr lang="en-GB" sz="1250" dirty="0">
                <a:solidFill>
                  <a:srgbClr val="334A7A"/>
                </a:solidFill>
                <a:latin typeface="Abadi Extra Light" panose="020B0204020104020204" pitchFamily="34" charset="0"/>
                <a:cs typeface="Aharoni" panose="02010803020104030203" pitchFamily="2" charset="-79"/>
              </a:rPr>
              <a:t>The introduction of a Virtual Response Team and ‘</a:t>
            </a:r>
            <a:r>
              <a:rPr lang="en-GB" sz="1250" dirty="0" err="1">
                <a:solidFill>
                  <a:srgbClr val="334A7A"/>
                </a:solidFill>
                <a:latin typeface="Abadi Extra Light" panose="020B0204020104020204" pitchFamily="34" charset="0"/>
                <a:cs typeface="Aharoni" panose="02010803020104030203" pitchFamily="2" charset="-79"/>
              </a:rPr>
              <a:t>i</a:t>
            </a:r>
            <a:r>
              <a:rPr lang="en-GB" sz="1250" dirty="0">
                <a:solidFill>
                  <a:srgbClr val="334A7A"/>
                </a:solidFill>
                <a:latin typeface="Abadi Extra Light" panose="020B0204020104020204" pitchFamily="34" charset="0"/>
                <a:cs typeface="Aharoni" panose="02010803020104030203" pitchFamily="2" charset="-79"/>
              </a:rPr>
              <a:t>-hub’ aims to release investigator capacity, which can then be focused on neighbourhood crime.  </a:t>
            </a:r>
            <a:endParaRPr lang="en-GB" sz="1250" i="0" u="none" strike="noStrike" dirty="0">
              <a:solidFill>
                <a:srgbClr val="334A7A"/>
              </a:solidFill>
              <a:effectLst/>
              <a:latin typeface="Abadi Extra Light" panose="020B0204020104020204" pitchFamily="34" charset="0"/>
              <a:cs typeface="Aharoni" panose="02010803020104030203" pitchFamily="2" charset="-79"/>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b="0" i="0" u="none" strike="noStrike" dirty="0">
                <a:solidFill>
                  <a:srgbClr val="334A7A"/>
                </a:solidFill>
                <a:effectLst/>
                <a:latin typeface="Abadi Extra Light" panose="020B0204020104020204" pitchFamily="34" charset="0"/>
              </a:rPr>
              <a:t>Neighbourhood crime in Gwent has positively been bucking the trend seen nationally, with levels maintained since Covid-19 and reducing for the past 2 quarters. It remains 23</a:t>
            </a:r>
            <a:r>
              <a:rPr lang="en-GB" sz="1250" dirty="0">
                <a:solidFill>
                  <a:srgbClr val="334A7A"/>
                </a:solidFill>
                <a:latin typeface="Abadi Extra Light" panose="020B0204020104020204" pitchFamily="34" charset="0"/>
                <a:cs typeface="Aharoni" panose="02010803020104030203" pitchFamily="2" charset="-79"/>
              </a:rPr>
              <a:t>% lower than the same period in 2019/20. There are some signs the cost of living may be driving up some of these offences.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b="0" i="0" u="none" strike="noStrike" dirty="0">
                <a:solidFill>
                  <a:srgbClr val="334A7A"/>
                </a:solidFill>
                <a:effectLst/>
                <a:latin typeface="Abadi Extra Light" panose="020B0204020104020204" pitchFamily="34" charset="0"/>
              </a:rPr>
              <a:t>The PCC has been proactive in working with the APCC on the Home Office’s Community Safety Partnership Review, as co-lead for the Local Policing Portfolio. Strong Community Safety Partnerships are as important as a strong policing response. </a:t>
            </a: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5</a:t>
            </a:fld>
            <a:endParaRPr lang="en-GB" dirty="0"/>
          </a:p>
        </p:txBody>
      </p:sp>
      <p:graphicFrame>
        <p:nvGraphicFramePr>
          <p:cNvPr id="5" name="Chart 4" descr="Neighbourhood Crime Rate per one thousand population&#10;&#10;The data shown is as follows;&#10;2018-19 Quarter 1 = 2.705&#10;2018-19 Quarter 2 = 2.353&#10;2018-19 Quarter 3 = 2.707&#10;2018-19 Quarter 4 = 2.615&#10;&#10;2019-20 Quarter 1 = 2.497&#10;2019-20 Quarter 2 = 2.622&#10;2019-20 Quarter 3 = 2.608&#10;2019-20 Quarter 4 = 2.294&#10;&#10;2020-21 Quarter 1 = 1.816&#10;2020-21 Quarter 2 = 1.858&#10;2020-21 Quarter 3 = 1.734&#10;2020-21 Quarter 4 = 1.626&#10;&#10;2021-22 Quarter 1 = 1.563&#10;2021-22 Quarter 2 = 1.707&#10;2021-22 Quarter 3 = 1.827&#10;2021-22 Quarter 4 = 1.804&#10;&#10;2022-23 Quarter 1 = 1.871&#10;2022-23 Quarter 2 = 1.934&#10;2022-23 Quarter 3 = 1.815&#10;2022-23 Quarter 4 = 1.746">
            <a:extLst>
              <a:ext uri="{FF2B5EF4-FFF2-40B4-BE49-F238E27FC236}">
                <a16:creationId xmlns:a16="http://schemas.microsoft.com/office/drawing/2014/main" id="{2619380F-D71A-E3D8-FC76-056E25F8E9DF}"/>
              </a:ext>
            </a:extLst>
          </p:cNvPr>
          <p:cNvGraphicFramePr>
            <a:graphicFrameLocks/>
          </p:cNvGraphicFramePr>
          <p:nvPr>
            <p:extLst>
              <p:ext uri="{D42A27DB-BD31-4B8C-83A1-F6EECF244321}">
                <p14:modId xmlns:p14="http://schemas.microsoft.com/office/powerpoint/2010/main" val="2291097155"/>
              </p:ext>
            </p:extLst>
          </p:nvPr>
        </p:nvGraphicFramePr>
        <p:xfrm>
          <a:off x="2089256" y="2985293"/>
          <a:ext cx="4581525" cy="2005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821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TACKLE CYBERCRIME </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1657420326"/>
              </p:ext>
            </p:extLst>
          </p:nvPr>
        </p:nvGraphicFramePr>
        <p:xfrm>
          <a:off x="955963" y="1138063"/>
          <a:ext cx="5525397" cy="40957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1100" b="0" i="0" u="none" strike="noStrike">
                          <a:solidFill>
                            <a:srgbClr val="334A7A"/>
                          </a:solidFill>
                          <a:effectLst/>
                          <a:latin typeface="Abadi Extra Light" panose="020B0204020104020204" pitchFamily="34" charset="0"/>
                        </a:rPr>
                        <a:t>Fraud with Cyber offences (50/N Occurrences)</a:t>
                      </a:r>
                      <a:endParaRPr lang="en-GB" sz="1100" b="0" i="0" u="none" strike="noStrike" dirty="0">
                        <a:solidFill>
                          <a:srgbClr val="334A7A"/>
                        </a:solidFill>
                        <a:effectLst/>
                        <a:latin typeface="Abadi Extra Light" panose="020B0204020104020204" pitchFamily="34" charset="0"/>
                      </a:endParaRP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 Stable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bl>
          </a:graphicData>
        </a:graphic>
      </p:graphicFrame>
      <p:pic>
        <p:nvPicPr>
          <p:cNvPr id="1026" name="Picture 2" descr="Chart shows number of 50/N Occurrences by reported month&#10;2022 April - 59&#10;2022 May - 74&#10;2022 June - 79&#10;2022 July - 76&#10;2022 August-  71&#10;2022 September -  50&#10;2022 October - 81&#10;2022 November - 94&#10;2022 December - 66&#10;2023 January -  60&#10;2023 Feb - 48&#10;2023 March - 68&#10;">
            <a:extLst>
              <a:ext uri="{FF2B5EF4-FFF2-40B4-BE49-F238E27FC236}">
                <a16:creationId xmlns:a16="http://schemas.microsoft.com/office/drawing/2014/main" id="{18DF00CD-3B75-C443-A974-E6771CDCCD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 t="11157" r="49808" b="44469"/>
          <a:stretch/>
        </p:blipFill>
        <p:spPr bwMode="auto">
          <a:xfrm>
            <a:off x="1382568" y="1825555"/>
            <a:ext cx="4635766" cy="23267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Table shows Frauds reported directly to Action Fraud by victims in Gwent Police &#10;2019-20 = 2,599&#10;2020-21 = 2,936&#10;2021-22 = 2,708&#10;2022-23 = TBC&#10;">
            <a:extLst>
              <a:ext uri="{FF2B5EF4-FFF2-40B4-BE49-F238E27FC236}">
                <a16:creationId xmlns:a16="http://schemas.microsoft.com/office/drawing/2014/main" id="{E97F66EB-E714-8D77-F113-2523C9057010}"/>
              </a:ext>
            </a:extLst>
          </p:cNvPr>
          <p:cNvPicPr>
            <a:picLocks noChangeAspect="1"/>
          </p:cNvPicPr>
          <p:nvPr/>
        </p:nvPicPr>
        <p:blipFill>
          <a:blip r:embed="rId3"/>
          <a:stretch>
            <a:fillRect/>
          </a:stretch>
        </p:blipFill>
        <p:spPr>
          <a:xfrm>
            <a:off x="1202725" y="4713978"/>
            <a:ext cx="4988010" cy="416260"/>
          </a:xfrm>
          <a:prstGeom prst="rect">
            <a:avLst/>
          </a:prstGeom>
        </p:spPr>
      </p:pic>
      <p:sp>
        <p:nvSpPr>
          <p:cNvPr id="29" name="Subtitle 11">
            <a:extLst>
              <a:ext uri="{FF2B5EF4-FFF2-40B4-BE49-F238E27FC236}">
                <a16:creationId xmlns:a16="http://schemas.microsoft.com/office/drawing/2014/main" id="{DB4ED1FC-5AE8-D19A-58D4-3C11A0D986C7}"/>
              </a:ext>
            </a:extLst>
          </p:cNvPr>
          <p:cNvSpPr txBox="1">
            <a:spLocks/>
          </p:cNvSpPr>
          <p:nvPr/>
        </p:nvSpPr>
        <p:spPr>
          <a:xfrm>
            <a:off x="7553325" y="426831"/>
            <a:ext cx="4341197"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0" indent="0">
              <a:lnSpc>
                <a:spcPct val="110000"/>
              </a:lnSpc>
              <a:buNone/>
            </a:pPr>
            <a:r>
              <a:rPr lang="en-GB" sz="1250" dirty="0">
                <a:solidFill>
                  <a:srgbClr val="334A7A"/>
                </a:solidFill>
                <a:latin typeface="Abadi Extra Light" panose="020B0204020104020204" pitchFamily="34" charset="0"/>
              </a:rPr>
              <a:t>Cybercrime is largely tackled through a national tasking process managed by the National Crime Agency, so there is no local key measure. Gwent does have a local team that contributes to this approach.</a:t>
            </a:r>
          </a:p>
          <a:p>
            <a:pPr marL="0" indent="0">
              <a:lnSpc>
                <a:spcPct val="110000"/>
              </a:lnSpc>
              <a:buNone/>
            </a:pPr>
            <a:r>
              <a:rPr lang="en-GB" sz="1250" dirty="0">
                <a:solidFill>
                  <a:srgbClr val="334A7A"/>
                </a:solidFill>
                <a:latin typeface="Abadi Extra Light" panose="020B0204020104020204" pitchFamily="34" charset="0"/>
              </a:rPr>
              <a:t>Cybercrime prevention advice is provided by Cyber Community Support Officers, who can offer appropriate crime prevention advice.</a:t>
            </a:r>
          </a:p>
          <a:p>
            <a:pPr marL="0" indent="0">
              <a:lnSpc>
                <a:spcPct val="110000"/>
              </a:lnSpc>
              <a:buNone/>
            </a:pPr>
            <a:r>
              <a:rPr lang="en-GB" sz="1250" dirty="0">
                <a:solidFill>
                  <a:srgbClr val="334A7A"/>
                </a:solidFill>
                <a:latin typeface="Abadi Extra Light"/>
              </a:rPr>
              <a:t>Digital Forensics Investigators and Digital Media Investigators provide support to any ‘traditional’ crime investigations, which may have a cyber element to it. In particular Fraud and serious organised crime investigations.    </a:t>
            </a:r>
            <a:endParaRPr lang="en-GB" sz="1250" dirty="0">
              <a:solidFill>
                <a:srgbClr val="334A7A"/>
              </a:solidFill>
              <a:latin typeface="Abadi Extra Light" panose="020B0204020104020204" pitchFamily="34" charset="0"/>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kern="1400" dirty="0">
                <a:solidFill>
                  <a:srgbClr val="334A7A"/>
                </a:solidFill>
                <a:latin typeface="Abadi Extra Light" panose="020B0204020104020204" pitchFamily="34" charset="0"/>
                <a:ea typeface="Microsoft JhengHei" panose="020B0604030504040204" pitchFamily="34" charset="-120"/>
              </a:rPr>
              <a:t>Response to Fraud cases disseminated to Gwent Police by Action Fraud, with a cyber element in 46% of these in 22/23, is impressive in Gwent. Over £550k of assets recovered last year, and £73k in March 2023 alone, and judicial outcomes stand at nearly 18%. This money is used to fund the Fraud Team with surplus reinvested back into communities through the PCCs Police Community Fund.  </a:t>
            </a: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6</a:t>
            </a:fld>
            <a:endParaRPr lang="en-GB" dirty="0"/>
          </a:p>
        </p:txBody>
      </p:sp>
    </p:spTree>
    <p:extLst>
      <p:ext uri="{BB962C8B-B14F-4D97-AF65-F5344CB8AC3E}">
        <p14:creationId xmlns:p14="http://schemas.microsoft.com/office/powerpoint/2010/main" val="357220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IMPROVE VICTIM SATISFACTION </a:t>
            </a:r>
            <a:r>
              <a:rPr lang="en-GB" sz="1400" b="1" dirty="0">
                <a:solidFill>
                  <a:srgbClr val="334A7A"/>
                </a:solidFill>
                <a:latin typeface="Aharoni" panose="02010803020104030203" pitchFamily="2" charset="-79"/>
                <a:cs typeface="Aharoni" panose="02010803020104030203" pitchFamily="2" charset="-79"/>
              </a:rPr>
              <a:t>WITH A FOCUS ON DOMESTIC ABUSE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402642050"/>
              </p:ext>
            </p:extLst>
          </p:nvPr>
        </p:nvGraphicFramePr>
        <p:xfrm>
          <a:off x="1649135" y="868635"/>
          <a:ext cx="5525397" cy="40957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Domestic Abuse Related flagged crime</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 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bl>
          </a:graphicData>
        </a:graphic>
      </p:graphicFrame>
      <p:graphicFrame>
        <p:nvGraphicFramePr>
          <p:cNvPr id="5" name="Table 4" descr="This table shows the measure of those surveyed.&#10;&#10;Survey One&#10;People Satisfied with initial contact - general crime 59%&#10;People satisfied with initial contact -domestic crime 75%&#10;&#10;Survey Two&#10;People Satisfied with Follow Up &amp; Investigation - general crime 57%&#10;People Satisfied with Follow Up &amp; Investigation – domestic crime 83%&#10;Satisfied with the service from the VCO – general crime 87%&#10;Satisfied with the service from the VCO – domestic crime 96%&#10;Satisfied with the service from the officer dealing with your case – general crime 79%&#10;Satisfied with the service from the officer dealing with your case – domestic crime 83%&#10;Satisfied with being kept informed about your case – general crime 77%&#10;Satisfied with being kept informed about your case – domestic crime 86%&#10;&#10;Survey Three&#10;Satisfied with post charge general crime 40%&#10;Satisfied with post charge domestic crime – Not Stat Sig&#10;">
            <a:extLst>
              <a:ext uri="{FF2B5EF4-FFF2-40B4-BE49-F238E27FC236}">
                <a16:creationId xmlns:a16="http://schemas.microsoft.com/office/drawing/2014/main" id="{6BF14114-1A53-82DC-D7C8-19734C6E9902}"/>
              </a:ext>
            </a:extLst>
          </p:cNvPr>
          <p:cNvGraphicFramePr>
            <a:graphicFrameLocks noGrp="1"/>
          </p:cNvGraphicFramePr>
          <p:nvPr>
            <p:extLst>
              <p:ext uri="{D42A27DB-BD31-4B8C-83A1-F6EECF244321}">
                <p14:modId xmlns:p14="http://schemas.microsoft.com/office/powerpoint/2010/main" val="3181318838"/>
              </p:ext>
            </p:extLst>
          </p:nvPr>
        </p:nvGraphicFramePr>
        <p:xfrm>
          <a:off x="582588" y="1493011"/>
          <a:ext cx="7521218" cy="2053767"/>
        </p:xfrm>
        <a:graphic>
          <a:graphicData uri="http://schemas.openxmlformats.org/drawingml/2006/table">
            <a:tbl>
              <a:tblPr firstRow="1"/>
              <a:tblGrid>
                <a:gridCol w="882126">
                  <a:extLst>
                    <a:ext uri="{9D8B030D-6E8A-4147-A177-3AD203B41FA5}">
                      <a16:colId xmlns:a16="http://schemas.microsoft.com/office/drawing/2014/main" val="4028416234"/>
                    </a:ext>
                  </a:extLst>
                </a:gridCol>
                <a:gridCol w="1250464">
                  <a:extLst>
                    <a:ext uri="{9D8B030D-6E8A-4147-A177-3AD203B41FA5}">
                      <a16:colId xmlns:a16="http://schemas.microsoft.com/office/drawing/2014/main" val="2694222060"/>
                    </a:ext>
                  </a:extLst>
                </a:gridCol>
                <a:gridCol w="1145406">
                  <a:extLst>
                    <a:ext uri="{9D8B030D-6E8A-4147-A177-3AD203B41FA5}">
                      <a16:colId xmlns:a16="http://schemas.microsoft.com/office/drawing/2014/main" val="469708212"/>
                    </a:ext>
                  </a:extLst>
                </a:gridCol>
                <a:gridCol w="1031716">
                  <a:extLst>
                    <a:ext uri="{9D8B030D-6E8A-4147-A177-3AD203B41FA5}">
                      <a16:colId xmlns:a16="http://schemas.microsoft.com/office/drawing/2014/main" val="936884170"/>
                    </a:ext>
                  </a:extLst>
                </a:gridCol>
                <a:gridCol w="1356761">
                  <a:extLst>
                    <a:ext uri="{9D8B030D-6E8A-4147-A177-3AD203B41FA5}">
                      <a16:colId xmlns:a16="http://schemas.microsoft.com/office/drawing/2014/main" val="3927773682"/>
                    </a:ext>
                  </a:extLst>
                </a:gridCol>
                <a:gridCol w="1045697">
                  <a:extLst>
                    <a:ext uri="{9D8B030D-6E8A-4147-A177-3AD203B41FA5}">
                      <a16:colId xmlns:a16="http://schemas.microsoft.com/office/drawing/2014/main" val="1414811398"/>
                    </a:ext>
                  </a:extLst>
                </a:gridCol>
                <a:gridCol w="809048">
                  <a:extLst>
                    <a:ext uri="{9D8B030D-6E8A-4147-A177-3AD203B41FA5}">
                      <a16:colId xmlns:a16="http://schemas.microsoft.com/office/drawing/2014/main" val="4267355953"/>
                    </a:ext>
                  </a:extLst>
                </a:gridCol>
              </a:tblGrid>
              <a:tr h="255447">
                <a:tc>
                  <a:txBody>
                    <a:bodyPr/>
                    <a:lstStyle/>
                    <a:p>
                      <a:pPr algn="ctr" rtl="0" fontAlgn="base"/>
                      <a:endParaRPr lang="en-GB" sz="1400" b="1" i="0" dirty="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rtl="0" fontAlgn="base"/>
                      <a:r>
                        <a:rPr lang="en-GB" sz="1000" b="1" i="0" u="none" strike="noStrike" dirty="0">
                          <a:solidFill>
                            <a:srgbClr val="334A7A"/>
                          </a:solidFill>
                          <a:effectLst/>
                          <a:latin typeface="Abadi Extra Light" panose="020B0204020104020204" pitchFamily="34" charset="0"/>
                        </a:rPr>
                        <a:t>Measure</a:t>
                      </a:r>
                      <a:r>
                        <a:rPr lang="en-GB" sz="1000" b="1" i="0" dirty="0">
                          <a:solidFill>
                            <a:srgbClr val="334A7A"/>
                          </a:solidFill>
                          <a:effectLst/>
                          <a:latin typeface="Abadi Extra Light" panose="020B0204020104020204" pitchFamily="34" charset="0"/>
                        </a:rPr>
                        <a:t>​ of those surveyed *</a:t>
                      </a:r>
                      <a:endParaRPr lang="en-GB" sz="1400" b="1"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72459311"/>
                  </a:ext>
                </a:extLst>
              </a:tr>
              <a:tr h="255447">
                <a:tc>
                  <a:txBody>
                    <a:bodyPr/>
                    <a:lstStyle/>
                    <a:p>
                      <a:pPr algn="ctr" rtl="0" fontAlgn="base"/>
                      <a:r>
                        <a:rPr lang="en-GB" sz="1000" b="1" i="0" u="none" strike="noStrike">
                          <a:solidFill>
                            <a:srgbClr val="334A7A"/>
                          </a:solidFill>
                          <a:effectLst/>
                          <a:latin typeface="Abadi Extra Light" panose="020B0204020104020204" pitchFamily="34" charset="0"/>
                        </a:rPr>
                        <a:t> Survey Number</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Survey One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gridSpan="4">
                  <a:txBody>
                    <a:bodyPr/>
                    <a:lstStyle/>
                    <a:p>
                      <a:pPr algn="ctr" rtl="0" fontAlgn="base"/>
                      <a:r>
                        <a:rPr lang="en-GB" sz="1000" b="1" i="0" u="none" strike="noStrike">
                          <a:solidFill>
                            <a:srgbClr val="334A7A"/>
                          </a:solidFill>
                          <a:effectLst/>
                          <a:latin typeface="Abadi Extra Light" panose="020B0204020104020204" pitchFamily="34" charset="0"/>
                        </a:rPr>
                        <a:t>Survey Two</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ase"/>
                      <a:r>
                        <a:rPr lang="en-GB" sz="1000" b="1" i="0" u="none" strike="noStrike">
                          <a:solidFill>
                            <a:srgbClr val="334A7A"/>
                          </a:solidFill>
                          <a:effectLst/>
                          <a:latin typeface="Abadi Extra Light" panose="020B0204020104020204" pitchFamily="34" charset="0"/>
                        </a:rPr>
                        <a:t>Survey Three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2661704528"/>
                  </a:ext>
                </a:extLst>
              </a:tr>
              <a:tr h="656865">
                <a:tc>
                  <a:txBody>
                    <a:bodyPr/>
                    <a:lstStyle/>
                    <a:p>
                      <a:pPr algn="ctr" rtl="0" fontAlgn="base"/>
                      <a:r>
                        <a:rPr lang="en-GB" sz="1000" b="1" i="0" u="none" strike="noStrike" dirty="0">
                          <a:solidFill>
                            <a:srgbClr val="334A7A"/>
                          </a:solidFill>
                          <a:effectLst/>
                          <a:latin typeface="Abadi Extra Light" panose="020B0204020104020204" pitchFamily="34" charset="0"/>
                        </a:rPr>
                        <a:t>Metric</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Initial Contact</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Follow Up &amp; Investigation</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the service from the VCO</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the service from the officer dealing with your case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being kept informed about your case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Post Charge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3383483064"/>
                  </a:ext>
                </a:extLst>
              </a:tr>
              <a:tr h="255447">
                <a:tc>
                  <a:txBody>
                    <a:bodyPr/>
                    <a:lstStyle/>
                    <a:p>
                      <a:pPr algn="ctr" rtl="0" fontAlgn="base"/>
                      <a:r>
                        <a:rPr lang="en-GB" sz="1000" b="1" i="0" u="none" strike="noStrike">
                          <a:solidFill>
                            <a:srgbClr val="334A7A"/>
                          </a:solidFill>
                          <a:effectLst/>
                          <a:latin typeface="Abadi Extra Light" panose="020B0204020104020204" pitchFamily="34" charset="0"/>
                        </a:rPr>
                        <a:t>General Crime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GB" sz="1000" b="0" i="0" u="none" strike="noStrike">
                          <a:solidFill>
                            <a:srgbClr val="334A7A"/>
                          </a:solidFill>
                          <a:effectLst/>
                          <a:latin typeface="Abadi Extra Light" panose="020B0204020104020204" pitchFamily="34" charset="0"/>
                        </a:rPr>
                        <a:t>59%</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rtl="0" fontAlgn="base"/>
                      <a:r>
                        <a:rPr lang="en-GB" sz="1000" b="0" i="0" u="none" strike="noStrike">
                          <a:solidFill>
                            <a:srgbClr val="334A7A"/>
                          </a:solidFill>
                          <a:effectLst/>
                          <a:latin typeface="Abadi Extra Light" panose="020B0204020104020204" pitchFamily="34" charset="0"/>
                        </a:rPr>
                        <a:t>57%</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87%</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79%</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77%</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40%</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4142723921"/>
                  </a:ext>
                </a:extLst>
              </a:tr>
              <a:tr h="255447">
                <a:tc>
                  <a:txBody>
                    <a:bodyPr/>
                    <a:lstStyle/>
                    <a:p>
                      <a:pPr algn="ctr" rtl="0" fontAlgn="base"/>
                      <a:r>
                        <a:rPr lang="en-GB" sz="1000" b="1" i="0" u="none" strike="noStrike" dirty="0">
                          <a:solidFill>
                            <a:srgbClr val="334A7A"/>
                          </a:solidFill>
                          <a:effectLst/>
                          <a:latin typeface="Abadi Extra Light" panose="020B0204020104020204" pitchFamily="34" charset="0"/>
                        </a:rPr>
                        <a:t>Domestic** Violence</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base"/>
                      <a:r>
                        <a:rPr lang="en-GB" sz="1000" b="0" i="0" u="none" strike="noStrike">
                          <a:solidFill>
                            <a:srgbClr val="334A7A"/>
                          </a:solidFill>
                          <a:effectLst/>
                          <a:latin typeface="Abadi Extra Light" panose="020B0204020104020204" pitchFamily="34" charset="0"/>
                        </a:rPr>
                        <a:t>75%</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base"/>
                      <a:r>
                        <a:rPr lang="en-GB" sz="1000" b="0" i="0" u="none" strike="noStrike">
                          <a:solidFill>
                            <a:srgbClr val="334A7A"/>
                          </a:solidFill>
                          <a:effectLst/>
                          <a:latin typeface="Abadi Extra Light" panose="020B0204020104020204" pitchFamily="34" charset="0"/>
                        </a:rPr>
                        <a:t>83%</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96%</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83%</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86%</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Not Stat Sig</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D9"/>
                    </a:solidFill>
                  </a:tcPr>
                </a:tc>
                <a:extLst>
                  <a:ext uri="{0D108BD9-81ED-4DB2-BD59-A6C34878D82A}">
                    <a16:rowId xmlns:a16="http://schemas.microsoft.com/office/drawing/2014/main" val="3906539662"/>
                  </a:ext>
                </a:extLst>
              </a:tr>
            </a:tbl>
          </a:graphicData>
        </a:graphic>
      </p:graphicFrame>
      <p:sp>
        <p:nvSpPr>
          <p:cNvPr id="6" name="TextBox 5">
            <a:extLst>
              <a:ext uri="{FF2B5EF4-FFF2-40B4-BE49-F238E27FC236}">
                <a16:creationId xmlns:a16="http://schemas.microsoft.com/office/drawing/2014/main" id="{6905A783-5F6D-A099-B29C-09A978D37316}"/>
              </a:ext>
            </a:extLst>
          </p:cNvPr>
          <p:cNvSpPr txBox="1"/>
          <p:nvPr/>
        </p:nvSpPr>
        <p:spPr>
          <a:xfrm>
            <a:off x="314325" y="3761578"/>
            <a:ext cx="2771775" cy="954107"/>
          </a:xfrm>
          <a:prstGeom prst="rect">
            <a:avLst/>
          </a:prstGeom>
          <a:noFill/>
        </p:spPr>
        <p:txBody>
          <a:bodyPr wrap="square" rtlCol="0">
            <a:spAutoFit/>
          </a:bodyPr>
          <a:lstStyle/>
          <a:p>
            <a:r>
              <a:rPr lang="en-GB" sz="1400" dirty="0">
                <a:solidFill>
                  <a:srgbClr val="334A7A"/>
                </a:solidFill>
                <a:latin typeface="Abadi Extra Light" panose="020B0204020104020204" pitchFamily="34" charset="0"/>
              </a:rPr>
              <a:t>* The survey is cumulative and year to date throughout 2022/23 </a:t>
            </a:r>
          </a:p>
          <a:p>
            <a:r>
              <a:rPr lang="en-GB" sz="1400" dirty="0">
                <a:solidFill>
                  <a:srgbClr val="334A7A"/>
                </a:solidFill>
                <a:latin typeface="Abadi Extra Light" panose="020B0204020104020204" pitchFamily="34" charset="0"/>
              </a:rPr>
              <a:t>** The sample size is very small, so this is an indicator ONLY</a:t>
            </a:r>
          </a:p>
        </p:txBody>
      </p:sp>
      <p:sp>
        <p:nvSpPr>
          <p:cNvPr id="29" name="Subtitle 11">
            <a:extLst>
              <a:ext uri="{FF2B5EF4-FFF2-40B4-BE49-F238E27FC236}">
                <a16:creationId xmlns:a16="http://schemas.microsoft.com/office/drawing/2014/main" id="{DB4ED1FC-5AE8-D19A-58D4-3C11A0D986C7}"/>
              </a:ext>
            </a:extLst>
          </p:cNvPr>
          <p:cNvSpPr txBox="1">
            <a:spLocks/>
          </p:cNvSpPr>
          <p:nvPr/>
        </p:nvSpPr>
        <p:spPr>
          <a:xfrm>
            <a:off x="8210550" y="426831"/>
            <a:ext cx="3683972" cy="3047889"/>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endParaRPr lang="en-GB" dirty="0"/>
          </a:p>
          <a:p>
            <a:pPr marL="0" indent="0">
              <a:lnSpc>
                <a:spcPct val="110000"/>
              </a:lnSpc>
              <a:buNone/>
            </a:pPr>
            <a:r>
              <a:rPr lang="en-GB" sz="1100" dirty="0">
                <a:solidFill>
                  <a:srgbClr val="334A7A"/>
                </a:solidFill>
                <a:latin typeface="Abadi Extra Light" panose="020B0204020104020204" pitchFamily="34" charset="0"/>
              </a:rPr>
              <a:t>A clear focus from Gwent Police is on Victim Satisfaction rates. A range of improvement plans are being put in place from the control room all the way through to criminal justice and court teams.</a:t>
            </a:r>
          </a:p>
          <a:p>
            <a:pPr marL="0" indent="0">
              <a:lnSpc>
                <a:spcPct val="110000"/>
              </a:lnSpc>
              <a:buNone/>
            </a:pPr>
            <a:r>
              <a:rPr lang="en-GB" sz="1100" dirty="0">
                <a:solidFill>
                  <a:srgbClr val="334A7A"/>
                </a:solidFill>
                <a:latin typeface="Abadi Extra Light"/>
              </a:rPr>
              <a:t>The introduction of the Victim Care Unit in late 2021 has seen satisfaction of victims improve in relation to support they are provided and updates given.    </a:t>
            </a:r>
            <a:endParaRPr lang="en-GB" sz="1100" dirty="0">
              <a:solidFill>
                <a:srgbClr val="334A7A"/>
              </a:solidFill>
              <a:latin typeface="Abadi Extra Light" panose="020B0204020104020204" pitchFamily="34" charset="0"/>
            </a:endParaRPr>
          </a:p>
          <a:p>
            <a:pPr marL="0" indent="0">
              <a:lnSpc>
                <a:spcPct val="110000"/>
              </a:lnSpc>
              <a:buNone/>
            </a:pPr>
            <a:r>
              <a:rPr lang="en-GB" sz="1100" dirty="0">
                <a:solidFill>
                  <a:srgbClr val="334A7A"/>
                </a:solidFill>
                <a:latin typeface="Abadi Extra Light"/>
              </a:rPr>
              <a:t>T</a:t>
            </a:r>
            <a:r>
              <a:rPr lang="en-GB" sz="1100" b="0" i="0" u="none" strike="noStrike" dirty="0">
                <a:solidFill>
                  <a:srgbClr val="334A7A"/>
                </a:solidFill>
                <a:effectLst/>
                <a:latin typeface="Abadi Extra Light"/>
              </a:rPr>
              <a:t>here is a Multi-Agency Tasking and Coordination (MATAC) process in place which aims to focus on identifying serial perpetrators of domestic abuse to reduce reoffending of the most harmful and serial domestic abuse perpetrators and to safeguard victims and families. A range of interventions can be delivered via MATAC, including support, prevention, diversion, disruption and enforcement, in order to reduce harm.</a:t>
            </a:r>
          </a:p>
          <a:p>
            <a:pPr marL="0" indent="0">
              <a:lnSpc>
                <a:spcPct val="110000"/>
              </a:lnSpc>
              <a:buNone/>
            </a:pPr>
            <a:r>
              <a:rPr lang="en-GB" sz="1100" dirty="0">
                <a:solidFill>
                  <a:srgbClr val="334A7A"/>
                </a:solidFill>
                <a:latin typeface="Abadi Extra Light"/>
              </a:rPr>
              <a:t>Funding has been secured to expand the MATAC team and also introduce a new diversion scheme (CARA) for perpetrators of low level domestic abuse. </a:t>
            </a:r>
            <a:endParaRPr lang="en-GB" sz="1250" dirty="0">
              <a:solidFill>
                <a:srgbClr val="334A7A"/>
              </a:solidFill>
              <a:latin typeface="Abadi Extra Light" panose="020B0204020104020204" pitchFamily="34" charset="0"/>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100" dirty="0">
                <a:solidFill>
                  <a:srgbClr val="334A7A"/>
                </a:solidFill>
                <a:latin typeface="Abadi Extra Light"/>
              </a:rPr>
              <a:t>Although the sample sizes for the table to the left are not large, they give an indicator of where performance is. Ultimately, there </a:t>
            </a:r>
            <a:r>
              <a:rPr lang="en-GB" sz="1100" b="0" i="0" u="none" strike="noStrike" dirty="0">
                <a:solidFill>
                  <a:srgbClr val="334A7A"/>
                </a:solidFill>
                <a:effectLst/>
                <a:latin typeface="Abadi Extra Light"/>
              </a:rPr>
              <a:t>is</a:t>
            </a:r>
            <a:r>
              <a:rPr lang="en-GB" sz="1100" dirty="0">
                <a:solidFill>
                  <a:srgbClr val="334A7A"/>
                </a:solidFill>
                <a:latin typeface="Abadi Extra Light"/>
              </a:rPr>
              <a:t> more work to be done, in particular the initial response and final outcomes. The PCC will be focusing on this in the coming year, not just with Gwent Police but also wider Criminal Justice partners. </a:t>
            </a:r>
            <a:endParaRPr lang="en-GB" sz="1100" kern="1400" dirty="0">
              <a:solidFill>
                <a:srgbClr val="334A7A"/>
              </a:solidFill>
              <a:latin typeface="Abadi Extra Light" panose="020B0204020104020204" pitchFamily="34" charset="0"/>
              <a:ea typeface="Microsoft JhengHei" panose="020B0604030504040204" pitchFamily="34" charset="-120"/>
            </a:endParaRPr>
          </a:p>
          <a:p>
            <a:pPr marL="0" indent="0">
              <a:lnSpc>
                <a:spcPct val="110000"/>
              </a:lnSpc>
              <a:buNone/>
            </a:pP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7</a:t>
            </a:fld>
            <a:endParaRPr lang="en-GB" dirty="0"/>
          </a:p>
        </p:txBody>
      </p:sp>
      <p:graphicFrame>
        <p:nvGraphicFramePr>
          <p:cNvPr id="7" name="Chart 6" descr="This Chart shows Domestic related  Crime Rate per one thousand population.&#10;&#10;The data shown is as follows;&#10;2018-19 Quarter 1 = 3.755&#10;2018-19 Quarter 2 = 3.684&#10;2018-19 Quarter 3 = 3.536&#10;2018-19 Quarter 4 = 3.532&#10;&#10;2019-20 Quarter 1 = 3.439&#10;2019-20 Quarter 2 = 3.767&#10;2019-20 Quarter 3 = 3.873&#10;2019-20 Quarter 4 = 3.916&#10;&#10;2020-21 Quarter 1 = 3.852&#10;2020-21 Quarter 2 = 3.679&#10;2020-21 Quarter 3 = 3.390&#10;2020-21 Quarter 4 = 3.482&#10;&#10;2021-22 Quarter 1 = 3.810&#10;2021-22 Quarter 2 = 3.631&#10;2021-22 Quarter 3 = 3.335&#10;2021-22 Quarter 4 = 3.435&#10;&#10;2022-23 Quarter 1 = 3.663&#10;2022-23 Quarter 2 = 3.988&#10;2022-23 Quarter 3 = 3.945&#10;2022-23 Quarter 4 = 3.874">
            <a:extLst>
              <a:ext uri="{FF2B5EF4-FFF2-40B4-BE49-F238E27FC236}">
                <a16:creationId xmlns:a16="http://schemas.microsoft.com/office/drawing/2014/main" id="{3A48182D-19DB-85D3-9421-19F1ABC3A855}"/>
              </a:ext>
            </a:extLst>
          </p:cNvPr>
          <p:cNvGraphicFramePr>
            <a:graphicFrameLocks/>
          </p:cNvGraphicFramePr>
          <p:nvPr>
            <p:extLst>
              <p:ext uri="{D42A27DB-BD31-4B8C-83A1-F6EECF244321}">
                <p14:modId xmlns:p14="http://schemas.microsoft.com/office/powerpoint/2010/main" val="2256278653"/>
              </p:ext>
            </p:extLst>
          </p:nvPr>
        </p:nvGraphicFramePr>
        <p:xfrm>
          <a:off x="4198556" y="3843042"/>
          <a:ext cx="3905250" cy="20370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5506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36d5df5-ca9c-47fb-bb0a-5c948a909581">
      <Terms xmlns="http://schemas.microsoft.com/office/infopath/2007/PartnerControls"/>
    </lcf76f155ced4ddcb4097134ff3c332f>
    <TaxCatchAll xmlns="1084f9b5-b060-4bfd-a3a8-717335433fed" xsi:nil="true"/>
    <SharedWithUsers xmlns="1084f9b5-b060-4bfd-a3a8-717335433fed">
      <UserInfo>
        <DisplayName>Warren, Alex</DisplayName>
        <AccountId>29</AccountId>
        <AccountType/>
      </UserInfo>
      <UserInfo>
        <DisplayName>Laura Delahay</DisplayName>
        <AccountId>17</AccountId>
        <AccountType/>
      </UserInfo>
      <UserInfo>
        <DisplayName>Latham, Christopher</DisplayName>
        <AccountId>18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173524C1A881409B7B27F61372B96A" ma:contentTypeVersion="13" ma:contentTypeDescription="Create a new document." ma:contentTypeScope="" ma:versionID="8fa5ff3382e762b2f32cd223f3e6e218">
  <xsd:schema xmlns:xsd="http://www.w3.org/2001/XMLSchema" xmlns:xs="http://www.w3.org/2001/XMLSchema" xmlns:p="http://schemas.microsoft.com/office/2006/metadata/properties" xmlns:ns2="736d5df5-ca9c-47fb-bb0a-5c948a909581" xmlns:ns3="1084f9b5-b060-4bfd-a3a8-717335433fed" targetNamespace="http://schemas.microsoft.com/office/2006/metadata/properties" ma:root="true" ma:fieldsID="4d203a84fc214b819db39be6e6ce8a03" ns2:_="" ns3:_="">
    <xsd:import namespace="736d5df5-ca9c-47fb-bb0a-5c948a909581"/>
    <xsd:import namespace="1084f9b5-b060-4bfd-a3a8-717335433f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d5df5-ca9c-47fb-bb0a-5c948a9095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ffa94f5-9538-4d5d-ae72-f19c8bf93f9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84f9b5-b060-4bfd-a3a8-717335433f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0d78c29-80e7-4c1e-b09b-9e4592e8b3ac}" ma:internalName="TaxCatchAll" ma:showField="CatchAllData" ma:web="1084f9b5-b060-4bfd-a3a8-717335433f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A2E3D8-BB16-4B7F-86ED-8AA4EBCCBFBD}">
  <ds:schemaRefs>
    <ds:schemaRef ds:uri="736d5df5-ca9c-47fb-bb0a-5c948a909581"/>
    <ds:schemaRef ds:uri="http://purl.org/dc/dcmitype/"/>
    <ds:schemaRef ds:uri="http://schemas.microsoft.com/office/2006/documentManagement/types"/>
    <ds:schemaRef ds:uri="http://purl.org/dc/elements/1.1/"/>
    <ds:schemaRef ds:uri="http://schemas.microsoft.com/office/infopath/2007/PartnerControls"/>
    <ds:schemaRef ds:uri="http://purl.org/dc/terms/"/>
    <ds:schemaRef ds:uri="1084f9b5-b060-4bfd-a3a8-717335433fed"/>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2484461-1720-4BF3-93BD-428263312560}">
  <ds:schemaRefs>
    <ds:schemaRef ds:uri="http://schemas.microsoft.com/sharepoint/v3/contenttype/forms"/>
  </ds:schemaRefs>
</ds:datastoreItem>
</file>

<file path=customXml/itemProps3.xml><?xml version="1.0" encoding="utf-8"?>
<ds:datastoreItem xmlns:ds="http://schemas.openxmlformats.org/officeDocument/2006/customXml" ds:itemID="{FC457E5C-91D9-42F1-8541-BC73FAC820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6d5df5-ca9c-47fb-bb0a-5c948a909581"/>
    <ds:schemaRef ds:uri="1084f9b5-b060-4bfd-a3a8-717335433f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9065</TotalTime>
  <Words>1694</Words>
  <Application>Microsoft Office PowerPoint</Application>
  <PresentationFormat>Widescreen</PresentationFormat>
  <Paragraphs>136</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Abadi</vt:lpstr>
      <vt:lpstr>Abadi Extra Light</vt:lpstr>
      <vt:lpstr>Aharoni</vt:lpstr>
      <vt:lpstr>Arial</vt:lpstr>
      <vt:lpstr>Calibri</vt:lpstr>
      <vt:lpstr>Calibri Light</vt:lpstr>
      <vt:lpstr>Office Theme</vt:lpstr>
      <vt:lpstr>National Police and Crime Measures Report</vt:lpstr>
      <vt:lpstr>REDUCE MURDER AND OTHER HOMICIDE</vt:lpstr>
      <vt:lpstr>REDUCE SERIOUS VIOLENCE</vt:lpstr>
      <vt:lpstr>DISRUPT DRUG SUPPLY AND COUNTY LINES</vt:lpstr>
      <vt:lpstr>REDUCE NEIGHBOURHOOD CRIME</vt:lpstr>
      <vt:lpstr>TACKLE CYBERCRIME </vt:lpstr>
      <vt:lpstr>IMPROVE VICTIM SATISFACTION WITH A FOCUS ON DOMESTIC ABUSE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Warren, Alex</dc:creator>
  <cp:lastModifiedBy>Laura Delahay</cp:lastModifiedBy>
  <cp:revision>170</cp:revision>
  <dcterms:created xsi:type="dcterms:W3CDTF">2023-03-01T10:37:49Z</dcterms:created>
  <dcterms:modified xsi:type="dcterms:W3CDTF">2023-08-02T13:27:05Z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2023-03-01T10:37:49Z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e5af7549-74fe-49f5-ac71-787e6b2b63f4</vt:lpwstr>
  </property>
  <property fmtid="{D5CDD505-2E9C-101B-9397-08002B2CF9AE}" pid="8" name="MSIP_Label_f2acd28b-79a3-4a0f-b0ff-4b75658b1549_ContentBits">
    <vt:lpwstr>0</vt:lpwstr>
  </property>
  <property fmtid="{D5CDD505-2E9C-101B-9397-08002B2CF9AE}" pid="9" name="ContentTypeId">
    <vt:lpwstr>0x010100D9173524C1A881409B7B27F61372B96A</vt:lpwstr>
  </property>
  <property fmtid="{D5CDD505-2E9C-101B-9397-08002B2CF9AE}" pid="10" name="MediaServiceImageTags">
    <vt:lpwstr/>
  </property>
</Properties>
</file>